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43" r:id="rId1"/>
  </p:sldMasterIdLst>
  <p:notesMasterIdLst>
    <p:notesMasterId r:id="rId19"/>
  </p:notesMasterIdLst>
  <p:handoutMasterIdLst>
    <p:handoutMasterId r:id="rId20"/>
  </p:handoutMasterIdLst>
  <p:sldIdLst>
    <p:sldId id="1296" r:id="rId2"/>
    <p:sldId id="1301" r:id="rId3"/>
    <p:sldId id="1309" r:id="rId4"/>
    <p:sldId id="1310" r:id="rId5"/>
    <p:sldId id="1311" r:id="rId6"/>
    <p:sldId id="1312" r:id="rId7"/>
    <p:sldId id="1313" r:id="rId8"/>
    <p:sldId id="1318" r:id="rId9"/>
    <p:sldId id="1320" r:id="rId10"/>
    <p:sldId id="1314" r:id="rId11"/>
    <p:sldId id="1315" r:id="rId12"/>
    <p:sldId id="1303" r:id="rId13"/>
    <p:sldId id="1316" r:id="rId14"/>
    <p:sldId id="1317" r:id="rId15"/>
    <p:sldId id="1307" r:id="rId16"/>
    <p:sldId id="1308" r:id="rId17"/>
    <p:sldId id="1298" r:id="rId18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50">
          <p15:clr>
            <a:srgbClr val="A4A3A4"/>
          </p15:clr>
        </p15:guide>
        <p15:guide id="2" orient="horz" pos="3299">
          <p15:clr>
            <a:srgbClr val="A4A3A4"/>
          </p15:clr>
        </p15:guide>
        <p15:guide id="3" orient="horz" pos="1449">
          <p15:clr>
            <a:srgbClr val="A4A3A4"/>
          </p15:clr>
        </p15:guide>
        <p15:guide id="4" pos="5922">
          <p15:clr>
            <a:srgbClr val="A4A3A4"/>
          </p15:clr>
        </p15:guide>
        <p15:guide id="5" pos="30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330"/>
    <a:srgbClr val="036F36"/>
    <a:srgbClr val="037B34"/>
    <a:srgbClr val="037F3E"/>
    <a:srgbClr val="FF8B8B"/>
    <a:srgbClr val="B6DF89"/>
    <a:srgbClr val="FF9900"/>
    <a:srgbClr val="037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5827" autoAdjust="0"/>
  </p:normalViewPr>
  <p:slideViewPr>
    <p:cSldViewPr snapToGrid="0">
      <p:cViewPr varScale="1">
        <p:scale>
          <a:sx n="126" d="100"/>
          <a:sy n="126" d="100"/>
        </p:scale>
        <p:origin x="966" y="120"/>
      </p:cViewPr>
      <p:guideLst>
        <p:guide orient="horz" pos="3750"/>
        <p:guide orient="horz" pos="3299"/>
        <p:guide orient="horz" pos="1449"/>
        <p:guide pos="5922"/>
        <p:guide pos="30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72" y="313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5" tIns="45115" rIns="90225" bIns="45115" numCol="1" anchor="t" anchorCtr="0" compatLnSpc="1">
            <a:prstTxWarp prst="textNoShape">
              <a:avLst/>
            </a:prstTxWarp>
          </a:bodyPr>
          <a:lstStyle>
            <a:lvl1pPr algn="l" defTabSz="900743" eaLnBrk="1" hangingPunct="1"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5" tIns="45115" rIns="90225" bIns="45115" numCol="1" anchor="t" anchorCtr="0" compatLnSpc="1">
            <a:prstTxWarp prst="textNoShape">
              <a:avLst/>
            </a:prstTxWarp>
          </a:bodyPr>
          <a:lstStyle>
            <a:lvl1pPr algn="r" defTabSz="900743" eaLnBrk="1" hangingPunct="1"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5" tIns="45115" rIns="90225" bIns="45115" numCol="1" anchor="b" anchorCtr="0" compatLnSpc="1">
            <a:prstTxWarp prst="textNoShape">
              <a:avLst/>
            </a:prstTxWarp>
          </a:bodyPr>
          <a:lstStyle>
            <a:lvl1pPr algn="l" defTabSz="900743" eaLnBrk="1" hangingPunct="1"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5" tIns="45115" rIns="90225" bIns="45115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fld id="{5ED75C36-D70E-42D0-9DB7-A0722C602B9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5" tIns="45115" rIns="90225" bIns="45115" numCol="1" anchor="t" anchorCtr="0" compatLnSpc="1">
            <a:prstTxWarp prst="textNoShape">
              <a:avLst/>
            </a:prstTxWarp>
          </a:bodyPr>
          <a:lstStyle>
            <a:lvl1pPr algn="l" defTabSz="900743" eaLnBrk="1" hangingPunct="1"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5" tIns="45115" rIns="90225" bIns="45115" numCol="1" anchor="t" anchorCtr="0" compatLnSpc="1">
            <a:prstTxWarp prst="textNoShape">
              <a:avLst/>
            </a:prstTxWarp>
          </a:bodyPr>
          <a:lstStyle>
            <a:lvl1pPr algn="r" defTabSz="900743" eaLnBrk="1" hangingPunct="1"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6125"/>
            <a:ext cx="536892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5" tIns="45115" rIns="90225" bIns="45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5" tIns="45115" rIns="90225" bIns="45115" numCol="1" anchor="b" anchorCtr="0" compatLnSpc="1">
            <a:prstTxWarp prst="textNoShape">
              <a:avLst/>
            </a:prstTxWarp>
          </a:bodyPr>
          <a:lstStyle>
            <a:lvl1pPr algn="l" defTabSz="900743" eaLnBrk="1" hangingPunct="1"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25" tIns="45115" rIns="90225" bIns="45115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fld id="{AA12A68F-3DC3-4AE9-B5B1-68E087F2F3A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3CA434-9752-40E1-9FA4-12925C9D3B83}" type="slidenum">
              <a:rPr lang="en-GB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 eaLnBrk="1" hangingPunct="1"/>
              <a:t>1</a:t>
            </a:fld>
            <a:endParaRPr lang="en-GB" altLang="en-US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 eaLnBrk="0" hangingPunct="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 defTabSz="900113" eaLnBrk="0" hangingPunct="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 defTabSz="900113" eaLnBrk="0" hangingPunct="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 defTabSz="900113" eaLnBrk="0" hangingPunct="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 defTabSz="900113" eaLnBrk="0" hangingPunct="0">
              <a:spcBef>
                <a:spcPct val="30000"/>
              </a:spcBef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76F731-EB05-498F-97D9-F03754921336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3825"/>
            <a:ext cx="9906000" cy="365125"/>
          </a:xfrm>
          <a:prstGeom prst="rect">
            <a:avLst/>
          </a:prstGeom>
          <a:solidFill>
            <a:srgbClr val="0373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8" t="1134" b="91063"/>
          <a:stretch>
            <a:fillRect/>
          </a:stretch>
        </p:blipFill>
        <p:spPr bwMode="auto">
          <a:xfrm>
            <a:off x="7889875" y="58738"/>
            <a:ext cx="20161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9617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129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7475"/>
            <a:ext cx="2228850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7475"/>
            <a:ext cx="6534150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849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7475"/>
            <a:ext cx="8915400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930275"/>
            <a:ext cx="8915400" cy="5195888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287186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7475"/>
            <a:ext cx="8915400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930275"/>
            <a:ext cx="4381500" cy="5195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930275"/>
            <a:ext cx="4381500" cy="5195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873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51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4901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930275"/>
            <a:ext cx="4381500" cy="5195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930275"/>
            <a:ext cx="4381500" cy="5195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313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871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231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1682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6267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05630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0"/>
            <a:ext cx="9906000" cy="692150"/>
          </a:xfrm>
          <a:prstGeom prst="rect">
            <a:avLst/>
          </a:prstGeom>
          <a:solidFill>
            <a:srgbClr val="0373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8" t="1134" b="91063"/>
          <a:stretch>
            <a:fillRect/>
          </a:stretch>
        </p:blipFill>
        <p:spPr bwMode="auto">
          <a:xfrm>
            <a:off x="7889875" y="58738"/>
            <a:ext cx="20161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7475"/>
            <a:ext cx="8915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930275"/>
            <a:ext cx="89154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44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  <p:sldLayoutId id="2147489642" r:id="rId12"/>
    <p:sldLayoutId id="2147489643" r:id="rId13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465138" indent="-28575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000000"/>
          </a:solidFill>
          <a:latin typeface="+mn-lt"/>
        </a:defRPr>
      </a:lvl2pPr>
      <a:lvl3pPr marL="873125" indent="-228600" algn="l" rtl="0" eaLnBrk="0" fontAlgn="base" hangingPunct="0">
        <a:spcBef>
          <a:spcPct val="20000"/>
        </a:spcBef>
        <a:spcAft>
          <a:spcPct val="0"/>
        </a:spcAft>
        <a:buSzPct val="125000"/>
        <a:buFont typeface="Arial" panose="020B0604020202020204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2811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</a:defRPr>
      </a:lvl4pPr>
      <a:lvl5pPr marL="16891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5pPr>
      <a:lvl6pPr marL="21463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6pPr>
      <a:lvl7pPr marL="26035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7pPr>
      <a:lvl8pPr marL="30607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8pPr>
      <a:lvl9pPr marL="35179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tuart.beale@leics.gov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12116" y="1020921"/>
            <a:ext cx="634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800" dirty="0" smtClean="0">
                <a:solidFill>
                  <a:schemeClr val="tx1"/>
                </a:solidFill>
                <a:latin typeface="+mn-lt"/>
                <a:cs typeface="Arial" charset="0"/>
              </a:rPr>
              <a:t>Measure and Improve</a:t>
            </a:r>
            <a:endParaRPr lang="en-GB" altLang="en-US" sz="48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7364730" y="6273800"/>
            <a:ext cx="254127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Stuart Beale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stuart.beale@leics.gov.uk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58788" y="3094038"/>
            <a:ext cx="72374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/>
                </a:solidFill>
              </a:rPr>
              <a:t>In God we trust, all others must bring data. - </a:t>
            </a:r>
            <a:r>
              <a:rPr lang="en-US" altLang="en-US" sz="1800" dirty="0" smtClean="0">
                <a:solidFill>
                  <a:schemeClr val="tx1"/>
                </a:solidFill>
              </a:rPr>
              <a:t>W. Edwards Deming 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/>
                </a:solidFill>
              </a:rPr>
              <a:t>If you can't measure it, you can't improve it. - Peter Drucker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0" y="28575"/>
            <a:ext cx="7627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chemeClr val="bg1"/>
                </a:solidFill>
              </a:rPr>
              <a:t>Leicestershire County Council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" y="784860"/>
            <a:ext cx="922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Rethink Needed: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SDI considerations (never get 5 stars)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Austerity – SDI cost, reporting cost,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Why Measure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Keep my job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Identify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to Measure – A Balanced scorecard easily understood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Cost per Contact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Customer Satisfaction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Agent Utilisation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First Contact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Abandon (Call) Rate</a:t>
            </a:r>
          </a:p>
        </p:txBody>
      </p:sp>
    </p:spTree>
    <p:extLst>
      <p:ext uri="{BB962C8B-B14F-4D97-AF65-F5344CB8AC3E}">
        <p14:creationId xmlns:p14="http://schemas.microsoft.com/office/powerpoint/2010/main" val="1470138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" y="78486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Rethink Needed: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564"/>
            <a:ext cx="9837619" cy="19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1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906000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4" y="1143000"/>
            <a:ext cx="4150551" cy="3055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503" y="3253740"/>
            <a:ext cx="4150551" cy="3207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5440" y="1280160"/>
            <a:ext cx="375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Phone calls to the Desk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467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420"/>
            <a:ext cx="9906000" cy="59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87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0" y="117475"/>
            <a:ext cx="76485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Twelve Months from Go Live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692150"/>
          <a:ext cx="9906000" cy="449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87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en-GB" sz="2800" b="1" baseline="0" dirty="0" smtClean="0">
                          <a:solidFill>
                            <a:schemeClr val="tx1"/>
                          </a:solidFill>
                        </a:rPr>
                        <a:t> 17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Baseline Nov16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4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Abandon Rate = consistently below 9% </a:t>
                      </a:r>
                      <a:endParaRPr lang="en-GB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(Baseline = 27%)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4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Contacts = 6500 pm</a:t>
                      </a:r>
                      <a:endParaRPr lang="en-GB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(12000 per month)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413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Contacts (%) = reduction of 44%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GB" sz="1800" dirty="0" smtClean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4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Cost per Contact = £4.50</a:t>
                      </a:r>
                      <a:endParaRPr lang="en-GB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(£6.50)</a:t>
                      </a:r>
                      <a:endParaRPr lang="en-GB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4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Customer Satisfaction = consistently 93%</a:t>
                      </a:r>
                      <a:endParaRPr lang="en-GB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(80%)</a:t>
                      </a:r>
                      <a:endParaRPr lang="en-GB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4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Portal Use = up to 22%</a:t>
                      </a:r>
                      <a:endParaRPr lang="en-GB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(one%)</a:t>
                      </a:r>
                      <a:endParaRPr lang="en-GB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4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Email reduction = down to 10%</a:t>
                      </a:r>
                      <a:endParaRPr lang="en-GB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(50%)</a:t>
                      </a:r>
                      <a:endParaRPr lang="en-GB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413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 rot="-603261">
            <a:off x="1933575" y="2757488"/>
            <a:ext cx="5753100" cy="334962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39" name="Isosceles Triangle 4"/>
          <p:cNvSpPr>
            <a:spLocks noChangeArrowheads="1"/>
          </p:cNvSpPr>
          <p:nvPr/>
        </p:nvSpPr>
        <p:spPr bwMode="auto">
          <a:xfrm>
            <a:off x="4214813" y="3225800"/>
            <a:ext cx="1189037" cy="12715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025525" y="4646613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Contacts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4214813" y="4646613"/>
            <a:ext cx="2274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Spend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6564313" y="944563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Cost per contact</a:t>
            </a:r>
          </a:p>
        </p:txBody>
      </p:sp>
      <p:sp>
        <p:nvSpPr>
          <p:cNvPr id="14343" name="Curved Right Arrow 10"/>
          <p:cNvSpPr>
            <a:spLocks noChangeArrowheads="1"/>
          </p:cNvSpPr>
          <p:nvPr/>
        </p:nvSpPr>
        <p:spPr bwMode="auto">
          <a:xfrm>
            <a:off x="1412875" y="2670175"/>
            <a:ext cx="571500" cy="1844675"/>
          </a:xfrm>
          <a:prstGeom prst="curvedRightArrow">
            <a:avLst>
              <a:gd name="adj1" fmla="val 25060"/>
              <a:gd name="adj2" fmla="val 50105"/>
              <a:gd name="adj3" fmla="val 25000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4" name="Curved Right Arrow 11"/>
          <p:cNvSpPr>
            <a:spLocks noChangeArrowheads="1"/>
          </p:cNvSpPr>
          <p:nvPr/>
        </p:nvSpPr>
        <p:spPr bwMode="auto">
          <a:xfrm rot="10800000">
            <a:off x="7385050" y="1554163"/>
            <a:ext cx="573088" cy="1844675"/>
          </a:xfrm>
          <a:prstGeom prst="curvedRightArrow">
            <a:avLst>
              <a:gd name="adj1" fmla="val 24991"/>
              <a:gd name="adj2" fmla="val 49966"/>
              <a:gd name="adj3" fmla="val 25000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06438" y="1219200"/>
            <a:ext cx="85264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End 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Leicestershire County Council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Stuart Beale – Customer Support Team Manager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hlinkClick r:id="rId2"/>
              </a:rPr>
              <a:t>Stuart.beale@leics.gov.uk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0116 3055622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90513" y="922338"/>
            <a:ext cx="4564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Our Journey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099185" y="2256144"/>
            <a:ext cx="751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/>
              <a:t>One of only two County Councils to achieve 4 stars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93" y="3035617"/>
            <a:ext cx="5596763" cy="24888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0"/>
            <a:ext cx="9906000" cy="68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94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39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60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3540" y="922020"/>
            <a:ext cx="704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Result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Consistent request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Improvement to quality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Improvement to agent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Clear evidence of what is good and what is bad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659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2540" y="1394460"/>
            <a:ext cx="7048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Next?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Reduce contacts to the Service Desk by 50%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12000 a month to 6000 a month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Reduce head count on the Service Desk by 20% full time equivalents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Get rid of two posts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Improve overall service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830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4" y="1383982"/>
            <a:ext cx="2741295" cy="3286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40" y="1747190"/>
            <a:ext cx="3284220" cy="33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064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060" y="1394460"/>
            <a:ext cx="704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Results: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Contacts at 7000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SD headcount from 12 to 9 (plus apprentice)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Customer Satisfaction from 80% to 95%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511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129682</TotalTime>
  <Words>294</Words>
  <Application>Microsoft Office PowerPoint</Application>
  <PresentationFormat>A4 Paper (210x297 mm)</PresentationFormat>
  <Paragraphs>78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Verdana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Leicestershire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Programme options</dc:title>
  <dc:creator>Paritosh Sharma</dc:creator>
  <cp:lastModifiedBy>Stuart Beale</cp:lastModifiedBy>
  <cp:revision>3917</cp:revision>
  <cp:lastPrinted>2015-06-15T07:54:11Z</cp:lastPrinted>
  <dcterms:created xsi:type="dcterms:W3CDTF">2003-10-02T15:43:05Z</dcterms:created>
  <dcterms:modified xsi:type="dcterms:W3CDTF">2018-07-16T11:06:45Z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