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56" r:id="rId2"/>
    <p:sldId id="257" r:id="rId3"/>
    <p:sldId id="312" r:id="rId4"/>
    <p:sldId id="258" r:id="rId5"/>
    <p:sldId id="263" r:id="rId6"/>
    <p:sldId id="313" r:id="rId7"/>
    <p:sldId id="259" r:id="rId8"/>
    <p:sldId id="261" r:id="rId9"/>
    <p:sldId id="267" r:id="rId10"/>
    <p:sldId id="269" r:id="rId11"/>
    <p:sldId id="311" r:id="rId12"/>
    <p:sldId id="268" r:id="rId13"/>
    <p:sldId id="270" r:id="rId14"/>
    <p:sldId id="271" r:id="rId15"/>
    <p:sldId id="278" r:id="rId16"/>
    <p:sldId id="275" r:id="rId17"/>
    <p:sldId id="272" r:id="rId18"/>
    <p:sldId id="273" r:id="rId19"/>
    <p:sldId id="299" r:id="rId20"/>
    <p:sldId id="300" r:id="rId21"/>
    <p:sldId id="280" r:id="rId22"/>
    <p:sldId id="302" r:id="rId23"/>
    <p:sldId id="283" r:id="rId24"/>
    <p:sldId id="303" r:id="rId25"/>
    <p:sldId id="286" r:id="rId26"/>
    <p:sldId id="316" r:id="rId27"/>
    <p:sldId id="290" r:id="rId28"/>
    <p:sldId id="307" r:id="rId29"/>
    <p:sldId id="289" r:id="rId30"/>
    <p:sldId id="285" r:id="rId31"/>
    <p:sldId id="309" r:id="rId32"/>
    <p:sldId id="291"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7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76"/>
    <p:restoredTop sz="95918"/>
  </p:normalViewPr>
  <p:slideViewPr>
    <p:cSldViewPr snapToGrid="0" snapToObjects="1">
      <p:cViewPr varScale="1">
        <p:scale>
          <a:sx n="112" d="100"/>
          <a:sy n="112" d="100"/>
        </p:scale>
        <p:origin x="216" y="3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98E64-E748-4442-91ED-0D0417C5FC11}" type="datetimeFigureOut">
              <a:rPr lang="en-US" smtClean="0"/>
              <a:t>6/11/20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AC3AD-4F50-514E-99B1-292BB81C9226}" type="slidenum">
              <a:rPr lang="en-US" smtClean="0"/>
              <a:t>‹#›</a:t>
            </a:fld>
            <a:endParaRPr lang="en-US"/>
          </a:p>
        </p:txBody>
      </p:sp>
    </p:spTree>
    <p:extLst>
      <p:ext uri="{BB962C8B-B14F-4D97-AF65-F5344CB8AC3E}">
        <p14:creationId xmlns:p14="http://schemas.microsoft.com/office/powerpoint/2010/main" val="214389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AC3AD-4F50-514E-99B1-292BB81C9226}" type="slidenum">
              <a:rPr lang="en-US" smtClean="0"/>
              <a:t>8</a:t>
            </a:fld>
            <a:endParaRPr lang="en-US"/>
          </a:p>
        </p:txBody>
      </p:sp>
    </p:spTree>
    <p:extLst>
      <p:ext uri="{BB962C8B-B14F-4D97-AF65-F5344CB8AC3E}">
        <p14:creationId xmlns:p14="http://schemas.microsoft.com/office/powerpoint/2010/main" val="330373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I’ve identified four possible ‘hot spots’ based on personal observations of real life events and these are shown in Figure 4. Clearly, there will be others depending on the set-up of a particular ITSM organisation and the types of client it supports. </a:t>
            </a:r>
          </a:p>
          <a:p>
            <a:endParaRPr lang="en-GB" dirty="0"/>
          </a:p>
        </p:txBody>
      </p:sp>
      <p:sp>
        <p:nvSpPr>
          <p:cNvPr id="4" name="Slide Number Placeholder 3"/>
          <p:cNvSpPr>
            <a:spLocks noGrp="1"/>
          </p:cNvSpPr>
          <p:nvPr>
            <p:ph type="sldNum" sz="quarter" idx="5"/>
          </p:nvPr>
        </p:nvSpPr>
        <p:spPr/>
        <p:txBody>
          <a:bodyPr/>
          <a:lstStyle/>
          <a:p>
            <a:fld id="{8CEAC3AD-4F50-514E-99B1-292BB81C9226}" type="slidenum">
              <a:rPr lang="en-US" smtClean="0"/>
              <a:t>21</a:t>
            </a:fld>
            <a:endParaRPr lang="en-US"/>
          </a:p>
        </p:txBody>
      </p:sp>
    </p:spTree>
    <p:extLst>
      <p:ext uri="{BB962C8B-B14F-4D97-AF65-F5344CB8AC3E}">
        <p14:creationId xmlns:p14="http://schemas.microsoft.com/office/powerpoint/2010/main" val="52507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500"/>
              </a:lnSpc>
              <a:spcBef>
                <a:spcPts val="400"/>
              </a:spcBef>
              <a:spcAft>
                <a:spcPts val="400"/>
              </a:spcAft>
            </a:pPr>
            <a:r>
              <a:rPr lang="en-GB" sz="1200" dirty="0"/>
              <a:t>In this scenario we’ve created a simple Service Operation (SO) organisation that has responsibility for managing the information available to customers via a Client Portal. </a:t>
            </a:r>
          </a:p>
          <a:p>
            <a:pPr>
              <a:lnSpc>
                <a:spcPts val="2500"/>
              </a:lnSpc>
              <a:spcBef>
                <a:spcPts val="400"/>
              </a:spcBef>
              <a:spcAft>
                <a:spcPts val="400"/>
              </a:spcAft>
            </a:pPr>
            <a:endParaRPr lang="en-GB" sz="1200" dirty="0"/>
          </a:p>
          <a:p>
            <a:pPr>
              <a:lnSpc>
                <a:spcPts val="2500"/>
              </a:lnSpc>
              <a:spcBef>
                <a:spcPts val="400"/>
              </a:spcBef>
              <a:spcAft>
                <a:spcPts val="400"/>
              </a:spcAft>
            </a:pPr>
            <a:r>
              <a:rPr lang="en-GB" sz="1200" dirty="0"/>
              <a:t>It is possible not all the information available through the portal is the responsibility of the SO team. Some material will be supplied direct from the Client for uploading onto the portal – material from the Marketing Department such as prospectus and application forms. </a:t>
            </a:r>
            <a:endParaRPr lang="en-US" sz="1200" dirty="0"/>
          </a:p>
          <a:p>
            <a:endParaRPr lang="en-GB" dirty="0"/>
          </a:p>
        </p:txBody>
      </p:sp>
      <p:sp>
        <p:nvSpPr>
          <p:cNvPr id="4" name="Slide Number Placeholder 3"/>
          <p:cNvSpPr>
            <a:spLocks noGrp="1"/>
          </p:cNvSpPr>
          <p:nvPr>
            <p:ph type="sldNum" sz="quarter" idx="5"/>
          </p:nvPr>
        </p:nvSpPr>
        <p:spPr/>
        <p:txBody>
          <a:bodyPr/>
          <a:lstStyle/>
          <a:p>
            <a:fld id="{8CEAC3AD-4F50-514E-99B1-292BB81C9226}" type="slidenum">
              <a:rPr lang="en-US" smtClean="0"/>
              <a:t>23</a:t>
            </a:fld>
            <a:endParaRPr lang="en-US"/>
          </a:p>
        </p:txBody>
      </p:sp>
    </p:spTree>
    <p:extLst>
      <p:ext uri="{BB962C8B-B14F-4D97-AF65-F5344CB8AC3E}">
        <p14:creationId xmlns:p14="http://schemas.microsoft.com/office/powerpoint/2010/main" val="341182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All the above risks can be minimised by the correct processes and checks in place and rigorously enforced. However, experience has shown that this manual and semi-automatic process can break down over time and quality – and reputation – can be impacted. </a:t>
            </a:r>
            <a:endParaRPr lang="en-US" sz="1200" dirty="0"/>
          </a:p>
          <a:p>
            <a:endParaRPr lang="en-GB" dirty="0"/>
          </a:p>
        </p:txBody>
      </p:sp>
      <p:sp>
        <p:nvSpPr>
          <p:cNvPr id="4" name="Slide Number Placeholder 3"/>
          <p:cNvSpPr>
            <a:spLocks noGrp="1"/>
          </p:cNvSpPr>
          <p:nvPr>
            <p:ph type="sldNum" sz="quarter" idx="5"/>
          </p:nvPr>
        </p:nvSpPr>
        <p:spPr/>
        <p:txBody>
          <a:bodyPr/>
          <a:lstStyle/>
          <a:p>
            <a:fld id="{8CEAC3AD-4F50-514E-99B1-292BB81C9226}" type="slidenum">
              <a:rPr lang="en-US" smtClean="0"/>
              <a:t>24</a:t>
            </a:fld>
            <a:endParaRPr lang="en-US"/>
          </a:p>
        </p:txBody>
      </p:sp>
    </p:spTree>
    <p:extLst>
      <p:ext uri="{BB962C8B-B14F-4D97-AF65-F5344CB8AC3E}">
        <p14:creationId xmlns:p14="http://schemas.microsoft.com/office/powerpoint/2010/main" val="276210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All the client information that was previously managed manually has now been compiled into metadata tables from the Audit – Map – Classify – Assemble stages. We can now move to the Integrate stage. The metadata tables will hold the locations of all the information and data needed to be accessed by the client portal and the KMDB will use distributed queries to collect all the information and data from these locations. In practice these will be permitted areas within local repositories (or tool set databases) – known as source databases. See Figure 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For example, the Known Error database (KEDB) could supply diagnostic help and work-arounds for self-service customers for the most common errors. The KEDB will also collect Event and Incident Management data in support of the SLA reporting that is provided to the client business units via the portal. The Configuration Management database (CMDB) will also be another source database for the supply of data to the client on service configuration.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dirty="0"/>
          </a:p>
        </p:txBody>
      </p:sp>
      <p:sp>
        <p:nvSpPr>
          <p:cNvPr id="4" name="Slide Number Placeholder 3"/>
          <p:cNvSpPr>
            <a:spLocks noGrp="1"/>
          </p:cNvSpPr>
          <p:nvPr>
            <p:ph type="sldNum" sz="quarter" idx="5"/>
          </p:nvPr>
        </p:nvSpPr>
        <p:spPr/>
        <p:txBody>
          <a:bodyPr/>
          <a:lstStyle/>
          <a:p>
            <a:fld id="{8CEAC3AD-4F50-514E-99B1-292BB81C9226}" type="slidenum">
              <a:rPr lang="en-US" smtClean="0"/>
              <a:t>25</a:t>
            </a:fld>
            <a:endParaRPr lang="en-US"/>
          </a:p>
        </p:txBody>
      </p:sp>
    </p:spTree>
    <p:extLst>
      <p:ext uri="{BB962C8B-B14F-4D97-AF65-F5344CB8AC3E}">
        <p14:creationId xmlns:p14="http://schemas.microsoft.com/office/powerpoint/2010/main" val="2537131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All the client information that was previously managed manually has now been compiled into metadata tables from the Audit – Map – Classify – Assemble stages. We can now move to the Integrate stage. The metadata tables will hold the locations of all the information and data needed to be accessed by the client portal and the KMDB will use distributed queries to collect all the information and data from these locations. In practice these will be permitted areas within local repositories (or tool set databases) – known as source databases. See Figure 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For example, the Known Error database (KEDB) could supply diagnostic help and work-arounds for self-service customers for the most common errors. The KEDB will also collect Event and Incident Management data in support of the SLA reporting that is provided to the client business units via the portal. The Configuration Management database (CMDB) will also be another source database for the supply of data to the client on service configuration.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dirty="0"/>
          </a:p>
        </p:txBody>
      </p:sp>
      <p:sp>
        <p:nvSpPr>
          <p:cNvPr id="4" name="Slide Number Placeholder 3"/>
          <p:cNvSpPr>
            <a:spLocks noGrp="1"/>
          </p:cNvSpPr>
          <p:nvPr>
            <p:ph type="sldNum" sz="quarter" idx="5"/>
          </p:nvPr>
        </p:nvSpPr>
        <p:spPr/>
        <p:txBody>
          <a:bodyPr/>
          <a:lstStyle/>
          <a:p>
            <a:fld id="{8CEAC3AD-4F50-514E-99B1-292BB81C9226}" type="slidenum">
              <a:rPr lang="en-US" smtClean="0"/>
              <a:t>26</a:t>
            </a:fld>
            <a:endParaRPr lang="en-US"/>
          </a:p>
        </p:txBody>
      </p:sp>
    </p:spTree>
    <p:extLst>
      <p:ext uri="{BB962C8B-B14F-4D97-AF65-F5344CB8AC3E}">
        <p14:creationId xmlns:p14="http://schemas.microsoft.com/office/powerpoint/2010/main" val="3531433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AC3AD-4F50-514E-99B1-292BB81C9226}" type="slidenum">
              <a:rPr lang="en-US" smtClean="0"/>
              <a:t>32</a:t>
            </a:fld>
            <a:endParaRPr lang="en-US"/>
          </a:p>
        </p:txBody>
      </p:sp>
    </p:spTree>
    <p:extLst>
      <p:ext uri="{BB962C8B-B14F-4D97-AF65-F5344CB8AC3E}">
        <p14:creationId xmlns:p14="http://schemas.microsoft.com/office/powerpoint/2010/main" val="81231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3000"/>
              </a:lnSpc>
              <a:spcBef>
                <a:spcPts val="600"/>
              </a:spcBef>
              <a:spcAft>
                <a:spcPts val="600"/>
              </a:spcAft>
              <a:buNone/>
            </a:pPr>
            <a:r>
              <a:rPr lang="en-GB" dirty="0"/>
              <a:t>I’ve seen only one truly outstanding example of an enterprise wide KM system and that was at a European pharmaceutical company. What struck me about this KM system was the sheer scale of the repository containing research papers, trials results and project documents covering decades of research amounting to many millions of pages and database entries.</a:t>
            </a:r>
          </a:p>
          <a:p>
            <a:pPr marL="0" indent="0">
              <a:lnSpc>
                <a:spcPts val="3000"/>
              </a:lnSpc>
              <a:spcBef>
                <a:spcPts val="600"/>
              </a:spcBef>
              <a:spcAft>
                <a:spcPts val="600"/>
              </a:spcAft>
              <a:buNone/>
            </a:pPr>
            <a:r>
              <a:rPr lang="en-GB" dirty="0"/>
              <a:t>The success of this KM system was of course the strength of the underlying thesaurus that enabled scientists to discover (or perhaps re-discover) knowledge to support the design of a new R&amp;D programme. </a:t>
            </a:r>
            <a:endParaRPr lang="en-US" dirty="0"/>
          </a:p>
          <a:p>
            <a:endParaRPr lang="en-GB" dirty="0"/>
          </a:p>
        </p:txBody>
      </p:sp>
      <p:sp>
        <p:nvSpPr>
          <p:cNvPr id="4" name="Slide Number Placeholder 3"/>
          <p:cNvSpPr>
            <a:spLocks noGrp="1"/>
          </p:cNvSpPr>
          <p:nvPr>
            <p:ph type="sldNum" sz="quarter" idx="5"/>
          </p:nvPr>
        </p:nvSpPr>
        <p:spPr/>
        <p:txBody>
          <a:bodyPr/>
          <a:lstStyle/>
          <a:p>
            <a:fld id="{8CEAC3AD-4F50-514E-99B1-292BB81C9226}" type="slidenum">
              <a:rPr lang="en-US" smtClean="0"/>
              <a:t>9</a:t>
            </a:fld>
            <a:endParaRPr lang="en-US"/>
          </a:p>
        </p:txBody>
      </p:sp>
    </p:spTree>
    <p:extLst>
      <p:ext uri="{BB962C8B-B14F-4D97-AF65-F5344CB8AC3E}">
        <p14:creationId xmlns:p14="http://schemas.microsoft.com/office/powerpoint/2010/main" val="134545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 second example is at the other end of the scale. This is a local KM system that supports an IT organisation that provides hosting support for external SAP clients.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KM system also impressed me but for a different reason. Without any real top down sponsorship or funding the technical teams had created their own KM system based on a single central repository, but where all the content was created, published and maintained under very strict guidelines by a few key members of staff, but accessed by many.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rationale for using this approach was to bring discipline to the management of documents and data that were considered vital to the successful running of their IT organisation.</a:t>
            </a:r>
            <a:endParaRPr lang="en-US" dirty="0"/>
          </a:p>
          <a:p>
            <a:endParaRPr lang="en-US" dirty="0"/>
          </a:p>
        </p:txBody>
      </p:sp>
      <p:sp>
        <p:nvSpPr>
          <p:cNvPr id="4" name="Slide Number Placeholder 3"/>
          <p:cNvSpPr>
            <a:spLocks noGrp="1"/>
          </p:cNvSpPr>
          <p:nvPr>
            <p:ph type="sldNum" sz="quarter" idx="5"/>
          </p:nvPr>
        </p:nvSpPr>
        <p:spPr/>
        <p:txBody>
          <a:bodyPr/>
          <a:lstStyle/>
          <a:p>
            <a:fld id="{8CEAC3AD-4F50-514E-99B1-292BB81C9226}" type="slidenum">
              <a:rPr lang="en-US" smtClean="0"/>
              <a:t>10</a:t>
            </a:fld>
            <a:endParaRPr lang="en-US"/>
          </a:p>
        </p:txBody>
      </p:sp>
    </p:spTree>
    <p:extLst>
      <p:ext uri="{BB962C8B-B14F-4D97-AF65-F5344CB8AC3E}">
        <p14:creationId xmlns:p14="http://schemas.microsoft.com/office/powerpoint/2010/main" val="262857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AC3AD-4F50-514E-99B1-292BB81C9226}" type="slidenum">
              <a:rPr lang="en-US" smtClean="0"/>
              <a:t>11</a:t>
            </a:fld>
            <a:endParaRPr lang="en-US"/>
          </a:p>
        </p:txBody>
      </p:sp>
    </p:spTree>
    <p:extLst>
      <p:ext uri="{BB962C8B-B14F-4D97-AF65-F5344CB8AC3E}">
        <p14:creationId xmlns:p14="http://schemas.microsoft.com/office/powerpoint/2010/main" val="161568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rationale for the second example above sounds somewhat obvious, but the background problem as explained to me was one of long term ill-discipline in the day-to-day management of key information</a:t>
            </a:r>
            <a:endParaRPr lang="en-GB" dirty="0"/>
          </a:p>
        </p:txBody>
      </p:sp>
      <p:sp>
        <p:nvSpPr>
          <p:cNvPr id="4" name="Slide Number Placeholder 3"/>
          <p:cNvSpPr>
            <a:spLocks noGrp="1"/>
          </p:cNvSpPr>
          <p:nvPr>
            <p:ph type="sldNum" sz="quarter" idx="5"/>
          </p:nvPr>
        </p:nvSpPr>
        <p:spPr/>
        <p:txBody>
          <a:bodyPr/>
          <a:lstStyle/>
          <a:p>
            <a:fld id="{8CEAC3AD-4F50-514E-99B1-292BB81C9226}" type="slidenum">
              <a:rPr lang="en-US" smtClean="0"/>
              <a:t>12</a:t>
            </a:fld>
            <a:endParaRPr lang="en-US"/>
          </a:p>
        </p:txBody>
      </p:sp>
    </p:spTree>
    <p:extLst>
      <p:ext uri="{BB962C8B-B14F-4D97-AF65-F5344CB8AC3E}">
        <p14:creationId xmlns:p14="http://schemas.microsoft.com/office/powerpoint/2010/main" val="68929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that are associated with sensitive areas like customer data, compliance, security, personnel, finance and legal and commercial activities. </a:t>
            </a:r>
          </a:p>
          <a:p>
            <a:endParaRPr lang="en-GB" dirty="0"/>
          </a:p>
        </p:txBody>
      </p:sp>
      <p:sp>
        <p:nvSpPr>
          <p:cNvPr id="4" name="Slide Number Placeholder 3"/>
          <p:cNvSpPr>
            <a:spLocks noGrp="1"/>
          </p:cNvSpPr>
          <p:nvPr>
            <p:ph type="sldNum" sz="quarter" idx="5"/>
          </p:nvPr>
        </p:nvSpPr>
        <p:spPr/>
        <p:txBody>
          <a:bodyPr/>
          <a:lstStyle/>
          <a:p>
            <a:fld id="{8CEAC3AD-4F50-514E-99B1-292BB81C9226}" type="slidenum">
              <a:rPr lang="en-US" smtClean="0"/>
              <a:t>13</a:t>
            </a:fld>
            <a:endParaRPr lang="en-US"/>
          </a:p>
        </p:txBody>
      </p:sp>
    </p:spTree>
    <p:extLst>
      <p:ext uri="{BB962C8B-B14F-4D97-AF65-F5344CB8AC3E}">
        <p14:creationId xmlns:p14="http://schemas.microsoft.com/office/powerpoint/2010/main" val="47810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200"/>
              </a:lnSpc>
              <a:spcBef>
                <a:spcPts val="400"/>
              </a:spcBef>
              <a:spcAft>
                <a:spcPts val="400"/>
              </a:spcAft>
            </a:pPr>
            <a:r>
              <a:rPr lang="en-GB" sz="1200" dirty="0"/>
              <a:t>Basically, for Layer 1 we know what we want and where it is – hence we can find it quickly using a hierarchy with a controlled vocabulary where everything is tagged. </a:t>
            </a:r>
          </a:p>
          <a:p>
            <a:pPr>
              <a:lnSpc>
                <a:spcPts val="2200"/>
              </a:lnSpc>
              <a:spcBef>
                <a:spcPts val="400"/>
              </a:spcBef>
              <a:spcAft>
                <a:spcPts val="400"/>
              </a:spcAft>
            </a:pPr>
            <a:r>
              <a:rPr lang="en-GB" sz="1200" dirty="0"/>
              <a:t>However, for Layer 2 the structure is more linear using a Thesaurus and non-controlled vocabulary. This allows for a more ‘search and discover’ approach. </a:t>
            </a:r>
          </a:p>
          <a:p>
            <a:pPr>
              <a:lnSpc>
                <a:spcPts val="2200"/>
              </a:lnSpc>
              <a:spcBef>
                <a:spcPts val="400"/>
              </a:spcBef>
              <a:spcAft>
                <a:spcPts val="400"/>
              </a:spcAft>
            </a:pPr>
            <a:r>
              <a:rPr lang="en-GB" sz="1200" dirty="0"/>
              <a:t>Finally, the framework will identify the ITSM knowledge managers who will be responsible for implementing the framework, plus a KM Steering Committee. </a:t>
            </a:r>
            <a:endParaRPr lang="en-US" sz="1200" dirty="0"/>
          </a:p>
          <a:p>
            <a:endParaRPr lang="en-GB" dirty="0"/>
          </a:p>
        </p:txBody>
      </p:sp>
      <p:sp>
        <p:nvSpPr>
          <p:cNvPr id="4" name="Slide Number Placeholder 3"/>
          <p:cNvSpPr>
            <a:spLocks noGrp="1"/>
          </p:cNvSpPr>
          <p:nvPr>
            <p:ph type="sldNum" sz="quarter" idx="5"/>
          </p:nvPr>
        </p:nvSpPr>
        <p:spPr/>
        <p:txBody>
          <a:bodyPr/>
          <a:lstStyle/>
          <a:p>
            <a:fld id="{8CEAC3AD-4F50-514E-99B1-292BB81C9226}" type="slidenum">
              <a:rPr lang="en-US" smtClean="0"/>
              <a:t>14</a:t>
            </a:fld>
            <a:endParaRPr lang="en-US"/>
          </a:p>
        </p:txBody>
      </p:sp>
    </p:spTree>
    <p:extLst>
      <p:ext uri="{BB962C8B-B14F-4D97-AF65-F5344CB8AC3E}">
        <p14:creationId xmlns:p14="http://schemas.microsoft.com/office/powerpoint/2010/main" val="426345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Start with a simple structure of KM system I suggest a top down approach for Layer 1, based on a hierarchy of Categories and Sub-categories using a controlled vocabulary to tag documents and data sets. An example is shown in Figure 3 below. As Layer 1 is the primary focus of our initial KM design and build it’s not my intention to outline the structure of Layer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An example is shown in Figure 3 below. As Layer 1 is the primary focus of our initial KM design and build it’s not my intention to outline the structure of Layer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8CEAC3AD-4F50-514E-99B1-292BB81C9226}" type="slidenum">
              <a:rPr lang="en-US" smtClean="0"/>
              <a:t>15</a:t>
            </a:fld>
            <a:endParaRPr lang="en-US"/>
          </a:p>
        </p:txBody>
      </p:sp>
    </p:spTree>
    <p:extLst>
      <p:ext uri="{BB962C8B-B14F-4D97-AF65-F5344CB8AC3E}">
        <p14:creationId xmlns:p14="http://schemas.microsoft.com/office/powerpoint/2010/main" val="208850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500"/>
              </a:lnSpc>
              <a:spcBef>
                <a:spcPts val="400"/>
              </a:spcBef>
              <a:spcAft>
                <a:spcPts val="400"/>
              </a:spcAft>
            </a:pPr>
            <a:r>
              <a:rPr lang="en-GB" sz="1200" dirty="0"/>
              <a:t>Once all the information has been divided into these two layers we must structure the information in two different ways. </a:t>
            </a:r>
          </a:p>
          <a:p>
            <a:pPr>
              <a:lnSpc>
                <a:spcPts val="2500"/>
              </a:lnSpc>
              <a:spcBef>
                <a:spcPts val="400"/>
              </a:spcBef>
              <a:spcAft>
                <a:spcPts val="400"/>
              </a:spcAft>
            </a:pPr>
            <a:r>
              <a:rPr lang="en-GB" sz="1200" dirty="0"/>
              <a:t>Figure 2 below shows this division. </a:t>
            </a:r>
          </a:p>
          <a:p>
            <a:pPr>
              <a:lnSpc>
                <a:spcPts val="2500"/>
              </a:lnSpc>
              <a:spcBef>
                <a:spcPts val="400"/>
              </a:spcBef>
              <a:spcAft>
                <a:spcPts val="400"/>
              </a:spcAft>
            </a:pPr>
            <a:endParaRPr lang="en-GB" sz="1200" dirty="0"/>
          </a:p>
          <a:p>
            <a:pPr>
              <a:lnSpc>
                <a:spcPts val="2500"/>
              </a:lnSpc>
              <a:spcBef>
                <a:spcPts val="400"/>
              </a:spcBef>
              <a:spcAft>
                <a:spcPts val="400"/>
              </a:spcAft>
            </a:pPr>
            <a:r>
              <a:rPr lang="en-GB" sz="1200" dirty="0"/>
              <a:t>Layer 1 should be structured using a taxonomy with a hierarchy and controlled vocabulary. This scheme will identify the information according to importance, sensitivity and security level, and will be used to control access to the information in Layer 1. </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search tools that underpin our KM system will then be able to locate and retrieve any of the information in Layer 1 very quickly. Layer 1 will typically have the lowest volume. </a:t>
            </a:r>
            <a:endParaRPr lang="en-US" sz="1200" dirty="0"/>
          </a:p>
          <a:p>
            <a:endParaRPr lang="en-US" dirty="0"/>
          </a:p>
        </p:txBody>
      </p:sp>
      <p:sp>
        <p:nvSpPr>
          <p:cNvPr id="4" name="Slide Number Placeholder 3"/>
          <p:cNvSpPr>
            <a:spLocks noGrp="1"/>
          </p:cNvSpPr>
          <p:nvPr>
            <p:ph type="sldNum" sz="quarter" idx="5"/>
          </p:nvPr>
        </p:nvSpPr>
        <p:spPr/>
        <p:txBody>
          <a:bodyPr/>
          <a:lstStyle/>
          <a:p>
            <a:fld id="{8CEAC3AD-4F50-514E-99B1-292BB81C9226}" type="slidenum">
              <a:rPr lang="en-US" smtClean="0"/>
              <a:t>16</a:t>
            </a:fld>
            <a:endParaRPr lang="en-US"/>
          </a:p>
        </p:txBody>
      </p:sp>
    </p:spTree>
    <p:extLst>
      <p:ext uri="{BB962C8B-B14F-4D97-AF65-F5344CB8AC3E}">
        <p14:creationId xmlns:p14="http://schemas.microsoft.com/office/powerpoint/2010/main" val="1677191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AB81-E527-8D41-8A10-6CBFDED45FFB}"/>
              </a:ext>
            </a:extLst>
          </p:cNvPr>
          <p:cNvSpPr>
            <a:spLocks noGrp="1"/>
          </p:cNvSpPr>
          <p:nvPr>
            <p:ph type="ctrTitle"/>
          </p:nvPr>
        </p:nvSpPr>
        <p:spPr>
          <a:xfrm>
            <a:off x="5863525" y="1068702"/>
            <a:ext cx="5879024" cy="965201"/>
          </a:xfrm>
        </p:spPr>
        <p:txBody>
          <a:bodyPr anchor="ctr">
            <a:normAutofit/>
          </a:bodyPr>
          <a:lstStyle>
            <a:lvl1pPr algn="l">
              <a:defRPr sz="44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981441B-6D0A-6149-9F54-F58DFE864FDF}"/>
              </a:ext>
            </a:extLst>
          </p:cNvPr>
          <p:cNvSpPr>
            <a:spLocks noGrp="1"/>
          </p:cNvSpPr>
          <p:nvPr>
            <p:ph type="subTitle" idx="1"/>
          </p:nvPr>
        </p:nvSpPr>
        <p:spPr>
          <a:xfrm>
            <a:off x="5863525" y="2186303"/>
            <a:ext cx="5879024" cy="965200"/>
          </a:xfrm>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8" name="Rectangle 17">
            <a:extLst>
              <a:ext uri="{FF2B5EF4-FFF2-40B4-BE49-F238E27FC236}">
                <a16:creationId xmlns:a16="http://schemas.microsoft.com/office/drawing/2014/main" id="{18DE8C20-AD25-0A4B-9711-A817AB15EF5A}"/>
              </a:ext>
            </a:extLst>
          </p:cNvPr>
          <p:cNvSpPr/>
          <p:nvPr userDrawn="1"/>
        </p:nvSpPr>
        <p:spPr>
          <a:xfrm>
            <a:off x="449451" y="6013342"/>
            <a:ext cx="3223647" cy="844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F217EC-0536-C940-B766-F397AAC8E93B}"/>
              </a:ext>
            </a:extLst>
          </p:cNvPr>
          <p:cNvGrpSpPr/>
          <p:nvPr userDrawn="1"/>
        </p:nvGrpSpPr>
        <p:grpSpPr>
          <a:xfrm>
            <a:off x="-316870" y="-960895"/>
            <a:ext cx="7597383" cy="8484767"/>
            <a:chOff x="6716555" y="427681"/>
            <a:chExt cx="5475445" cy="6326135"/>
          </a:xfrm>
        </p:grpSpPr>
        <p:pic>
          <p:nvPicPr>
            <p:cNvPr id="20" name="Picture 19" descr="A close up of a computer&#10;&#10;Description automatically generated">
              <a:extLst>
                <a:ext uri="{FF2B5EF4-FFF2-40B4-BE49-F238E27FC236}">
                  <a16:creationId xmlns:a16="http://schemas.microsoft.com/office/drawing/2014/main" id="{3513ADC1-ACD2-EC42-B824-5E8744A0B59A}"/>
                </a:ext>
              </a:extLst>
            </p:cNvPr>
            <p:cNvPicPr>
              <a:picLocks noChangeAspect="1"/>
            </p:cNvPicPr>
            <p:nvPr userDrawn="1"/>
          </p:nvPicPr>
          <p:blipFill rotWithShape="1">
            <a:blip r:embed="rId2" cstate="screen">
              <a:clrChange>
                <a:clrFrom>
                  <a:srgbClr val="FEFFFF"/>
                </a:clrFrom>
                <a:clrTo>
                  <a:srgbClr val="FEFFFF">
                    <a:alpha val="0"/>
                  </a:srgbClr>
                </a:clrTo>
              </a:clrChange>
              <a:extLst>
                <a:ext uri="{28A0092B-C50C-407E-A947-70E740481C1C}">
                  <a14:useLocalDpi xmlns:a14="http://schemas.microsoft.com/office/drawing/2010/main"/>
                </a:ext>
              </a:extLst>
            </a:blip>
            <a:srcRect/>
            <a:stretch/>
          </p:blipFill>
          <p:spPr>
            <a:xfrm>
              <a:off x="6944923" y="427681"/>
              <a:ext cx="5247077" cy="6326135"/>
            </a:xfrm>
            <a:prstGeom prst="rect">
              <a:avLst/>
            </a:prstGeom>
          </p:spPr>
        </p:pic>
        <p:pic>
          <p:nvPicPr>
            <p:cNvPr id="17" name="Picture 16" descr="A picture containing vase, flower&#10;&#10;Description automatically generated">
              <a:extLst>
                <a:ext uri="{FF2B5EF4-FFF2-40B4-BE49-F238E27FC236}">
                  <a16:creationId xmlns:a16="http://schemas.microsoft.com/office/drawing/2014/main" id="{323C73A2-9B5E-8A4F-B186-2687532C809A}"/>
                </a:ext>
              </a:extLst>
            </p:cNvPr>
            <p:cNvPicPr>
              <a:picLocks noChangeAspect="1"/>
            </p:cNvPicPr>
            <p:nvPr userDrawn="1"/>
          </p:nvPicPr>
          <p:blipFill rotWithShape="1">
            <a:blip r:embed="rId3"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6716555" y="1496940"/>
              <a:ext cx="2489433" cy="3061386"/>
            </a:xfrm>
            <a:prstGeom prst="rect">
              <a:avLst/>
            </a:prstGeom>
          </p:spPr>
        </p:pic>
      </p:grpSp>
      <p:pic>
        <p:nvPicPr>
          <p:cNvPr id="9" name="Picture 8" descr="A picture containing drawing&#10;&#10;Description automatically generated">
            <a:extLst>
              <a:ext uri="{FF2B5EF4-FFF2-40B4-BE49-F238E27FC236}">
                <a16:creationId xmlns:a16="http://schemas.microsoft.com/office/drawing/2014/main" id="{102E6263-7291-A845-B35A-4096BE1CBE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0325" y="4651422"/>
            <a:ext cx="3185312" cy="107384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0B53C6EC-661B-C54E-8794-CE1AF4A0DDF2}"/>
              </a:ext>
            </a:extLst>
          </p:cNvPr>
          <p:cNvPicPr>
            <a:picLocks noChangeAspect="1"/>
          </p:cNvPicPr>
          <p:nvPr userDrawn="1"/>
        </p:nvPicPr>
        <p:blipFill>
          <a:blip r:embed="rId5"/>
          <a:stretch>
            <a:fillRect/>
          </a:stretch>
        </p:blipFill>
        <p:spPr>
          <a:xfrm>
            <a:off x="9538232" y="4996651"/>
            <a:ext cx="2001117" cy="728612"/>
          </a:xfrm>
          <a:prstGeom prst="rect">
            <a:avLst/>
          </a:prstGeom>
        </p:spPr>
      </p:pic>
      <p:sp>
        <p:nvSpPr>
          <p:cNvPr id="12" name="Rectangle 11">
            <a:extLst>
              <a:ext uri="{FF2B5EF4-FFF2-40B4-BE49-F238E27FC236}">
                <a16:creationId xmlns:a16="http://schemas.microsoft.com/office/drawing/2014/main" id="{69765858-E1EA-6442-8633-602843B8B16C}"/>
              </a:ext>
            </a:extLst>
          </p:cNvPr>
          <p:cNvSpPr/>
          <p:nvPr userDrawn="1"/>
        </p:nvSpPr>
        <p:spPr>
          <a:xfrm>
            <a:off x="10384971" y="6013342"/>
            <a:ext cx="1502229" cy="687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17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AB81-E527-8D41-8A10-6CBFDED45FFB}"/>
              </a:ext>
            </a:extLst>
          </p:cNvPr>
          <p:cNvSpPr>
            <a:spLocks noGrp="1"/>
          </p:cNvSpPr>
          <p:nvPr>
            <p:ph type="ctrTitle"/>
          </p:nvPr>
        </p:nvSpPr>
        <p:spPr>
          <a:xfrm>
            <a:off x="5660325" y="1486115"/>
            <a:ext cx="5879024" cy="965201"/>
          </a:xfrm>
        </p:spPr>
        <p:txBody>
          <a:bodyPr anchor="ctr">
            <a:normAutofit/>
          </a:bodyPr>
          <a:lstStyle>
            <a:lvl1pPr algn="l">
              <a:defRPr sz="44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981441B-6D0A-6149-9F54-F58DFE864FDF}"/>
              </a:ext>
            </a:extLst>
          </p:cNvPr>
          <p:cNvSpPr>
            <a:spLocks noGrp="1"/>
          </p:cNvSpPr>
          <p:nvPr>
            <p:ph type="subTitle" idx="1"/>
          </p:nvPr>
        </p:nvSpPr>
        <p:spPr>
          <a:xfrm>
            <a:off x="5660325" y="2603716"/>
            <a:ext cx="5879024" cy="965200"/>
          </a:xfrm>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8" name="Rectangle 17">
            <a:extLst>
              <a:ext uri="{FF2B5EF4-FFF2-40B4-BE49-F238E27FC236}">
                <a16:creationId xmlns:a16="http://schemas.microsoft.com/office/drawing/2014/main" id="{18DE8C20-AD25-0A4B-9711-A817AB15EF5A}"/>
              </a:ext>
            </a:extLst>
          </p:cNvPr>
          <p:cNvSpPr/>
          <p:nvPr userDrawn="1"/>
        </p:nvSpPr>
        <p:spPr>
          <a:xfrm>
            <a:off x="449451" y="6013342"/>
            <a:ext cx="3223647" cy="844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flower&#10;&#10;Description automatically generated">
            <a:extLst>
              <a:ext uri="{FF2B5EF4-FFF2-40B4-BE49-F238E27FC236}">
                <a16:creationId xmlns:a16="http://schemas.microsoft.com/office/drawing/2014/main" id="{110955D1-B32D-CC45-8AA1-261B301471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8198"/>
          <a:stretch/>
        </p:blipFill>
        <p:spPr>
          <a:xfrm flipH="1">
            <a:off x="-2" y="433954"/>
            <a:ext cx="4688816" cy="4339524"/>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5C8A9102-AE60-1540-A2D8-8E1CB883C7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325" y="4651422"/>
            <a:ext cx="3185312" cy="1073841"/>
          </a:xfrm>
          <a:prstGeom prst="rect">
            <a:avLst/>
          </a:prstGeom>
        </p:spPr>
      </p:pic>
      <p:pic>
        <p:nvPicPr>
          <p:cNvPr id="20" name="Picture 19" descr="A close up of a computer&#10;&#10;Description automatically generated">
            <a:extLst>
              <a:ext uri="{FF2B5EF4-FFF2-40B4-BE49-F238E27FC236}">
                <a16:creationId xmlns:a16="http://schemas.microsoft.com/office/drawing/2014/main" id="{3513ADC1-ACD2-EC42-B824-5E8744A0B59A}"/>
              </a:ext>
            </a:extLst>
          </p:cNvPr>
          <p:cNvPicPr>
            <a:picLocks noChangeAspect="1"/>
          </p:cNvPicPr>
          <p:nvPr userDrawn="1"/>
        </p:nvPicPr>
        <p:blipFill rotWithShape="1">
          <a:blip r:embed="rId4" cstate="screen">
            <a:clrChange>
              <a:clrFrom>
                <a:srgbClr val="FEFFFF"/>
              </a:clrFrom>
              <a:clrTo>
                <a:srgbClr val="FEFFFF">
                  <a:alpha val="0"/>
                </a:srgbClr>
              </a:clrTo>
            </a:clrChange>
            <a:extLst>
              <a:ext uri="{28A0092B-C50C-407E-A947-70E740481C1C}">
                <a14:useLocalDpi xmlns:a14="http://schemas.microsoft.com/office/drawing/2010/main"/>
              </a:ext>
            </a:extLst>
          </a:blip>
          <a:srcRect/>
          <a:stretch/>
        </p:blipFill>
        <p:spPr>
          <a:xfrm>
            <a:off x="-1" y="-960895"/>
            <a:ext cx="7280514" cy="8484767"/>
          </a:xfrm>
          <a:prstGeom prst="rect">
            <a:avLst/>
          </a:prstGeom>
        </p:spPr>
      </p:pic>
      <p:sp>
        <p:nvSpPr>
          <p:cNvPr id="7" name="Rectangle 6">
            <a:extLst>
              <a:ext uri="{FF2B5EF4-FFF2-40B4-BE49-F238E27FC236}">
                <a16:creationId xmlns:a16="http://schemas.microsoft.com/office/drawing/2014/main" id="{61196758-67E6-F64E-8219-92556660FF01}"/>
              </a:ext>
            </a:extLst>
          </p:cNvPr>
          <p:cNvSpPr/>
          <p:nvPr userDrawn="1"/>
        </p:nvSpPr>
        <p:spPr>
          <a:xfrm>
            <a:off x="10384971" y="6013342"/>
            <a:ext cx="1502229" cy="687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04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E4A7-8F2A-664C-A507-E4FFF178AEE8}"/>
              </a:ext>
            </a:extLst>
          </p:cNvPr>
          <p:cNvSpPr>
            <a:spLocks noGrp="1"/>
          </p:cNvSpPr>
          <p:nvPr>
            <p:ph type="title" hasCustomPrompt="1"/>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F4E8ADD-9511-C34D-B849-6D5CE798F4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78EF4C-0A29-9A47-A5E1-072915D34E9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462F35-A8AF-594C-85B7-F904D6AFD5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D46F29-5D09-9E45-9094-602073C50B8C}"/>
              </a:ext>
            </a:extLst>
          </p:cNvPr>
          <p:cNvSpPr>
            <a:spLocks noGrp="1"/>
          </p:cNvSpPr>
          <p:nvPr>
            <p:ph type="sldNum" sz="quarter" idx="12"/>
          </p:nvPr>
        </p:nvSpPr>
        <p:spPr/>
        <p:txBody>
          <a:bodyPr/>
          <a:lstStyle/>
          <a:p>
            <a:fld id="{E6299166-1587-B047-A416-A34EF030A8EF}" type="slidenum">
              <a:rPr lang="en-US" smtClean="0"/>
              <a:t>‹#›</a:t>
            </a:fld>
            <a:endParaRPr lang="en-US"/>
          </a:p>
        </p:txBody>
      </p:sp>
      <p:sp>
        <p:nvSpPr>
          <p:cNvPr id="7" name="Rectangle 6">
            <a:extLst>
              <a:ext uri="{FF2B5EF4-FFF2-40B4-BE49-F238E27FC236}">
                <a16:creationId xmlns:a16="http://schemas.microsoft.com/office/drawing/2014/main" id="{63EA87FC-EC57-E745-B45E-D77F718DD92B}"/>
              </a:ext>
            </a:extLst>
          </p:cNvPr>
          <p:cNvSpPr/>
          <p:nvPr userDrawn="1"/>
        </p:nvSpPr>
        <p:spPr>
          <a:xfrm>
            <a:off x="0" y="0"/>
            <a:ext cx="12192000" cy="36512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94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A close up of a flower&#10;&#10;Description automatically generated">
            <a:extLst>
              <a:ext uri="{FF2B5EF4-FFF2-40B4-BE49-F238E27FC236}">
                <a16:creationId xmlns:a16="http://schemas.microsoft.com/office/drawing/2014/main" id="{DB3A079D-FEAA-804F-B454-C5A6DE521FAC}"/>
              </a:ext>
            </a:extLst>
          </p:cNvPr>
          <p:cNvPicPr>
            <a:picLocks noChangeAspect="1"/>
          </p:cNvPicPr>
          <p:nvPr userDrawn="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087436" y="365126"/>
            <a:ext cx="2414954" cy="3995860"/>
          </a:xfrm>
          <a:prstGeom prst="rect">
            <a:avLst/>
          </a:prstGeom>
          <a:effectLst>
            <a:outerShdw blurRad="152400" dist="317500" dir="5400000" sx="90000" sy="-19000" rotWithShape="0">
              <a:prstClr val="black">
                <a:alpha val="15000"/>
              </a:prstClr>
            </a:outerShdw>
          </a:effectLst>
        </p:spPr>
      </p:pic>
      <p:sp>
        <p:nvSpPr>
          <p:cNvPr id="2" name="Title 1">
            <a:extLst>
              <a:ext uri="{FF2B5EF4-FFF2-40B4-BE49-F238E27FC236}">
                <a16:creationId xmlns:a16="http://schemas.microsoft.com/office/drawing/2014/main" id="{FD40E4A7-8F2A-664C-A507-E4FFF178AEE8}"/>
              </a:ext>
            </a:extLst>
          </p:cNvPr>
          <p:cNvSpPr>
            <a:spLocks noGrp="1"/>
          </p:cNvSpPr>
          <p:nvPr>
            <p:ph type="title" hasCustomPrompt="1"/>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F4E8ADD-9511-C34D-B849-6D5CE798F466}"/>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BAD46F29-5D09-9E45-9094-602073C50B8C}"/>
              </a:ext>
            </a:extLst>
          </p:cNvPr>
          <p:cNvSpPr>
            <a:spLocks noGrp="1"/>
          </p:cNvSpPr>
          <p:nvPr>
            <p:ph type="sldNum" sz="quarter" idx="12"/>
          </p:nvPr>
        </p:nvSpPr>
        <p:spPr/>
        <p:txBody>
          <a:bodyPr/>
          <a:lstStyle/>
          <a:p>
            <a:fld id="{E6299166-1587-B047-A416-A34EF030A8EF}" type="slidenum">
              <a:rPr lang="en-US" smtClean="0"/>
              <a:t>‹#›</a:t>
            </a:fld>
            <a:endParaRPr lang="en-US"/>
          </a:p>
        </p:txBody>
      </p:sp>
      <p:sp>
        <p:nvSpPr>
          <p:cNvPr id="9" name="Rectangle 8">
            <a:extLst>
              <a:ext uri="{FF2B5EF4-FFF2-40B4-BE49-F238E27FC236}">
                <a16:creationId xmlns:a16="http://schemas.microsoft.com/office/drawing/2014/main" id="{B31ACC19-19CA-F74A-8AC0-E40FDE6F436E}"/>
              </a:ext>
            </a:extLst>
          </p:cNvPr>
          <p:cNvSpPr/>
          <p:nvPr userDrawn="1"/>
        </p:nvSpPr>
        <p:spPr>
          <a:xfrm>
            <a:off x="0" y="0"/>
            <a:ext cx="12192000" cy="36512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58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A picture containing looking, smoke, light, flower&#10;&#10;Description automatically generated">
            <a:extLst>
              <a:ext uri="{FF2B5EF4-FFF2-40B4-BE49-F238E27FC236}">
                <a16:creationId xmlns:a16="http://schemas.microsoft.com/office/drawing/2014/main" id="{F660856F-29E6-0745-9BF2-AA3678B4E696}"/>
              </a:ext>
            </a:extLst>
          </p:cNvPr>
          <p:cNvPicPr>
            <a:picLocks noChangeAspect="1"/>
          </p:cNvPicPr>
          <p:nvPr userDrawn="1"/>
        </p:nvPicPr>
        <p:blipFill rotWithShape="1">
          <a:blip r:embed="rId2" cstate="screen">
            <a:clrChange>
              <a:clrFrom>
                <a:srgbClr val="F7F4F6"/>
              </a:clrFrom>
              <a:clrTo>
                <a:srgbClr val="F7F4F6">
                  <a:alpha val="0"/>
                </a:srgbClr>
              </a:clrTo>
            </a:clrChange>
            <a:extLst>
              <a:ext uri="{28A0092B-C50C-407E-A947-70E740481C1C}">
                <a14:useLocalDpi xmlns:a14="http://schemas.microsoft.com/office/drawing/2010/main"/>
              </a:ext>
            </a:extLst>
          </a:blip>
          <a:srcRect/>
          <a:stretch/>
        </p:blipFill>
        <p:spPr>
          <a:xfrm rot="10800000">
            <a:off x="9882527" y="58011"/>
            <a:ext cx="1399762" cy="2285137"/>
          </a:xfrm>
          <a:prstGeom prst="rect">
            <a:avLst/>
          </a:prstGeom>
          <a:effectLst>
            <a:outerShdw blurRad="152400" dist="317500" dir="5400000" sx="90000" sy="-19000" rotWithShape="0">
              <a:prstClr val="black">
                <a:alpha val="15000"/>
              </a:prstClr>
            </a:outerShdw>
          </a:effectLst>
        </p:spPr>
      </p:pic>
      <p:sp>
        <p:nvSpPr>
          <p:cNvPr id="2" name="Title 1">
            <a:extLst>
              <a:ext uri="{FF2B5EF4-FFF2-40B4-BE49-F238E27FC236}">
                <a16:creationId xmlns:a16="http://schemas.microsoft.com/office/drawing/2014/main" id="{FD40E4A7-8F2A-664C-A507-E4FFF178AEE8}"/>
              </a:ext>
            </a:extLst>
          </p:cNvPr>
          <p:cNvSpPr>
            <a:spLocks noGrp="1"/>
          </p:cNvSpPr>
          <p:nvPr>
            <p:ph type="title" hasCustomPrompt="1"/>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F4E8ADD-9511-C34D-B849-6D5CE798F4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BAD46F29-5D09-9E45-9094-602073C50B8C}"/>
              </a:ext>
            </a:extLst>
          </p:cNvPr>
          <p:cNvSpPr>
            <a:spLocks noGrp="1"/>
          </p:cNvSpPr>
          <p:nvPr>
            <p:ph type="sldNum" sz="quarter" idx="12"/>
          </p:nvPr>
        </p:nvSpPr>
        <p:spPr/>
        <p:txBody>
          <a:bodyPr/>
          <a:lstStyle/>
          <a:p>
            <a:fld id="{E6299166-1587-B047-A416-A34EF030A8EF}" type="slidenum">
              <a:rPr lang="en-US" smtClean="0"/>
              <a:t>‹#›</a:t>
            </a:fld>
            <a:endParaRPr lang="en-US"/>
          </a:p>
        </p:txBody>
      </p:sp>
      <p:sp>
        <p:nvSpPr>
          <p:cNvPr id="9" name="Rectangle 8">
            <a:extLst>
              <a:ext uri="{FF2B5EF4-FFF2-40B4-BE49-F238E27FC236}">
                <a16:creationId xmlns:a16="http://schemas.microsoft.com/office/drawing/2014/main" id="{B31ACC19-19CA-F74A-8AC0-E40FDE6F436E}"/>
              </a:ext>
            </a:extLst>
          </p:cNvPr>
          <p:cNvSpPr/>
          <p:nvPr userDrawn="1"/>
        </p:nvSpPr>
        <p:spPr>
          <a:xfrm>
            <a:off x="0" y="0"/>
            <a:ext cx="12192000" cy="36512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28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descr="A picture containing looking, sitting, vase, table&#10;&#10;Description automatically generated">
            <a:extLst>
              <a:ext uri="{FF2B5EF4-FFF2-40B4-BE49-F238E27FC236}">
                <a16:creationId xmlns:a16="http://schemas.microsoft.com/office/drawing/2014/main" id="{4F3CB36F-3B54-5E4D-ABC1-77E780A630FE}"/>
              </a:ext>
            </a:extLst>
          </p:cNvPr>
          <p:cNvPicPr>
            <a:picLocks noChangeAspect="1"/>
          </p:cNvPicPr>
          <p:nvPr userDrawn="1"/>
        </p:nvPicPr>
        <p:blipFill rotWithShape="1">
          <a:blip r:embed="rId2" cstate="screen">
            <a:clrChange>
              <a:clrFrom>
                <a:srgbClr val="F6F7F8"/>
              </a:clrFrom>
              <a:clrTo>
                <a:srgbClr val="F6F7F8">
                  <a:alpha val="0"/>
                </a:srgbClr>
              </a:clrTo>
            </a:clrChange>
            <a:extLst>
              <a:ext uri="{28A0092B-C50C-407E-A947-70E740481C1C}">
                <a14:useLocalDpi xmlns:a14="http://schemas.microsoft.com/office/drawing/2010/main"/>
              </a:ext>
            </a:extLst>
          </a:blip>
          <a:srcRect/>
          <a:stretch/>
        </p:blipFill>
        <p:spPr>
          <a:xfrm>
            <a:off x="10304584" y="331761"/>
            <a:ext cx="1582615" cy="2017361"/>
          </a:xfrm>
          <a:prstGeom prst="rect">
            <a:avLst/>
          </a:prstGeom>
          <a:effectLst>
            <a:outerShdw blurRad="152400" dist="317500" dir="5400000" sx="90000" sy="-19000" rotWithShape="0">
              <a:prstClr val="black">
                <a:alpha val="15000"/>
              </a:prstClr>
            </a:outerShdw>
          </a:effectLst>
        </p:spPr>
      </p:pic>
      <p:sp>
        <p:nvSpPr>
          <p:cNvPr id="2" name="Title 1">
            <a:extLst>
              <a:ext uri="{FF2B5EF4-FFF2-40B4-BE49-F238E27FC236}">
                <a16:creationId xmlns:a16="http://schemas.microsoft.com/office/drawing/2014/main" id="{FD40E4A7-8F2A-664C-A507-E4FFF178AEE8}"/>
              </a:ext>
            </a:extLst>
          </p:cNvPr>
          <p:cNvSpPr>
            <a:spLocks noGrp="1"/>
          </p:cNvSpPr>
          <p:nvPr>
            <p:ph type="title" hasCustomPrompt="1"/>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F4E8ADD-9511-C34D-B849-6D5CE798F4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BAD46F29-5D09-9E45-9094-602073C50B8C}"/>
              </a:ext>
            </a:extLst>
          </p:cNvPr>
          <p:cNvSpPr>
            <a:spLocks noGrp="1"/>
          </p:cNvSpPr>
          <p:nvPr>
            <p:ph type="sldNum" sz="quarter" idx="12"/>
          </p:nvPr>
        </p:nvSpPr>
        <p:spPr/>
        <p:txBody>
          <a:bodyPr/>
          <a:lstStyle/>
          <a:p>
            <a:fld id="{E6299166-1587-B047-A416-A34EF030A8EF}" type="slidenum">
              <a:rPr lang="en-US" smtClean="0"/>
              <a:t>‹#›</a:t>
            </a:fld>
            <a:endParaRPr lang="en-US"/>
          </a:p>
        </p:txBody>
      </p:sp>
      <p:sp>
        <p:nvSpPr>
          <p:cNvPr id="9" name="Rectangle 8">
            <a:extLst>
              <a:ext uri="{FF2B5EF4-FFF2-40B4-BE49-F238E27FC236}">
                <a16:creationId xmlns:a16="http://schemas.microsoft.com/office/drawing/2014/main" id="{B31ACC19-19CA-F74A-8AC0-E40FDE6F436E}"/>
              </a:ext>
            </a:extLst>
          </p:cNvPr>
          <p:cNvSpPr/>
          <p:nvPr userDrawn="1"/>
        </p:nvSpPr>
        <p:spPr>
          <a:xfrm>
            <a:off x="0" y="0"/>
            <a:ext cx="12192000" cy="36512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66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close up of a flower&#10;&#10;Description automatically generated">
            <a:extLst>
              <a:ext uri="{FF2B5EF4-FFF2-40B4-BE49-F238E27FC236}">
                <a16:creationId xmlns:a16="http://schemas.microsoft.com/office/drawing/2014/main" id="{A53ACD51-37D3-BF42-95E1-0922704217F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294B97-CE72-C848-8BF8-5F317267E2DC}"/>
              </a:ext>
            </a:extLst>
          </p:cNvPr>
          <p:cNvSpPr>
            <a:spLocks noGrp="1"/>
          </p:cNvSpPr>
          <p:nvPr>
            <p:ph type="title" hasCustomPrompt="1"/>
          </p:nvPr>
        </p:nvSpPr>
        <p:spPr>
          <a:xfrm>
            <a:off x="5486401" y="768350"/>
            <a:ext cx="6125308" cy="2852737"/>
          </a:xfrm>
        </p:spPr>
        <p:txBody>
          <a:bodyPr anchor="b"/>
          <a:lstStyle>
            <a:lvl1pPr algn="r">
              <a:defRPr sz="6000"/>
            </a:lvl1pPr>
          </a:lstStyle>
          <a:p>
            <a:r>
              <a:rPr lang="en-GB" dirty="0"/>
              <a:t>CLICK TO EDIT MASTER TITLE STYLE</a:t>
            </a:r>
            <a:endParaRPr lang="en-US" dirty="0"/>
          </a:p>
        </p:txBody>
      </p:sp>
      <p:pic>
        <p:nvPicPr>
          <p:cNvPr id="5" name="Picture 4" descr="A picture containing drawing&#10;&#10;Description automatically generated">
            <a:extLst>
              <a:ext uri="{FF2B5EF4-FFF2-40B4-BE49-F238E27FC236}">
                <a16:creationId xmlns:a16="http://schemas.microsoft.com/office/drawing/2014/main" id="{0B6B9B56-D49F-DE4E-9AF3-8933038683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6320" y="5994839"/>
            <a:ext cx="1579536" cy="532498"/>
          </a:xfrm>
          <a:prstGeom prst="rect">
            <a:avLst/>
          </a:prstGeom>
        </p:spPr>
      </p:pic>
    </p:spTree>
    <p:extLst>
      <p:ext uri="{BB962C8B-B14F-4D97-AF65-F5344CB8AC3E}">
        <p14:creationId xmlns:p14="http://schemas.microsoft.com/office/powerpoint/2010/main" val="160918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007E-3C53-394B-A8A9-0EA109A0EE2E}"/>
              </a:ext>
            </a:extLst>
          </p:cNvPr>
          <p:cNvSpPr>
            <a:spLocks noGrp="1"/>
          </p:cNvSpPr>
          <p:nvPr>
            <p:ph type="title" hasCustomPrompt="1"/>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C90F8E5D-0D99-A449-BEE9-F6C4B84DE03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703863B-B7FA-6D41-B78F-4C1FAEB739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24E0E1E-8FE5-C342-AC57-546A66FA3058}"/>
              </a:ext>
            </a:extLst>
          </p:cNvPr>
          <p:cNvSpPr>
            <a:spLocks noGrp="1"/>
          </p:cNvSpPr>
          <p:nvPr>
            <p:ph type="sldNum" sz="quarter" idx="12"/>
          </p:nvPr>
        </p:nvSpPr>
        <p:spPr/>
        <p:txBody>
          <a:bodyPr/>
          <a:lstStyle/>
          <a:p>
            <a:fld id="{E6299166-1587-B047-A416-A34EF030A8EF}" type="slidenum">
              <a:rPr lang="en-US" smtClean="0"/>
              <a:t>‹#›</a:t>
            </a:fld>
            <a:endParaRPr lang="en-US"/>
          </a:p>
        </p:txBody>
      </p:sp>
      <p:sp>
        <p:nvSpPr>
          <p:cNvPr id="6" name="Rectangle 5">
            <a:extLst>
              <a:ext uri="{FF2B5EF4-FFF2-40B4-BE49-F238E27FC236}">
                <a16:creationId xmlns:a16="http://schemas.microsoft.com/office/drawing/2014/main" id="{B77C9658-BBD7-CD4F-974B-3FA59B8AA537}"/>
              </a:ext>
            </a:extLst>
          </p:cNvPr>
          <p:cNvSpPr/>
          <p:nvPr userDrawn="1"/>
        </p:nvSpPr>
        <p:spPr>
          <a:xfrm>
            <a:off x="0" y="0"/>
            <a:ext cx="12192000" cy="36512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08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C97C7B-7D85-B540-BFD0-C8D6CBB14C5B}"/>
              </a:ext>
            </a:extLst>
          </p:cNvPr>
          <p:cNvSpPr>
            <a:spLocks noGrp="1"/>
          </p:cNvSpPr>
          <p:nvPr>
            <p:ph type="sldNum" sz="quarter" idx="12"/>
          </p:nvPr>
        </p:nvSpPr>
        <p:spPr/>
        <p:txBody>
          <a:bodyPr/>
          <a:lstStyle/>
          <a:p>
            <a:fld id="{E6299166-1587-B047-A416-A34EF030A8EF}" type="slidenum">
              <a:rPr lang="en-US" smtClean="0"/>
              <a:t>‹#›</a:t>
            </a:fld>
            <a:endParaRPr lang="en-US"/>
          </a:p>
        </p:txBody>
      </p:sp>
      <p:sp>
        <p:nvSpPr>
          <p:cNvPr id="5" name="Rectangle 4">
            <a:extLst>
              <a:ext uri="{FF2B5EF4-FFF2-40B4-BE49-F238E27FC236}">
                <a16:creationId xmlns:a16="http://schemas.microsoft.com/office/drawing/2014/main" id="{B3AFE8BA-D95E-EE4E-8065-053FD7B7A77B}"/>
              </a:ext>
            </a:extLst>
          </p:cNvPr>
          <p:cNvSpPr/>
          <p:nvPr userDrawn="1"/>
        </p:nvSpPr>
        <p:spPr>
          <a:xfrm>
            <a:off x="0" y="0"/>
            <a:ext cx="12192000" cy="36512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06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160D55-F2C3-1545-B43F-769A7542FCC8}"/>
              </a:ext>
            </a:extLst>
          </p:cNvPr>
          <p:cNvSpPr>
            <a:spLocks noGrp="1"/>
          </p:cNvSpPr>
          <p:nvPr>
            <p:ph type="title"/>
          </p:nvPr>
        </p:nvSpPr>
        <p:spPr>
          <a:xfrm>
            <a:off x="742950" y="863160"/>
            <a:ext cx="7920990" cy="1396301"/>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81D6974-91DB-B446-869E-D0C9EF79DDDF}"/>
              </a:ext>
            </a:extLst>
          </p:cNvPr>
          <p:cNvSpPr>
            <a:spLocks noGrp="1"/>
          </p:cNvSpPr>
          <p:nvPr>
            <p:ph type="body" idx="1"/>
          </p:nvPr>
        </p:nvSpPr>
        <p:spPr>
          <a:xfrm>
            <a:off x="742950" y="2343149"/>
            <a:ext cx="10839450" cy="365168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CBEE0C82-326D-564E-A487-5FE16A444BDA}"/>
              </a:ext>
            </a:extLst>
          </p:cNvPr>
          <p:cNvSpPr>
            <a:spLocks noGrp="1"/>
          </p:cNvSpPr>
          <p:nvPr>
            <p:ph type="sldNum" sz="quarter" idx="4"/>
          </p:nvPr>
        </p:nvSpPr>
        <p:spPr>
          <a:xfrm>
            <a:off x="5900420" y="6078526"/>
            <a:ext cx="3911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6299166-1587-B047-A416-A34EF030A8EF}"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348822A0-F276-B74E-9382-73446B3E61C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09600" y="5994839"/>
            <a:ext cx="1579536" cy="532498"/>
          </a:xfrm>
          <a:prstGeom prst="rect">
            <a:avLst/>
          </a:prstGeom>
        </p:spPr>
      </p:pic>
      <p:cxnSp>
        <p:nvCxnSpPr>
          <p:cNvPr id="5" name="Straight Connector 4">
            <a:extLst>
              <a:ext uri="{FF2B5EF4-FFF2-40B4-BE49-F238E27FC236}">
                <a16:creationId xmlns:a16="http://schemas.microsoft.com/office/drawing/2014/main" id="{F298FD7A-9871-954B-B12B-1CEAF3CE5DDB}"/>
              </a:ext>
            </a:extLst>
          </p:cNvPr>
          <p:cNvCxnSpPr/>
          <p:nvPr userDrawn="1"/>
        </p:nvCxnSpPr>
        <p:spPr>
          <a:xfrm>
            <a:off x="609600" y="863160"/>
            <a:ext cx="0" cy="118281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91939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6" r:id="rId4"/>
    <p:sldLayoutId id="2147483657" r:id="rId5"/>
    <p:sldLayoutId id="2147483658" r:id="rId6"/>
    <p:sldLayoutId id="2147483651" r:id="rId7"/>
    <p:sldLayoutId id="2147483654" r:id="rId8"/>
    <p:sldLayoutId id="2147483655" r:id="rId9"/>
  </p:sldLayoutIdLst>
  <p:hf hdr="0" ftr="0" dt="0"/>
  <p:txStyles>
    <p:titleStyle>
      <a:lvl1pPr algn="l" defTabSz="914400" rtl="0" eaLnBrk="1" latinLnBrk="0" hangingPunct="1">
        <a:lnSpc>
          <a:spcPts val="5000"/>
        </a:lnSpc>
        <a:spcBef>
          <a:spcPct val="0"/>
        </a:spcBef>
        <a:buNone/>
        <a:defRPr sz="6000" kern="1200" spc="300">
          <a:solidFill>
            <a:schemeClr val="tx1">
              <a:alpha val="6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www.google.co.uk/imgres?imgurl=http://www.nationalarchives.gov.uk/wp-content/themes/tna/images/centenary-map/tna-centenary-the-national-archives-logo.png&amp;imgrefurl=http://www.nationalarchives.gov.uk/first-world-war/a-global-view/&amp;h=76&amp;w=520&amp;tbnid=dolSwC_sV8ldbM:&amp;zoom=1&amp;docid=fP4XgjshWW8IMM&amp;ei=inVPVNmgE5Le7Ab414HwCA&amp;tbm=isch&amp;ved=0CBsQMygTMBM4ZA&amp;iact=rc&amp;uact=3&amp;dur=1506&amp;page=4&amp;start=89&amp;ndsp=41" TargetMode="External"/><Relationship Id="rId18" Type="http://schemas.openxmlformats.org/officeDocument/2006/relationships/image" Target="../media/image26.gif"/><Relationship Id="rId3" Type="http://schemas.openxmlformats.org/officeDocument/2006/relationships/image" Target="../media/image12.png"/><Relationship Id="rId21" Type="http://schemas.openxmlformats.org/officeDocument/2006/relationships/image" Target="../media/image29.jpeg"/><Relationship Id="rId7" Type="http://schemas.openxmlformats.org/officeDocument/2006/relationships/image" Target="../media/image16.gif"/><Relationship Id="rId12" Type="http://schemas.openxmlformats.org/officeDocument/2006/relationships/image" Target="../media/image21.png"/><Relationship Id="rId17" Type="http://schemas.openxmlformats.org/officeDocument/2006/relationships/image" Target="../media/image25.png"/><Relationship Id="rId25" Type="http://schemas.openxmlformats.org/officeDocument/2006/relationships/image" Target="../media/image10.png"/><Relationship Id="rId2" Type="http://schemas.openxmlformats.org/officeDocument/2006/relationships/image" Target="../media/image11.gif"/><Relationship Id="rId16" Type="http://schemas.openxmlformats.org/officeDocument/2006/relationships/image" Target="../media/image24.gif"/><Relationship Id="rId20"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15.jpeg"/><Relationship Id="rId11" Type="http://schemas.openxmlformats.org/officeDocument/2006/relationships/image" Target="../media/image20.png"/><Relationship Id="rId24" Type="http://schemas.openxmlformats.org/officeDocument/2006/relationships/image" Target="../media/image32.jpeg"/><Relationship Id="rId5" Type="http://schemas.openxmlformats.org/officeDocument/2006/relationships/image" Target="../media/image14.png"/><Relationship Id="rId15" Type="http://schemas.openxmlformats.org/officeDocument/2006/relationships/image" Target="../media/image23.jpeg"/><Relationship Id="rId23" Type="http://schemas.openxmlformats.org/officeDocument/2006/relationships/image" Target="../media/image31.jpeg"/><Relationship Id="rId10" Type="http://schemas.openxmlformats.org/officeDocument/2006/relationships/image" Target="../media/image19.jpe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gif"/><Relationship Id="rId14" Type="http://schemas.openxmlformats.org/officeDocument/2006/relationships/image" Target="../media/image22.jpeg"/><Relationship Id="rId22"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gif"/><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10.png"/><Relationship Id="rId16"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C86F-5B1A-7B47-B7F5-D583B9421865}"/>
              </a:ext>
            </a:extLst>
          </p:cNvPr>
          <p:cNvSpPr>
            <a:spLocks noGrp="1"/>
          </p:cNvSpPr>
          <p:nvPr>
            <p:ph type="ctrTitle"/>
          </p:nvPr>
        </p:nvSpPr>
        <p:spPr>
          <a:xfrm>
            <a:off x="5660325" y="833387"/>
            <a:ext cx="6082224" cy="1491462"/>
          </a:xfrm>
        </p:spPr>
        <p:txBody>
          <a:bodyPr anchor="ctr">
            <a:noAutofit/>
          </a:bodyPr>
          <a:lstStyle/>
          <a:p>
            <a:pPr>
              <a:lnSpc>
                <a:spcPts val="4580"/>
              </a:lnSpc>
            </a:pPr>
            <a:r>
              <a:rPr lang="en-US" sz="5400" spc="300" dirty="0">
                <a:solidFill>
                  <a:schemeClr val="tx2"/>
                </a:solidFill>
              </a:rPr>
              <a:t>KNOWLEDGE MANAGEMENT</a:t>
            </a:r>
          </a:p>
        </p:txBody>
      </p:sp>
      <p:sp>
        <p:nvSpPr>
          <p:cNvPr id="3" name="Subtitle 2">
            <a:extLst>
              <a:ext uri="{FF2B5EF4-FFF2-40B4-BE49-F238E27FC236}">
                <a16:creationId xmlns:a16="http://schemas.microsoft.com/office/drawing/2014/main" id="{1E02E9A0-2471-6144-BEFE-7D394230EE6D}"/>
              </a:ext>
            </a:extLst>
          </p:cNvPr>
          <p:cNvSpPr>
            <a:spLocks noGrp="1"/>
          </p:cNvSpPr>
          <p:nvPr>
            <p:ph type="subTitle" idx="1"/>
          </p:nvPr>
        </p:nvSpPr>
        <p:spPr>
          <a:xfrm>
            <a:off x="5706505" y="1883814"/>
            <a:ext cx="5879024" cy="965200"/>
          </a:xfrm>
        </p:spPr>
        <p:txBody>
          <a:bodyPr>
            <a:normAutofit/>
          </a:bodyPr>
          <a:lstStyle/>
          <a:p>
            <a:r>
              <a:rPr lang="en-GB" sz="2000" b="1" dirty="0"/>
              <a:t>Presented by: </a:t>
            </a:r>
            <a:r>
              <a:rPr lang="en-GB" sz="2000" dirty="0"/>
              <a:t>Chris Hodder   |   </a:t>
            </a:r>
            <a:r>
              <a:rPr lang="en-GB" sz="2000" b="1" dirty="0"/>
              <a:t>Date: </a:t>
            </a:r>
            <a:r>
              <a:rPr lang="en-GB" sz="2000" dirty="0"/>
              <a:t>11/06/2020</a:t>
            </a:r>
          </a:p>
        </p:txBody>
      </p:sp>
      <p:pic>
        <p:nvPicPr>
          <p:cNvPr id="6" name="Picture 5">
            <a:extLst>
              <a:ext uri="{FF2B5EF4-FFF2-40B4-BE49-F238E27FC236}">
                <a16:creationId xmlns:a16="http://schemas.microsoft.com/office/drawing/2014/main" id="{CEED8ADF-B331-9141-8B8E-FB5C38ABCEC8}"/>
              </a:ext>
            </a:extLst>
          </p:cNvPr>
          <p:cNvPicPr>
            <a:picLocks noChangeAspect="1"/>
          </p:cNvPicPr>
          <p:nvPr/>
        </p:nvPicPr>
        <p:blipFill>
          <a:blip r:embed="rId2"/>
          <a:stretch>
            <a:fillRect/>
          </a:stretch>
        </p:blipFill>
        <p:spPr>
          <a:xfrm>
            <a:off x="9241933" y="5098874"/>
            <a:ext cx="2593713" cy="524165"/>
          </a:xfrm>
          <a:prstGeom prst="rect">
            <a:avLst/>
          </a:prstGeom>
        </p:spPr>
      </p:pic>
    </p:spTree>
    <p:extLst>
      <p:ext uri="{BB962C8B-B14F-4D97-AF65-F5344CB8AC3E}">
        <p14:creationId xmlns:p14="http://schemas.microsoft.com/office/powerpoint/2010/main" val="70659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1D6D-ED5D-8444-BE90-78118A5D3285}"/>
              </a:ext>
            </a:extLst>
          </p:cNvPr>
          <p:cNvSpPr>
            <a:spLocks noGrp="1"/>
          </p:cNvSpPr>
          <p:nvPr>
            <p:ph type="title"/>
          </p:nvPr>
        </p:nvSpPr>
        <p:spPr>
          <a:xfrm>
            <a:off x="742950" y="863160"/>
            <a:ext cx="4049767" cy="1396301"/>
          </a:xfrm>
        </p:spPr>
        <p:txBody>
          <a:bodyPr/>
          <a:lstStyle/>
          <a:p>
            <a:r>
              <a:rPr lang="en-US" dirty="0"/>
              <a:t>EXAMPLE </a:t>
            </a:r>
            <a:r>
              <a:rPr lang="en-US" dirty="0">
                <a:solidFill>
                  <a:schemeClr val="tx2">
                    <a:alpha val="60000"/>
                  </a:schemeClr>
                </a:solidFill>
              </a:rPr>
              <a:t>TWO</a:t>
            </a:r>
          </a:p>
        </p:txBody>
      </p:sp>
      <p:sp>
        <p:nvSpPr>
          <p:cNvPr id="3" name="Content Placeholder 2">
            <a:extLst>
              <a:ext uri="{FF2B5EF4-FFF2-40B4-BE49-F238E27FC236}">
                <a16:creationId xmlns:a16="http://schemas.microsoft.com/office/drawing/2014/main" id="{8FB9BFE6-2D59-E844-B9D2-7571B372B2DD}"/>
              </a:ext>
            </a:extLst>
          </p:cNvPr>
          <p:cNvSpPr>
            <a:spLocks noGrp="1"/>
          </p:cNvSpPr>
          <p:nvPr>
            <p:ph idx="1"/>
          </p:nvPr>
        </p:nvSpPr>
        <p:spPr>
          <a:xfrm>
            <a:off x="742950" y="2343149"/>
            <a:ext cx="8277482" cy="521971"/>
          </a:xfrm>
        </p:spPr>
        <p:txBody>
          <a:bodyPr>
            <a:normAutofit/>
          </a:bodyPr>
          <a:lstStyle/>
          <a:p>
            <a:pPr marL="0" indent="0">
              <a:lnSpc>
                <a:spcPts val="3000"/>
              </a:lnSpc>
              <a:spcBef>
                <a:spcPts val="600"/>
              </a:spcBef>
              <a:spcAft>
                <a:spcPts val="600"/>
              </a:spcAft>
              <a:buNone/>
            </a:pPr>
            <a:r>
              <a:rPr lang="en-GB" dirty="0">
                <a:solidFill>
                  <a:schemeClr val="accent4"/>
                </a:solidFill>
              </a:rPr>
              <a:t>SAP Managed Service Provider</a:t>
            </a:r>
          </a:p>
        </p:txBody>
      </p:sp>
      <p:sp>
        <p:nvSpPr>
          <p:cNvPr id="4" name="Slide Number Placeholder 3">
            <a:extLst>
              <a:ext uri="{FF2B5EF4-FFF2-40B4-BE49-F238E27FC236}">
                <a16:creationId xmlns:a16="http://schemas.microsoft.com/office/drawing/2014/main" id="{92B97D97-35E0-6647-9461-EBDE4831159F}"/>
              </a:ext>
            </a:extLst>
          </p:cNvPr>
          <p:cNvSpPr>
            <a:spLocks noGrp="1"/>
          </p:cNvSpPr>
          <p:nvPr>
            <p:ph type="sldNum" sz="quarter" idx="12"/>
          </p:nvPr>
        </p:nvSpPr>
        <p:spPr/>
        <p:txBody>
          <a:bodyPr/>
          <a:lstStyle/>
          <a:p>
            <a:fld id="{E6299166-1587-B047-A416-A34EF030A8EF}" type="slidenum">
              <a:rPr lang="en-US" smtClean="0"/>
              <a:t>10</a:t>
            </a:fld>
            <a:endParaRPr lang="en-US"/>
          </a:p>
        </p:txBody>
      </p:sp>
      <p:sp>
        <p:nvSpPr>
          <p:cNvPr id="5" name="Rectangle 4">
            <a:extLst>
              <a:ext uri="{FF2B5EF4-FFF2-40B4-BE49-F238E27FC236}">
                <a16:creationId xmlns:a16="http://schemas.microsoft.com/office/drawing/2014/main" id="{0F3EB32A-C462-6540-8339-B17A2F31A207}"/>
              </a:ext>
            </a:extLst>
          </p:cNvPr>
          <p:cNvSpPr/>
          <p:nvPr/>
        </p:nvSpPr>
        <p:spPr>
          <a:xfrm>
            <a:off x="742950" y="3115618"/>
            <a:ext cx="2902458" cy="1972848"/>
          </a:xfrm>
          <a:prstGeom prst="rect">
            <a:avLst/>
          </a:prstGeom>
        </p:spPr>
        <p:txBody>
          <a:bodyPr wrap="square">
            <a:spAutoFit/>
          </a:bodyPr>
          <a:lstStyle/>
          <a:p>
            <a:pPr>
              <a:lnSpc>
                <a:spcPts val="3000"/>
              </a:lnSpc>
              <a:spcBef>
                <a:spcPts val="600"/>
              </a:spcBef>
              <a:spcAft>
                <a:spcPts val="600"/>
              </a:spcAft>
            </a:pPr>
            <a:r>
              <a:rPr lang="en-GB" dirty="0">
                <a:solidFill>
                  <a:schemeClr val="tx2"/>
                </a:solidFill>
              </a:rPr>
              <a:t>Small Team </a:t>
            </a:r>
            <a:r>
              <a:rPr lang="en-GB" dirty="0"/>
              <a:t>– With no top down sponsorship or funding the technical teams had created their own KM central repository</a:t>
            </a:r>
          </a:p>
        </p:txBody>
      </p:sp>
      <p:sp>
        <p:nvSpPr>
          <p:cNvPr id="6" name="Rectangle 5">
            <a:extLst>
              <a:ext uri="{FF2B5EF4-FFF2-40B4-BE49-F238E27FC236}">
                <a16:creationId xmlns:a16="http://schemas.microsoft.com/office/drawing/2014/main" id="{AB537D42-22AB-2746-9640-11E279EF92CE}"/>
              </a:ext>
            </a:extLst>
          </p:cNvPr>
          <p:cNvSpPr/>
          <p:nvPr/>
        </p:nvSpPr>
        <p:spPr>
          <a:xfrm>
            <a:off x="4156077" y="3115618"/>
            <a:ext cx="2902458" cy="1972848"/>
          </a:xfrm>
          <a:prstGeom prst="rect">
            <a:avLst/>
          </a:prstGeom>
        </p:spPr>
        <p:txBody>
          <a:bodyPr wrap="square">
            <a:spAutoFit/>
          </a:bodyPr>
          <a:lstStyle/>
          <a:p>
            <a:pPr>
              <a:lnSpc>
                <a:spcPts val="3000"/>
              </a:lnSpc>
              <a:spcBef>
                <a:spcPts val="600"/>
              </a:spcBef>
              <a:spcAft>
                <a:spcPts val="600"/>
              </a:spcAft>
            </a:pPr>
            <a:r>
              <a:rPr lang="en-GB" dirty="0">
                <a:solidFill>
                  <a:schemeClr val="tx2"/>
                </a:solidFill>
              </a:rPr>
              <a:t>Structure</a:t>
            </a:r>
            <a:r>
              <a:rPr lang="en-GB" dirty="0"/>
              <a:t> - All content was created, published and maintained under very strict guidelines by a few key members of staff</a:t>
            </a:r>
          </a:p>
        </p:txBody>
      </p:sp>
      <p:sp>
        <p:nvSpPr>
          <p:cNvPr id="7" name="Rectangle 6">
            <a:extLst>
              <a:ext uri="{FF2B5EF4-FFF2-40B4-BE49-F238E27FC236}">
                <a16:creationId xmlns:a16="http://schemas.microsoft.com/office/drawing/2014/main" id="{9B7848B6-C6B1-DC41-A254-0408A8EE582E}"/>
              </a:ext>
            </a:extLst>
          </p:cNvPr>
          <p:cNvSpPr/>
          <p:nvPr/>
        </p:nvSpPr>
        <p:spPr>
          <a:xfrm>
            <a:off x="7569203" y="3115618"/>
            <a:ext cx="2902458" cy="1588127"/>
          </a:xfrm>
          <a:prstGeom prst="rect">
            <a:avLst/>
          </a:prstGeom>
        </p:spPr>
        <p:txBody>
          <a:bodyPr wrap="square">
            <a:spAutoFit/>
          </a:bodyPr>
          <a:lstStyle/>
          <a:p>
            <a:pPr>
              <a:lnSpc>
                <a:spcPts val="3000"/>
              </a:lnSpc>
              <a:spcBef>
                <a:spcPts val="600"/>
              </a:spcBef>
              <a:spcAft>
                <a:spcPts val="600"/>
              </a:spcAft>
            </a:pPr>
            <a:r>
              <a:rPr lang="en-GB" dirty="0">
                <a:solidFill>
                  <a:schemeClr val="tx2"/>
                </a:solidFill>
              </a:rPr>
              <a:t>End User Focus </a:t>
            </a:r>
            <a:r>
              <a:rPr lang="en-GB" dirty="0"/>
              <a:t>– All content was designed with the end user in mind to be accessed by many</a:t>
            </a:r>
          </a:p>
        </p:txBody>
      </p:sp>
      <p:cxnSp>
        <p:nvCxnSpPr>
          <p:cNvPr id="8" name="Straight Connector 7">
            <a:extLst>
              <a:ext uri="{FF2B5EF4-FFF2-40B4-BE49-F238E27FC236}">
                <a16:creationId xmlns:a16="http://schemas.microsoft.com/office/drawing/2014/main" id="{007DC56A-8888-C746-97EE-F6D47CC7632C}"/>
              </a:ext>
            </a:extLst>
          </p:cNvPr>
          <p:cNvCxnSpPr>
            <a:cxnSpLocks/>
          </p:cNvCxnSpPr>
          <p:nvPr/>
        </p:nvCxnSpPr>
        <p:spPr>
          <a:xfrm>
            <a:off x="3878316" y="3184635"/>
            <a:ext cx="0" cy="186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A366717-F2DA-C84D-A183-B70C208BB10D}"/>
              </a:ext>
            </a:extLst>
          </p:cNvPr>
          <p:cNvCxnSpPr>
            <a:cxnSpLocks/>
          </p:cNvCxnSpPr>
          <p:nvPr/>
        </p:nvCxnSpPr>
        <p:spPr>
          <a:xfrm>
            <a:off x="7294178" y="3184635"/>
            <a:ext cx="0" cy="1866114"/>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618832A-53BF-4E46-9D38-864A8D8F797A}"/>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192825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D28774-7B87-1444-AAB8-D38226C551D2}"/>
              </a:ext>
            </a:extLst>
          </p:cNvPr>
          <p:cNvSpPr>
            <a:spLocks noGrp="1"/>
          </p:cNvSpPr>
          <p:nvPr>
            <p:ph type="title"/>
          </p:nvPr>
        </p:nvSpPr>
        <p:spPr>
          <a:xfrm>
            <a:off x="742950" y="863160"/>
            <a:ext cx="7920990" cy="1207687"/>
          </a:xfrm>
        </p:spPr>
        <p:txBody>
          <a:bodyPr anchor="ctr"/>
          <a:lstStyle/>
          <a:p>
            <a:pPr>
              <a:lnSpc>
                <a:spcPct val="100000"/>
              </a:lnSpc>
            </a:pPr>
            <a:r>
              <a:rPr lang="en-US" dirty="0"/>
              <a:t>PRINCIPLES</a:t>
            </a:r>
          </a:p>
        </p:txBody>
      </p:sp>
      <p:sp>
        <p:nvSpPr>
          <p:cNvPr id="6" name="Content Placeholder 5">
            <a:extLst>
              <a:ext uri="{FF2B5EF4-FFF2-40B4-BE49-F238E27FC236}">
                <a16:creationId xmlns:a16="http://schemas.microsoft.com/office/drawing/2014/main" id="{488A74CA-6D26-6342-8359-9A9F64C7DBE6}"/>
              </a:ext>
            </a:extLst>
          </p:cNvPr>
          <p:cNvSpPr>
            <a:spLocks noGrp="1"/>
          </p:cNvSpPr>
          <p:nvPr>
            <p:ph idx="1"/>
          </p:nvPr>
        </p:nvSpPr>
        <p:spPr>
          <a:xfrm>
            <a:off x="742949" y="2393286"/>
            <a:ext cx="8616204" cy="521971"/>
          </a:xfrm>
        </p:spPr>
        <p:txBody>
          <a:bodyPr>
            <a:noAutofit/>
          </a:bodyPr>
          <a:lstStyle/>
          <a:p>
            <a:pPr marL="0" indent="0">
              <a:lnSpc>
                <a:spcPts val="2500"/>
              </a:lnSpc>
              <a:spcBef>
                <a:spcPts val="400"/>
              </a:spcBef>
              <a:spcAft>
                <a:spcPts val="400"/>
              </a:spcAft>
              <a:buNone/>
            </a:pPr>
            <a:r>
              <a:rPr lang="en-GB" b="1" dirty="0">
                <a:solidFill>
                  <a:schemeClr val="accent4"/>
                </a:solidFill>
              </a:rPr>
              <a:t>The principles of KM are simple:</a:t>
            </a:r>
          </a:p>
        </p:txBody>
      </p:sp>
      <p:sp>
        <p:nvSpPr>
          <p:cNvPr id="2" name="Slide Number Placeholder 1">
            <a:extLst>
              <a:ext uri="{FF2B5EF4-FFF2-40B4-BE49-F238E27FC236}">
                <a16:creationId xmlns:a16="http://schemas.microsoft.com/office/drawing/2014/main" id="{37D2F17C-FA83-7843-9625-65009102EF44}"/>
              </a:ext>
            </a:extLst>
          </p:cNvPr>
          <p:cNvSpPr>
            <a:spLocks noGrp="1"/>
          </p:cNvSpPr>
          <p:nvPr>
            <p:ph type="sldNum" sz="quarter" idx="12"/>
          </p:nvPr>
        </p:nvSpPr>
        <p:spPr/>
        <p:txBody>
          <a:bodyPr/>
          <a:lstStyle/>
          <a:p>
            <a:fld id="{E6299166-1587-B047-A416-A34EF030A8EF}" type="slidenum">
              <a:rPr lang="en-US" smtClean="0"/>
              <a:t>11</a:t>
            </a:fld>
            <a:endParaRPr lang="en-US"/>
          </a:p>
        </p:txBody>
      </p:sp>
      <p:sp>
        <p:nvSpPr>
          <p:cNvPr id="3" name="Rectangle 2">
            <a:extLst>
              <a:ext uri="{FF2B5EF4-FFF2-40B4-BE49-F238E27FC236}">
                <a16:creationId xmlns:a16="http://schemas.microsoft.com/office/drawing/2014/main" id="{FCB5CB7B-2507-D84F-B93D-F1F6D9CBDB7A}"/>
              </a:ext>
            </a:extLst>
          </p:cNvPr>
          <p:cNvSpPr/>
          <p:nvPr/>
        </p:nvSpPr>
        <p:spPr>
          <a:xfrm>
            <a:off x="1610488" y="3999133"/>
            <a:ext cx="1457194" cy="385875"/>
          </a:xfrm>
          <a:prstGeom prst="rect">
            <a:avLst/>
          </a:prstGeom>
        </p:spPr>
        <p:txBody>
          <a:bodyPr wrap="none">
            <a:spAutoFit/>
          </a:bodyPr>
          <a:lstStyle/>
          <a:p>
            <a:pPr>
              <a:lnSpc>
                <a:spcPts val="2500"/>
              </a:lnSpc>
              <a:spcBef>
                <a:spcPts val="400"/>
              </a:spcBef>
              <a:spcAft>
                <a:spcPts val="400"/>
              </a:spcAft>
            </a:pPr>
            <a:r>
              <a:rPr lang="en-GB" dirty="0">
                <a:solidFill>
                  <a:schemeClr val="tx2"/>
                </a:solidFill>
              </a:rPr>
              <a:t>Identification</a:t>
            </a:r>
          </a:p>
        </p:txBody>
      </p:sp>
      <p:sp>
        <p:nvSpPr>
          <p:cNvPr id="4" name="Rectangle 3">
            <a:extLst>
              <a:ext uri="{FF2B5EF4-FFF2-40B4-BE49-F238E27FC236}">
                <a16:creationId xmlns:a16="http://schemas.microsoft.com/office/drawing/2014/main" id="{4F7DBDAB-912E-EC4B-ACA2-77A8CA2B7F39}"/>
              </a:ext>
            </a:extLst>
          </p:cNvPr>
          <p:cNvSpPr/>
          <p:nvPr/>
        </p:nvSpPr>
        <p:spPr>
          <a:xfrm>
            <a:off x="4202983" y="3999133"/>
            <a:ext cx="1034257" cy="385875"/>
          </a:xfrm>
          <a:prstGeom prst="rect">
            <a:avLst/>
          </a:prstGeom>
        </p:spPr>
        <p:txBody>
          <a:bodyPr wrap="none">
            <a:spAutoFit/>
          </a:bodyPr>
          <a:lstStyle/>
          <a:p>
            <a:pPr>
              <a:lnSpc>
                <a:spcPts val="2500"/>
              </a:lnSpc>
              <a:spcBef>
                <a:spcPts val="400"/>
              </a:spcBef>
              <a:spcAft>
                <a:spcPts val="400"/>
              </a:spcAft>
            </a:pPr>
            <a:r>
              <a:rPr lang="en-GB" dirty="0">
                <a:solidFill>
                  <a:schemeClr val="tx2"/>
                </a:solidFill>
              </a:rPr>
              <a:t>Collation</a:t>
            </a:r>
          </a:p>
        </p:txBody>
      </p:sp>
      <p:sp>
        <p:nvSpPr>
          <p:cNvPr id="7" name="Rectangle 6">
            <a:extLst>
              <a:ext uri="{FF2B5EF4-FFF2-40B4-BE49-F238E27FC236}">
                <a16:creationId xmlns:a16="http://schemas.microsoft.com/office/drawing/2014/main" id="{EFF82264-B1B8-BF41-8630-DE0A610E0FAE}"/>
              </a:ext>
            </a:extLst>
          </p:cNvPr>
          <p:cNvSpPr/>
          <p:nvPr/>
        </p:nvSpPr>
        <p:spPr>
          <a:xfrm>
            <a:off x="6633831" y="3999133"/>
            <a:ext cx="934615" cy="385875"/>
          </a:xfrm>
          <a:prstGeom prst="rect">
            <a:avLst/>
          </a:prstGeom>
        </p:spPr>
        <p:txBody>
          <a:bodyPr wrap="none">
            <a:spAutoFit/>
          </a:bodyPr>
          <a:lstStyle/>
          <a:p>
            <a:pPr>
              <a:lnSpc>
                <a:spcPts val="2500"/>
              </a:lnSpc>
              <a:spcBef>
                <a:spcPts val="400"/>
              </a:spcBef>
              <a:spcAft>
                <a:spcPts val="400"/>
              </a:spcAft>
            </a:pPr>
            <a:r>
              <a:rPr lang="en-GB" dirty="0">
                <a:solidFill>
                  <a:schemeClr val="tx2"/>
                </a:solidFill>
              </a:rPr>
              <a:t>Storage</a:t>
            </a:r>
          </a:p>
        </p:txBody>
      </p:sp>
      <p:sp>
        <p:nvSpPr>
          <p:cNvPr id="8" name="Rectangle 7">
            <a:extLst>
              <a:ext uri="{FF2B5EF4-FFF2-40B4-BE49-F238E27FC236}">
                <a16:creationId xmlns:a16="http://schemas.microsoft.com/office/drawing/2014/main" id="{79AD0C47-EB3F-134A-B872-5781F5F41C0E}"/>
              </a:ext>
            </a:extLst>
          </p:cNvPr>
          <p:cNvSpPr/>
          <p:nvPr/>
        </p:nvSpPr>
        <p:spPr>
          <a:xfrm>
            <a:off x="9130572" y="3999133"/>
            <a:ext cx="1032334" cy="385875"/>
          </a:xfrm>
          <a:prstGeom prst="rect">
            <a:avLst/>
          </a:prstGeom>
        </p:spPr>
        <p:txBody>
          <a:bodyPr wrap="none">
            <a:spAutoFit/>
          </a:bodyPr>
          <a:lstStyle/>
          <a:p>
            <a:pPr>
              <a:lnSpc>
                <a:spcPts val="2500"/>
              </a:lnSpc>
              <a:spcBef>
                <a:spcPts val="400"/>
              </a:spcBef>
              <a:spcAft>
                <a:spcPts val="400"/>
              </a:spcAft>
            </a:pPr>
            <a:r>
              <a:rPr lang="en-GB" dirty="0">
                <a:solidFill>
                  <a:schemeClr val="tx2"/>
                </a:solidFill>
              </a:rPr>
              <a:t>Retrieval</a:t>
            </a:r>
          </a:p>
        </p:txBody>
      </p:sp>
      <p:sp>
        <p:nvSpPr>
          <p:cNvPr id="9" name="Rectangle 8">
            <a:extLst>
              <a:ext uri="{FF2B5EF4-FFF2-40B4-BE49-F238E27FC236}">
                <a16:creationId xmlns:a16="http://schemas.microsoft.com/office/drawing/2014/main" id="{6D81738B-E948-CB4A-83E5-7ED4B5DD0300}"/>
              </a:ext>
            </a:extLst>
          </p:cNvPr>
          <p:cNvSpPr/>
          <p:nvPr/>
        </p:nvSpPr>
        <p:spPr>
          <a:xfrm>
            <a:off x="742949" y="4597306"/>
            <a:ext cx="10643871" cy="1043106"/>
          </a:xfrm>
          <a:prstGeom prst="rect">
            <a:avLst/>
          </a:prstGeom>
        </p:spPr>
        <p:txBody>
          <a:bodyPr wrap="square">
            <a:spAutoFit/>
          </a:bodyPr>
          <a:lstStyle/>
          <a:p>
            <a:pPr algn="r">
              <a:lnSpc>
                <a:spcPts val="2360"/>
              </a:lnSpc>
              <a:spcBef>
                <a:spcPts val="400"/>
              </a:spcBef>
            </a:pPr>
            <a:r>
              <a:rPr lang="en-GB" b="1" i="1" dirty="0">
                <a:solidFill>
                  <a:schemeClr val="tx2"/>
                </a:solidFill>
              </a:rPr>
              <a:t>Note: </a:t>
            </a:r>
          </a:p>
          <a:p>
            <a:pPr algn="r">
              <a:lnSpc>
                <a:spcPts val="2360"/>
              </a:lnSpc>
              <a:spcBef>
                <a:spcPts val="400"/>
              </a:spcBef>
            </a:pPr>
            <a:r>
              <a:rPr lang="en-GB" i="1" dirty="0">
                <a:solidFill>
                  <a:schemeClr val="accent6"/>
                </a:solidFill>
              </a:rPr>
              <a:t>This</a:t>
            </a:r>
            <a:r>
              <a:rPr lang="en-GB" i="1" dirty="0"/>
              <a:t> is not just about documents and data. When the experience of personnel is added into the mix we get Knowledge and this needs to be captured and stored for future use.</a:t>
            </a:r>
          </a:p>
        </p:txBody>
      </p:sp>
      <p:pic>
        <p:nvPicPr>
          <p:cNvPr id="15" name="Picture 14" descr="A close up of a mans face&#10;&#10;Description automatically generated">
            <a:extLst>
              <a:ext uri="{FF2B5EF4-FFF2-40B4-BE49-F238E27FC236}">
                <a16:creationId xmlns:a16="http://schemas.microsoft.com/office/drawing/2014/main" id="{94012494-C9F5-6F47-BADB-CAC941F65207}"/>
              </a:ext>
            </a:extLst>
          </p:cNvPr>
          <p:cNvPicPr>
            <a:picLocks noChangeAspect="1"/>
          </p:cNvPicPr>
          <p:nvPr/>
        </p:nvPicPr>
        <p:blipFill>
          <a:blip r:embed="rId3"/>
          <a:stretch>
            <a:fillRect/>
          </a:stretch>
        </p:blipFill>
        <p:spPr>
          <a:xfrm>
            <a:off x="1987490" y="3216143"/>
            <a:ext cx="703191" cy="703191"/>
          </a:xfrm>
          <a:prstGeom prst="rect">
            <a:avLst/>
          </a:prstGeom>
        </p:spPr>
      </p:pic>
      <p:pic>
        <p:nvPicPr>
          <p:cNvPr id="17" name="Picture 16" descr="A close up of a logo&#10;&#10;Description automatically generated">
            <a:extLst>
              <a:ext uri="{FF2B5EF4-FFF2-40B4-BE49-F238E27FC236}">
                <a16:creationId xmlns:a16="http://schemas.microsoft.com/office/drawing/2014/main" id="{0CD56CC6-1F13-7F4E-90BE-51D8AB0E860A}"/>
              </a:ext>
            </a:extLst>
          </p:cNvPr>
          <p:cNvPicPr>
            <a:picLocks noChangeAspect="1"/>
          </p:cNvPicPr>
          <p:nvPr/>
        </p:nvPicPr>
        <p:blipFill>
          <a:blip r:embed="rId4"/>
          <a:stretch>
            <a:fillRect/>
          </a:stretch>
        </p:blipFill>
        <p:spPr>
          <a:xfrm>
            <a:off x="4368516" y="3216142"/>
            <a:ext cx="703192" cy="703192"/>
          </a:xfrm>
          <a:prstGeom prst="rect">
            <a:avLst/>
          </a:prstGeom>
        </p:spPr>
      </p:pic>
      <p:pic>
        <p:nvPicPr>
          <p:cNvPr id="19" name="Picture 18" descr="A close up of a logo&#10;&#10;Description automatically generated">
            <a:extLst>
              <a:ext uri="{FF2B5EF4-FFF2-40B4-BE49-F238E27FC236}">
                <a16:creationId xmlns:a16="http://schemas.microsoft.com/office/drawing/2014/main" id="{BF933079-A5F3-CA4B-8056-FECC06E8DD27}"/>
              </a:ext>
            </a:extLst>
          </p:cNvPr>
          <p:cNvPicPr>
            <a:picLocks noChangeAspect="1"/>
          </p:cNvPicPr>
          <p:nvPr/>
        </p:nvPicPr>
        <p:blipFill>
          <a:blip r:embed="rId5"/>
          <a:stretch>
            <a:fillRect/>
          </a:stretch>
        </p:blipFill>
        <p:spPr>
          <a:xfrm>
            <a:off x="6749543" y="3216142"/>
            <a:ext cx="703193" cy="703193"/>
          </a:xfrm>
          <a:prstGeom prst="rect">
            <a:avLst/>
          </a:prstGeom>
        </p:spPr>
      </p:pic>
      <p:pic>
        <p:nvPicPr>
          <p:cNvPr id="21" name="Picture 20" descr="A close up of a logo&#10;&#10;Description automatically generated">
            <a:extLst>
              <a:ext uri="{FF2B5EF4-FFF2-40B4-BE49-F238E27FC236}">
                <a16:creationId xmlns:a16="http://schemas.microsoft.com/office/drawing/2014/main" id="{96497036-074B-0448-B644-730B67D5BBD9}"/>
              </a:ext>
            </a:extLst>
          </p:cNvPr>
          <p:cNvPicPr>
            <a:picLocks noChangeAspect="1"/>
          </p:cNvPicPr>
          <p:nvPr/>
        </p:nvPicPr>
        <p:blipFill>
          <a:blip r:embed="rId6"/>
          <a:stretch>
            <a:fillRect/>
          </a:stretch>
        </p:blipFill>
        <p:spPr>
          <a:xfrm>
            <a:off x="9130571" y="3066519"/>
            <a:ext cx="1002439" cy="1002439"/>
          </a:xfrm>
          <a:prstGeom prst="rect">
            <a:avLst/>
          </a:prstGeom>
        </p:spPr>
      </p:pic>
      <p:cxnSp>
        <p:nvCxnSpPr>
          <p:cNvPr id="14" name="Straight Connector 13">
            <a:extLst>
              <a:ext uri="{FF2B5EF4-FFF2-40B4-BE49-F238E27FC236}">
                <a16:creationId xmlns:a16="http://schemas.microsoft.com/office/drawing/2014/main" id="{71F784FE-693A-0A41-96A7-2E63859C9156}"/>
              </a:ext>
            </a:extLst>
          </p:cNvPr>
          <p:cNvCxnSpPr>
            <a:cxnSpLocks/>
          </p:cNvCxnSpPr>
          <p:nvPr/>
        </p:nvCxnSpPr>
        <p:spPr>
          <a:xfrm>
            <a:off x="3552497" y="3326495"/>
            <a:ext cx="0" cy="672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F65D0B-F1B7-8F4C-8CF2-B8CFAC6BD494}"/>
              </a:ext>
            </a:extLst>
          </p:cNvPr>
          <p:cNvCxnSpPr>
            <a:cxnSpLocks/>
          </p:cNvCxnSpPr>
          <p:nvPr/>
        </p:nvCxnSpPr>
        <p:spPr>
          <a:xfrm>
            <a:off x="6001408" y="3326495"/>
            <a:ext cx="0" cy="672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2D7C24-B1F8-8D49-84D3-537F07891430}"/>
              </a:ext>
            </a:extLst>
          </p:cNvPr>
          <p:cNvCxnSpPr>
            <a:cxnSpLocks/>
          </p:cNvCxnSpPr>
          <p:nvPr/>
        </p:nvCxnSpPr>
        <p:spPr>
          <a:xfrm>
            <a:off x="8429297" y="3326495"/>
            <a:ext cx="0" cy="672638"/>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8BF062A-C9C3-C646-A7AA-80756D15C84A}"/>
              </a:ext>
            </a:extLst>
          </p:cNvPr>
          <p:cNvPicPr>
            <a:picLocks noChangeAspect="1"/>
          </p:cNvPicPr>
          <p:nvPr/>
        </p:nvPicPr>
        <p:blipFill>
          <a:blip r:embed="rId7"/>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51024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D6E9-022F-0640-8F50-85B06837246A}"/>
              </a:ext>
            </a:extLst>
          </p:cNvPr>
          <p:cNvSpPr>
            <a:spLocks noGrp="1"/>
          </p:cNvSpPr>
          <p:nvPr>
            <p:ph type="title"/>
          </p:nvPr>
        </p:nvSpPr>
        <p:spPr>
          <a:xfrm>
            <a:off x="742950" y="863160"/>
            <a:ext cx="5657850" cy="1396301"/>
          </a:xfrm>
        </p:spPr>
        <p:txBody>
          <a:bodyPr/>
          <a:lstStyle/>
          <a:p>
            <a:r>
              <a:rPr lang="en-US" dirty="0"/>
              <a:t>KM MODEL FOR </a:t>
            </a:r>
            <a:r>
              <a:rPr lang="en-US" dirty="0">
                <a:solidFill>
                  <a:schemeClr val="tx2">
                    <a:alpha val="60000"/>
                  </a:schemeClr>
                </a:solidFill>
              </a:rPr>
              <a:t>ITSM</a:t>
            </a:r>
          </a:p>
        </p:txBody>
      </p:sp>
      <p:sp>
        <p:nvSpPr>
          <p:cNvPr id="3" name="Content Placeholder 2">
            <a:extLst>
              <a:ext uri="{FF2B5EF4-FFF2-40B4-BE49-F238E27FC236}">
                <a16:creationId xmlns:a16="http://schemas.microsoft.com/office/drawing/2014/main" id="{0A16875F-CF5F-334D-9D4F-F1DFB334F7B0}"/>
              </a:ext>
            </a:extLst>
          </p:cNvPr>
          <p:cNvSpPr>
            <a:spLocks noGrp="1"/>
          </p:cNvSpPr>
          <p:nvPr>
            <p:ph idx="1"/>
          </p:nvPr>
        </p:nvSpPr>
        <p:spPr>
          <a:xfrm>
            <a:off x="742948" y="2928181"/>
            <a:ext cx="5505451" cy="2568820"/>
          </a:xfrm>
        </p:spPr>
        <p:txBody>
          <a:bodyPr>
            <a:normAutofit/>
          </a:bodyPr>
          <a:lstStyle/>
          <a:p>
            <a:pPr marL="0" indent="0">
              <a:lnSpc>
                <a:spcPts val="2200"/>
              </a:lnSpc>
              <a:spcBef>
                <a:spcPts val="600"/>
              </a:spcBef>
              <a:spcAft>
                <a:spcPts val="600"/>
              </a:spcAft>
              <a:buNone/>
            </a:pPr>
            <a:r>
              <a:rPr lang="en-GB" sz="1800" dirty="0">
                <a:solidFill>
                  <a:schemeClr val="accent4"/>
                </a:solidFill>
              </a:rPr>
              <a:t>A typical organisation creates ‘knowledge’ through:</a:t>
            </a:r>
          </a:p>
          <a:p>
            <a:pPr>
              <a:lnSpc>
                <a:spcPts val="2200"/>
              </a:lnSpc>
              <a:spcBef>
                <a:spcPts val="600"/>
              </a:spcBef>
              <a:spcAft>
                <a:spcPts val="600"/>
              </a:spcAft>
            </a:pPr>
            <a:r>
              <a:rPr lang="en-GB" sz="1600" dirty="0"/>
              <a:t>Individuals, both staff and sub-contractors; would create multiple documents</a:t>
            </a:r>
          </a:p>
          <a:p>
            <a:pPr>
              <a:lnSpc>
                <a:spcPts val="2200"/>
              </a:lnSpc>
              <a:spcBef>
                <a:spcPts val="600"/>
              </a:spcBef>
              <a:spcAft>
                <a:spcPts val="600"/>
              </a:spcAft>
            </a:pPr>
            <a:r>
              <a:rPr lang="en-GB" sz="1600" dirty="0"/>
              <a:t>Store them in isolated repositories or held on local drives,</a:t>
            </a:r>
          </a:p>
          <a:p>
            <a:pPr>
              <a:lnSpc>
                <a:spcPts val="2200"/>
              </a:lnSpc>
              <a:spcBef>
                <a:spcPts val="600"/>
              </a:spcBef>
              <a:spcAft>
                <a:spcPts val="600"/>
              </a:spcAft>
            </a:pPr>
            <a:r>
              <a:rPr lang="en-GB" sz="1600" dirty="0"/>
              <a:t>Resulting in poor retrieval and inaccurate information. </a:t>
            </a:r>
            <a:endParaRPr lang="en-US" sz="1600" dirty="0"/>
          </a:p>
        </p:txBody>
      </p:sp>
      <p:sp>
        <p:nvSpPr>
          <p:cNvPr id="4" name="Slide Number Placeholder 3">
            <a:extLst>
              <a:ext uri="{FF2B5EF4-FFF2-40B4-BE49-F238E27FC236}">
                <a16:creationId xmlns:a16="http://schemas.microsoft.com/office/drawing/2014/main" id="{B6F10807-E72B-484E-A654-044841E15C46}"/>
              </a:ext>
            </a:extLst>
          </p:cNvPr>
          <p:cNvSpPr>
            <a:spLocks noGrp="1"/>
          </p:cNvSpPr>
          <p:nvPr>
            <p:ph type="sldNum" sz="quarter" idx="12"/>
          </p:nvPr>
        </p:nvSpPr>
        <p:spPr/>
        <p:txBody>
          <a:bodyPr/>
          <a:lstStyle/>
          <a:p>
            <a:fld id="{E6299166-1587-B047-A416-A34EF030A8EF}" type="slidenum">
              <a:rPr lang="en-US" smtClean="0"/>
              <a:t>12</a:t>
            </a:fld>
            <a:endParaRPr lang="en-US"/>
          </a:p>
        </p:txBody>
      </p:sp>
      <p:sp>
        <p:nvSpPr>
          <p:cNvPr id="5" name="Content Placeholder 2">
            <a:extLst>
              <a:ext uri="{FF2B5EF4-FFF2-40B4-BE49-F238E27FC236}">
                <a16:creationId xmlns:a16="http://schemas.microsoft.com/office/drawing/2014/main" id="{A11CB8B1-F123-ED49-8A48-C4EF7AEE4B24}"/>
              </a:ext>
            </a:extLst>
          </p:cNvPr>
          <p:cNvSpPr txBox="1">
            <a:spLocks/>
          </p:cNvSpPr>
          <p:nvPr/>
        </p:nvSpPr>
        <p:spPr>
          <a:xfrm>
            <a:off x="4305958" y="5115463"/>
            <a:ext cx="5993982" cy="1548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00"/>
              </a:lnSpc>
              <a:spcBef>
                <a:spcPts val="600"/>
              </a:spcBef>
              <a:spcAft>
                <a:spcPts val="600"/>
              </a:spcAft>
              <a:buNone/>
            </a:pPr>
            <a:endParaRPr lang="en-US" sz="1600" dirty="0"/>
          </a:p>
        </p:txBody>
      </p:sp>
      <p:sp>
        <p:nvSpPr>
          <p:cNvPr id="7" name="Content Placeholder 2">
            <a:extLst>
              <a:ext uri="{FF2B5EF4-FFF2-40B4-BE49-F238E27FC236}">
                <a16:creationId xmlns:a16="http://schemas.microsoft.com/office/drawing/2014/main" id="{E6E0AF09-53A3-F040-BB8B-40CE3232E3EB}"/>
              </a:ext>
            </a:extLst>
          </p:cNvPr>
          <p:cNvSpPr txBox="1">
            <a:spLocks/>
          </p:cNvSpPr>
          <p:nvPr/>
        </p:nvSpPr>
        <p:spPr>
          <a:xfrm>
            <a:off x="6533392" y="2928180"/>
            <a:ext cx="4372708" cy="24058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Font typeface="Arial" panose="020B0604020202020204" pitchFamily="34" charset="0"/>
              <a:buNone/>
            </a:pPr>
            <a:r>
              <a:rPr lang="en-GB" sz="1800" dirty="0">
                <a:solidFill>
                  <a:schemeClr val="accent4"/>
                </a:solidFill>
              </a:rPr>
              <a:t>The solution is a simple one:</a:t>
            </a:r>
          </a:p>
          <a:p>
            <a:pPr>
              <a:lnSpc>
                <a:spcPts val="2200"/>
              </a:lnSpc>
              <a:spcBef>
                <a:spcPts val="600"/>
              </a:spcBef>
              <a:spcAft>
                <a:spcPts val="600"/>
              </a:spcAft>
            </a:pPr>
            <a:r>
              <a:rPr lang="en-GB" sz="1600" dirty="0"/>
              <a:t>A concept of assigning value to information to be introduced</a:t>
            </a:r>
            <a:endParaRPr lang="en-US" sz="1600" dirty="0"/>
          </a:p>
          <a:p>
            <a:pPr>
              <a:lnSpc>
                <a:spcPts val="2200"/>
              </a:lnSpc>
              <a:spcBef>
                <a:spcPts val="600"/>
              </a:spcBef>
              <a:spcAft>
                <a:spcPts val="600"/>
              </a:spcAft>
            </a:pPr>
            <a:r>
              <a:rPr lang="en-GB" sz="1600" dirty="0"/>
              <a:t>Control introduced by a strong KM framework with a central repository to address a specific local need based on this value </a:t>
            </a:r>
          </a:p>
          <a:p>
            <a:pPr>
              <a:lnSpc>
                <a:spcPts val="2200"/>
              </a:lnSpc>
              <a:spcBef>
                <a:spcPts val="600"/>
              </a:spcBef>
              <a:spcAft>
                <a:spcPts val="600"/>
              </a:spcAft>
            </a:pPr>
            <a:endParaRPr lang="en-US" sz="1600" dirty="0"/>
          </a:p>
        </p:txBody>
      </p:sp>
      <p:cxnSp>
        <p:nvCxnSpPr>
          <p:cNvPr id="8" name="Straight Connector 7">
            <a:extLst>
              <a:ext uri="{FF2B5EF4-FFF2-40B4-BE49-F238E27FC236}">
                <a16:creationId xmlns:a16="http://schemas.microsoft.com/office/drawing/2014/main" id="{1D368343-5B87-A040-8724-FD4098B08EF0}"/>
              </a:ext>
            </a:extLst>
          </p:cNvPr>
          <p:cNvCxnSpPr>
            <a:cxnSpLocks/>
          </p:cNvCxnSpPr>
          <p:nvPr/>
        </p:nvCxnSpPr>
        <p:spPr>
          <a:xfrm>
            <a:off x="6248399" y="2928180"/>
            <a:ext cx="0" cy="212256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9CC4C14-3EB6-B04A-AAF4-204D72028878}"/>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13620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C934-ABF8-B24A-8B38-229C56519375}"/>
              </a:ext>
            </a:extLst>
          </p:cNvPr>
          <p:cNvSpPr>
            <a:spLocks noGrp="1"/>
          </p:cNvSpPr>
          <p:nvPr>
            <p:ph type="title"/>
          </p:nvPr>
        </p:nvSpPr>
        <p:spPr>
          <a:xfrm>
            <a:off x="742950" y="863160"/>
            <a:ext cx="7192360" cy="1396301"/>
          </a:xfrm>
        </p:spPr>
        <p:txBody>
          <a:bodyPr/>
          <a:lstStyle/>
          <a:p>
            <a:r>
              <a:rPr lang="en-US" dirty="0"/>
              <a:t>DEFINING BUSINESS VALUE</a:t>
            </a:r>
          </a:p>
        </p:txBody>
      </p:sp>
      <p:sp>
        <p:nvSpPr>
          <p:cNvPr id="4" name="Slide Number Placeholder 3">
            <a:extLst>
              <a:ext uri="{FF2B5EF4-FFF2-40B4-BE49-F238E27FC236}">
                <a16:creationId xmlns:a16="http://schemas.microsoft.com/office/drawing/2014/main" id="{071743E3-ADB1-5A47-B650-438AC3D6AE0A}"/>
              </a:ext>
            </a:extLst>
          </p:cNvPr>
          <p:cNvSpPr>
            <a:spLocks noGrp="1"/>
          </p:cNvSpPr>
          <p:nvPr>
            <p:ph type="sldNum" sz="quarter" idx="12"/>
          </p:nvPr>
        </p:nvSpPr>
        <p:spPr/>
        <p:txBody>
          <a:bodyPr/>
          <a:lstStyle/>
          <a:p>
            <a:fld id="{E6299166-1587-B047-A416-A34EF030A8EF}" type="slidenum">
              <a:rPr lang="en-US" smtClean="0"/>
              <a:t>13</a:t>
            </a:fld>
            <a:endParaRPr lang="en-US"/>
          </a:p>
        </p:txBody>
      </p:sp>
      <p:sp>
        <p:nvSpPr>
          <p:cNvPr id="5" name="Content Placeholder 2">
            <a:extLst>
              <a:ext uri="{FF2B5EF4-FFF2-40B4-BE49-F238E27FC236}">
                <a16:creationId xmlns:a16="http://schemas.microsoft.com/office/drawing/2014/main" id="{785D7B0D-EC09-F845-B268-999F616F356E}"/>
              </a:ext>
            </a:extLst>
          </p:cNvPr>
          <p:cNvSpPr txBox="1">
            <a:spLocks/>
          </p:cNvSpPr>
          <p:nvPr/>
        </p:nvSpPr>
        <p:spPr>
          <a:xfrm>
            <a:off x="742950" y="3206124"/>
            <a:ext cx="3149112" cy="2456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400"/>
              </a:spcBef>
              <a:spcAft>
                <a:spcPts val="400"/>
              </a:spcAft>
              <a:buNone/>
            </a:pPr>
            <a:r>
              <a:rPr lang="en-GB" sz="1600" dirty="0"/>
              <a:t>Categorise </a:t>
            </a:r>
            <a:r>
              <a:rPr lang="en-GB" sz="1600" i="1" dirty="0"/>
              <a:t>High Business Value </a:t>
            </a:r>
            <a:r>
              <a:rPr lang="en-GB" sz="1600" dirty="0"/>
              <a:t>information: The category of business information that covers all the vital and irreplaceable business records, documents, information and data</a:t>
            </a:r>
          </a:p>
        </p:txBody>
      </p:sp>
      <p:sp>
        <p:nvSpPr>
          <p:cNvPr id="6" name="Content Placeholder 2">
            <a:extLst>
              <a:ext uri="{FF2B5EF4-FFF2-40B4-BE49-F238E27FC236}">
                <a16:creationId xmlns:a16="http://schemas.microsoft.com/office/drawing/2014/main" id="{12DDC5C1-AEF4-9940-9760-0333B299AA0F}"/>
              </a:ext>
            </a:extLst>
          </p:cNvPr>
          <p:cNvSpPr txBox="1">
            <a:spLocks/>
          </p:cNvSpPr>
          <p:nvPr/>
        </p:nvSpPr>
        <p:spPr>
          <a:xfrm>
            <a:off x="4022346" y="3206123"/>
            <a:ext cx="2725326" cy="2456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400"/>
              </a:spcBef>
              <a:spcAft>
                <a:spcPts val="400"/>
              </a:spcAft>
              <a:buNone/>
            </a:pPr>
            <a:r>
              <a:rPr lang="en-GB" sz="1600" dirty="0"/>
              <a:t>The ITSM organisation is critical to this and should lead by example as material that has been compromised by loss, breach of security, inaccuracy or the inability to locate and retrieve will initiate ITSM activities</a:t>
            </a:r>
          </a:p>
        </p:txBody>
      </p:sp>
      <p:sp>
        <p:nvSpPr>
          <p:cNvPr id="7" name="Content Placeholder 2">
            <a:extLst>
              <a:ext uri="{FF2B5EF4-FFF2-40B4-BE49-F238E27FC236}">
                <a16:creationId xmlns:a16="http://schemas.microsoft.com/office/drawing/2014/main" id="{062942D7-3EDA-2945-A992-5ED39396A606}"/>
              </a:ext>
            </a:extLst>
          </p:cNvPr>
          <p:cNvSpPr txBox="1">
            <a:spLocks/>
          </p:cNvSpPr>
          <p:nvPr/>
        </p:nvSpPr>
        <p:spPr>
          <a:xfrm>
            <a:off x="6877956" y="3204280"/>
            <a:ext cx="2392190" cy="2456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400"/>
              </a:spcBef>
              <a:spcAft>
                <a:spcPts val="400"/>
              </a:spcAft>
              <a:buNone/>
            </a:pPr>
            <a:r>
              <a:rPr lang="en-GB" sz="1600" dirty="0"/>
              <a:t>It is the failure to identify, capture, publish and retrieve this category of knowledge that can have a significant impact on the management of risk and cost control</a:t>
            </a:r>
          </a:p>
        </p:txBody>
      </p:sp>
      <p:sp>
        <p:nvSpPr>
          <p:cNvPr id="8" name="Content Placeholder 2">
            <a:extLst>
              <a:ext uri="{FF2B5EF4-FFF2-40B4-BE49-F238E27FC236}">
                <a16:creationId xmlns:a16="http://schemas.microsoft.com/office/drawing/2014/main" id="{403575D9-593C-0747-8755-7BC23B3615D7}"/>
              </a:ext>
            </a:extLst>
          </p:cNvPr>
          <p:cNvSpPr txBox="1">
            <a:spLocks/>
          </p:cNvSpPr>
          <p:nvPr/>
        </p:nvSpPr>
        <p:spPr>
          <a:xfrm>
            <a:off x="9400430" y="3206311"/>
            <a:ext cx="2283457" cy="1670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400"/>
              </a:spcBef>
              <a:spcAft>
                <a:spcPts val="400"/>
              </a:spcAft>
              <a:buNone/>
            </a:pPr>
            <a:r>
              <a:rPr lang="en-GB" sz="1600" dirty="0"/>
              <a:t>Whilst all information is valuable, depending on circumstances, some information suddenly becomes more valuable</a:t>
            </a:r>
            <a:endParaRPr lang="en-US" sz="1600" dirty="0"/>
          </a:p>
        </p:txBody>
      </p:sp>
      <p:sp>
        <p:nvSpPr>
          <p:cNvPr id="9" name="Content Placeholder 2">
            <a:extLst>
              <a:ext uri="{FF2B5EF4-FFF2-40B4-BE49-F238E27FC236}">
                <a16:creationId xmlns:a16="http://schemas.microsoft.com/office/drawing/2014/main" id="{1B4BBF87-D5D6-9641-88A6-177E9E461BF1}"/>
              </a:ext>
            </a:extLst>
          </p:cNvPr>
          <p:cNvSpPr txBox="1">
            <a:spLocks/>
          </p:cNvSpPr>
          <p:nvPr/>
        </p:nvSpPr>
        <p:spPr>
          <a:xfrm>
            <a:off x="742950" y="2343149"/>
            <a:ext cx="7287358" cy="5219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400"/>
              </a:spcBef>
              <a:spcAft>
                <a:spcPts val="400"/>
              </a:spcAft>
              <a:buNone/>
            </a:pPr>
            <a:r>
              <a:rPr lang="en-GB" dirty="0">
                <a:solidFill>
                  <a:schemeClr val="accent4"/>
                </a:solidFill>
              </a:rPr>
              <a:t>Assigning value to information is vital. </a:t>
            </a:r>
          </a:p>
        </p:txBody>
      </p:sp>
      <p:cxnSp>
        <p:nvCxnSpPr>
          <p:cNvPr id="12" name="Straight Connector 11">
            <a:extLst>
              <a:ext uri="{FF2B5EF4-FFF2-40B4-BE49-F238E27FC236}">
                <a16:creationId xmlns:a16="http://schemas.microsoft.com/office/drawing/2014/main" id="{6B7C366B-44D2-8641-AAD6-98B977DD9FA5}"/>
              </a:ext>
            </a:extLst>
          </p:cNvPr>
          <p:cNvCxnSpPr>
            <a:cxnSpLocks/>
          </p:cNvCxnSpPr>
          <p:nvPr/>
        </p:nvCxnSpPr>
        <p:spPr>
          <a:xfrm>
            <a:off x="3871040" y="3279228"/>
            <a:ext cx="0" cy="2259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450D2-151D-B248-9443-62B4B24CCE9F}"/>
              </a:ext>
            </a:extLst>
          </p:cNvPr>
          <p:cNvCxnSpPr>
            <a:cxnSpLocks/>
          </p:cNvCxnSpPr>
          <p:nvPr/>
        </p:nvCxnSpPr>
        <p:spPr>
          <a:xfrm>
            <a:off x="6761384" y="3279228"/>
            <a:ext cx="0" cy="2259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15D10C-98AA-2B45-A34D-DCA59A80AC60}"/>
              </a:ext>
            </a:extLst>
          </p:cNvPr>
          <p:cNvCxnSpPr>
            <a:cxnSpLocks/>
          </p:cNvCxnSpPr>
          <p:nvPr/>
        </p:nvCxnSpPr>
        <p:spPr>
          <a:xfrm>
            <a:off x="9325908" y="3279228"/>
            <a:ext cx="0" cy="2259724"/>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B001DFC-6BB3-214D-B748-FB7B01EE60CE}"/>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637995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6801-3983-B648-A6DF-327345C4483D}"/>
              </a:ext>
            </a:extLst>
          </p:cNvPr>
          <p:cNvSpPr>
            <a:spLocks noGrp="1"/>
          </p:cNvSpPr>
          <p:nvPr>
            <p:ph type="title"/>
          </p:nvPr>
        </p:nvSpPr>
        <p:spPr>
          <a:xfrm>
            <a:off x="742950" y="863160"/>
            <a:ext cx="6277960" cy="1396301"/>
          </a:xfrm>
        </p:spPr>
        <p:txBody>
          <a:bodyPr/>
          <a:lstStyle/>
          <a:p>
            <a:pPr>
              <a:lnSpc>
                <a:spcPts val="3320"/>
              </a:lnSpc>
            </a:pPr>
            <a:r>
              <a:rPr lang="en-US" sz="4000" dirty="0"/>
              <a:t>KNOWLEDGE MANAGEMENT FRAMEWORK</a:t>
            </a:r>
          </a:p>
        </p:txBody>
      </p:sp>
      <p:sp>
        <p:nvSpPr>
          <p:cNvPr id="3" name="Content Placeholder 2">
            <a:extLst>
              <a:ext uri="{FF2B5EF4-FFF2-40B4-BE49-F238E27FC236}">
                <a16:creationId xmlns:a16="http://schemas.microsoft.com/office/drawing/2014/main" id="{85FCF403-76D2-C548-94DD-53DD21328675}"/>
              </a:ext>
            </a:extLst>
          </p:cNvPr>
          <p:cNvSpPr>
            <a:spLocks noGrp="1"/>
          </p:cNvSpPr>
          <p:nvPr>
            <p:ph idx="1"/>
          </p:nvPr>
        </p:nvSpPr>
        <p:spPr>
          <a:xfrm>
            <a:off x="742949" y="2343149"/>
            <a:ext cx="4876801" cy="810359"/>
          </a:xfrm>
        </p:spPr>
        <p:txBody>
          <a:bodyPr numCol="1" spcCol="360000">
            <a:normAutofit/>
          </a:bodyPr>
          <a:lstStyle/>
          <a:p>
            <a:pPr marL="0" indent="0">
              <a:lnSpc>
                <a:spcPct val="100000"/>
              </a:lnSpc>
              <a:spcBef>
                <a:spcPts val="400"/>
              </a:spcBef>
              <a:spcAft>
                <a:spcPts val="400"/>
              </a:spcAft>
              <a:buNone/>
            </a:pPr>
            <a:r>
              <a:rPr lang="en-GB" sz="1600" b="1" dirty="0">
                <a:solidFill>
                  <a:schemeClr val="accent4"/>
                </a:solidFill>
              </a:rPr>
              <a:t>Our first step is to build a KM Framework.</a:t>
            </a:r>
          </a:p>
          <a:p>
            <a:pPr marL="0" indent="0">
              <a:lnSpc>
                <a:spcPct val="100000"/>
              </a:lnSpc>
              <a:spcBef>
                <a:spcPts val="400"/>
              </a:spcBef>
              <a:spcAft>
                <a:spcPts val="400"/>
              </a:spcAft>
              <a:buNone/>
            </a:pPr>
            <a:r>
              <a:rPr lang="en-GB" sz="1600" b="1" dirty="0">
                <a:solidFill>
                  <a:schemeClr val="accent4"/>
                </a:solidFill>
              </a:rPr>
              <a:t>This framework must define the KM life cycle to</a:t>
            </a:r>
            <a:r>
              <a:rPr lang="en-GB" sz="1600" dirty="0">
                <a:solidFill>
                  <a:schemeClr val="accent4"/>
                </a:solidFill>
              </a:rPr>
              <a:t>:</a:t>
            </a:r>
            <a:endParaRPr lang="en-GB" sz="1600" dirty="0"/>
          </a:p>
        </p:txBody>
      </p:sp>
      <p:sp>
        <p:nvSpPr>
          <p:cNvPr id="4" name="Slide Number Placeholder 3">
            <a:extLst>
              <a:ext uri="{FF2B5EF4-FFF2-40B4-BE49-F238E27FC236}">
                <a16:creationId xmlns:a16="http://schemas.microsoft.com/office/drawing/2014/main" id="{684FEBEE-BE04-604A-A05D-BF7E22740BF7}"/>
              </a:ext>
            </a:extLst>
          </p:cNvPr>
          <p:cNvSpPr>
            <a:spLocks noGrp="1"/>
          </p:cNvSpPr>
          <p:nvPr>
            <p:ph type="sldNum" sz="quarter" idx="12"/>
          </p:nvPr>
        </p:nvSpPr>
        <p:spPr/>
        <p:txBody>
          <a:bodyPr/>
          <a:lstStyle/>
          <a:p>
            <a:fld id="{E6299166-1587-B047-A416-A34EF030A8EF}" type="slidenum">
              <a:rPr lang="en-US" smtClean="0"/>
              <a:t>14</a:t>
            </a:fld>
            <a:endParaRPr lang="en-US"/>
          </a:p>
        </p:txBody>
      </p:sp>
      <p:sp>
        <p:nvSpPr>
          <p:cNvPr id="5" name="Rectangle 4">
            <a:extLst>
              <a:ext uri="{FF2B5EF4-FFF2-40B4-BE49-F238E27FC236}">
                <a16:creationId xmlns:a16="http://schemas.microsoft.com/office/drawing/2014/main" id="{AABBDF83-4239-FC48-BAE0-9793E0150F3B}"/>
              </a:ext>
            </a:extLst>
          </p:cNvPr>
          <p:cNvSpPr/>
          <p:nvPr/>
        </p:nvSpPr>
        <p:spPr>
          <a:xfrm>
            <a:off x="0" y="3237196"/>
            <a:ext cx="10996247" cy="2325418"/>
          </a:xfrm>
          <a:prstGeom prst="rect">
            <a:avLst/>
          </a:prstGeom>
          <a:gradFill>
            <a:gsLst>
              <a:gs pos="0">
                <a:schemeClr val="accent1">
                  <a:lumMod val="5000"/>
                  <a:lumOff val="95000"/>
                  <a:alpha val="0"/>
                </a:schemeClr>
              </a:gs>
              <a:gs pos="73000">
                <a:schemeClr val="tx2"/>
              </a:gs>
            </a:gsLst>
            <a:lin ang="0" scaled="0"/>
          </a:gradFill>
        </p:spPr>
        <p:txBody>
          <a:bodyPr wrap="square" lIns="5472000" tIns="360000" rIns="216000" bIns="360000">
            <a:spAutoFit/>
          </a:bodyPr>
          <a:lstStyle/>
          <a:p>
            <a:pPr>
              <a:lnSpc>
                <a:spcPts val="2200"/>
              </a:lnSpc>
              <a:spcBef>
                <a:spcPts val="400"/>
              </a:spcBef>
              <a:spcAft>
                <a:spcPts val="400"/>
              </a:spcAft>
            </a:pPr>
            <a:r>
              <a:rPr lang="en-GB" dirty="0">
                <a:solidFill>
                  <a:schemeClr val="bg1"/>
                </a:solidFill>
              </a:rPr>
              <a:t>In addition, the KM Framework must define a system of classification for the ITSM information. </a:t>
            </a:r>
          </a:p>
          <a:p>
            <a:pPr>
              <a:lnSpc>
                <a:spcPts val="2200"/>
              </a:lnSpc>
              <a:spcBef>
                <a:spcPts val="400"/>
              </a:spcBef>
              <a:spcAft>
                <a:spcPts val="400"/>
              </a:spcAft>
            </a:pPr>
            <a:r>
              <a:rPr lang="en-GB" dirty="0">
                <a:solidFill>
                  <a:schemeClr val="bg1"/>
                </a:solidFill>
              </a:rPr>
              <a:t>High value information Layer 1 information. </a:t>
            </a:r>
          </a:p>
          <a:p>
            <a:pPr>
              <a:lnSpc>
                <a:spcPts val="2200"/>
              </a:lnSpc>
              <a:spcBef>
                <a:spcPts val="400"/>
              </a:spcBef>
              <a:spcAft>
                <a:spcPts val="400"/>
              </a:spcAft>
            </a:pPr>
            <a:r>
              <a:rPr lang="en-GB" dirty="0">
                <a:solidFill>
                  <a:schemeClr val="bg1"/>
                </a:solidFill>
              </a:rPr>
              <a:t>All the remainder of the ITSM information and data is collected into Layer 2. </a:t>
            </a:r>
          </a:p>
        </p:txBody>
      </p:sp>
      <p:sp>
        <p:nvSpPr>
          <p:cNvPr id="6" name="Content Placeholder 2">
            <a:extLst>
              <a:ext uri="{FF2B5EF4-FFF2-40B4-BE49-F238E27FC236}">
                <a16:creationId xmlns:a16="http://schemas.microsoft.com/office/drawing/2014/main" id="{34AD5205-DA26-2948-B6EB-C3D70F2B6BA8}"/>
              </a:ext>
            </a:extLst>
          </p:cNvPr>
          <p:cNvSpPr txBox="1">
            <a:spLocks/>
          </p:cNvSpPr>
          <p:nvPr/>
        </p:nvSpPr>
        <p:spPr>
          <a:xfrm>
            <a:off x="742949" y="3487254"/>
            <a:ext cx="1496159" cy="1966210"/>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000"/>
              </a:spcAft>
            </a:pPr>
            <a:r>
              <a:rPr lang="en-GB" sz="1600" dirty="0"/>
              <a:t>Create</a:t>
            </a:r>
          </a:p>
          <a:p>
            <a:pPr>
              <a:lnSpc>
                <a:spcPct val="100000"/>
              </a:lnSpc>
              <a:spcAft>
                <a:spcPts val="1000"/>
              </a:spcAft>
            </a:pPr>
            <a:r>
              <a:rPr lang="en-GB" sz="1600" dirty="0"/>
              <a:t>Capture</a:t>
            </a:r>
          </a:p>
          <a:p>
            <a:pPr>
              <a:lnSpc>
                <a:spcPct val="100000"/>
              </a:lnSpc>
              <a:spcAft>
                <a:spcPts val="1000"/>
              </a:spcAft>
            </a:pPr>
            <a:r>
              <a:rPr lang="en-GB" sz="1600" dirty="0"/>
              <a:t>Review</a:t>
            </a:r>
          </a:p>
          <a:p>
            <a:pPr>
              <a:lnSpc>
                <a:spcPct val="100000"/>
              </a:lnSpc>
              <a:spcAft>
                <a:spcPts val="1000"/>
              </a:spcAft>
            </a:pPr>
            <a:r>
              <a:rPr lang="en-GB" sz="1600" dirty="0"/>
              <a:t>Release</a:t>
            </a:r>
          </a:p>
        </p:txBody>
      </p:sp>
      <p:sp>
        <p:nvSpPr>
          <p:cNvPr id="7" name="Content Placeholder 2">
            <a:extLst>
              <a:ext uri="{FF2B5EF4-FFF2-40B4-BE49-F238E27FC236}">
                <a16:creationId xmlns:a16="http://schemas.microsoft.com/office/drawing/2014/main" id="{64A7BC10-9ED1-1F44-BE4D-C213451B1C66}"/>
              </a:ext>
            </a:extLst>
          </p:cNvPr>
          <p:cNvSpPr txBox="1">
            <a:spLocks/>
          </p:cNvSpPr>
          <p:nvPr/>
        </p:nvSpPr>
        <p:spPr>
          <a:xfrm>
            <a:off x="2524856" y="3487254"/>
            <a:ext cx="1496159" cy="1512276"/>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000"/>
              </a:spcAft>
            </a:pPr>
            <a:r>
              <a:rPr lang="en-GB" sz="1600" dirty="0"/>
              <a:t>Amend</a:t>
            </a:r>
          </a:p>
          <a:p>
            <a:pPr>
              <a:lnSpc>
                <a:spcPct val="100000"/>
              </a:lnSpc>
              <a:spcAft>
                <a:spcPts val="1000"/>
              </a:spcAft>
            </a:pPr>
            <a:r>
              <a:rPr lang="en-GB" sz="1600" dirty="0"/>
              <a:t>Publish </a:t>
            </a:r>
          </a:p>
          <a:p>
            <a:pPr>
              <a:lnSpc>
                <a:spcPct val="100000"/>
              </a:lnSpc>
              <a:spcAft>
                <a:spcPts val="1000"/>
              </a:spcAft>
            </a:pPr>
            <a:r>
              <a:rPr lang="en-GB" sz="1600" dirty="0"/>
              <a:t>Retire</a:t>
            </a:r>
          </a:p>
        </p:txBody>
      </p:sp>
      <p:cxnSp>
        <p:nvCxnSpPr>
          <p:cNvPr id="8" name="Straight Connector 7">
            <a:extLst>
              <a:ext uri="{FF2B5EF4-FFF2-40B4-BE49-F238E27FC236}">
                <a16:creationId xmlns:a16="http://schemas.microsoft.com/office/drawing/2014/main" id="{D8A57511-0166-EA43-B0D3-F10B821A71CB}"/>
              </a:ext>
            </a:extLst>
          </p:cNvPr>
          <p:cNvCxnSpPr>
            <a:cxnSpLocks/>
          </p:cNvCxnSpPr>
          <p:nvPr/>
        </p:nvCxnSpPr>
        <p:spPr>
          <a:xfrm>
            <a:off x="2249617" y="3487254"/>
            <a:ext cx="0" cy="1866114"/>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B582B5-4E1A-C943-9D75-844E902EAE0D}"/>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244648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95DA-9BE6-C54B-A146-6B1523712A12}"/>
              </a:ext>
            </a:extLst>
          </p:cNvPr>
          <p:cNvSpPr>
            <a:spLocks noGrp="1"/>
          </p:cNvSpPr>
          <p:nvPr>
            <p:ph type="title"/>
          </p:nvPr>
        </p:nvSpPr>
        <p:spPr>
          <a:xfrm>
            <a:off x="742950" y="863160"/>
            <a:ext cx="6887560" cy="1396301"/>
          </a:xfrm>
        </p:spPr>
        <p:txBody>
          <a:bodyPr/>
          <a:lstStyle/>
          <a:p>
            <a:r>
              <a:rPr lang="en-US" dirty="0"/>
              <a:t>LAYER 1: </a:t>
            </a:r>
            <a:r>
              <a:rPr lang="en-US" dirty="0">
                <a:solidFill>
                  <a:schemeClr val="tx2">
                    <a:alpha val="60000"/>
                  </a:schemeClr>
                </a:solidFill>
              </a:rPr>
              <a:t>HIERARCHY</a:t>
            </a:r>
          </a:p>
        </p:txBody>
      </p:sp>
      <p:sp>
        <p:nvSpPr>
          <p:cNvPr id="3" name="Content Placeholder 2">
            <a:extLst>
              <a:ext uri="{FF2B5EF4-FFF2-40B4-BE49-F238E27FC236}">
                <a16:creationId xmlns:a16="http://schemas.microsoft.com/office/drawing/2014/main" id="{E201F774-F18F-7848-A1BE-106E4ECBC5F9}"/>
              </a:ext>
            </a:extLst>
          </p:cNvPr>
          <p:cNvSpPr>
            <a:spLocks noGrp="1"/>
          </p:cNvSpPr>
          <p:nvPr>
            <p:ph idx="1"/>
          </p:nvPr>
        </p:nvSpPr>
        <p:spPr>
          <a:xfrm>
            <a:off x="742950" y="2609374"/>
            <a:ext cx="5719861" cy="3469152"/>
          </a:xfrm>
        </p:spPr>
        <p:txBody>
          <a:bodyPr>
            <a:normAutofit/>
          </a:bodyPr>
          <a:lstStyle/>
          <a:p>
            <a:pPr>
              <a:lnSpc>
                <a:spcPts val="2200"/>
              </a:lnSpc>
              <a:spcBef>
                <a:spcPts val="400"/>
              </a:spcBef>
              <a:spcAft>
                <a:spcPts val="400"/>
              </a:spcAft>
            </a:pPr>
            <a:r>
              <a:rPr lang="en-GB" sz="1600" dirty="0"/>
              <a:t>Start with a simple structure of KM system for Layer 1, based on a hierarchy of Categories and Sub-categories using a controlled vocabulary to tag documents and data sets. </a:t>
            </a:r>
          </a:p>
          <a:p>
            <a:pPr>
              <a:lnSpc>
                <a:spcPts val="2200"/>
              </a:lnSpc>
              <a:spcBef>
                <a:spcPts val="400"/>
              </a:spcBef>
              <a:spcAft>
                <a:spcPts val="400"/>
              </a:spcAft>
            </a:pPr>
            <a:r>
              <a:rPr lang="en-GB" sz="1600" dirty="0"/>
              <a:t>Once Layer 1 has been identified  all the information and data can be divided into Categories. These categories will be assembled under various functional headings.</a:t>
            </a:r>
          </a:p>
          <a:p>
            <a:pPr>
              <a:lnSpc>
                <a:spcPts val="2200"/>
              </a:lnSpc>
              <a:spcBef>
                <a:spcPts val="400"/>
              </a:spcBef>
              <a:spcAft>
                <a:spcPts val="400"/>
              </a:spcAft>
            </a:pPr>
            <a:r>
              <a:rPr lang="en-GB" sz="1600" dirty="0"/>
              <a:t>Once all the Categories have been identified then the material should be further divided into Sub- categories. Three drill-downs are sufficient to hold all the information in Layer 1.</a:t>
            </a:r>
          </a:p>
        </p:txBody>
      </p:sp>
      <p:sp>
        <p:nvSpPr>
          <p:cNvPr id="4" name="Slide Number Placeholder 3">
            <a:extLst>
              <a:ext uri="{FF2B5EF4-FFF2-40B4-BE49-F238E27FC236}">
                <a16:creationId xmlns:a16="http://schemas.microsoft.com/office/drawing/2014/main" id="{E50B2313-FD9B-D447-A074-9B6CBD2A713D}"/>
              </a:ext>
            </a:extLst>
          </p:cNvPr>
          <p:cNvSpPr>
            <a:spLocks noGrp="1"/>
          </p:cNvSpPr>
          <p:nvPr>
            <p:ph type="sldNum" sz="quarter" idx="12"/>
          </p:nvPr>
        </p:nvSpPr>
        <p:spPr/>
        <p:txBody>
          <a:bodyPr/>
          <a:lstStyle/>
          <a:p>
            <a:fld id="{E6299166-1587-B047-A416-A34EF030A8EF}" type="slidenum">
              <a:rPr lang="en-US" smtClean="0"/>
              <a:t>15</a:t>
            </a:fld>
            <a:endParaRPr lang="en-US"/>
          </a:p>
        </p:txBody>
      </p:sp>
      <p:cxnSp>
        <p:nvCxnSpPr>
          <p:cNvPr id="18" name="Elbow Connector 17">
            <a:extLst>
              <a:ext uri="{FF2B5EF4-FFF2-40B4-BE49-F238E27FC236}">
                <a16:creationId xmlns:a16="http://schemas.microsoft.com/office/drawing/2014/main" id="{76F81D10-FB71-4E42-9427-926E18CFFBB0}"/>
              </a:ext>
            </a:extLst>
          </p:cNvPr>
          <p:cNvCxnSpPr>
            <a:cxnSpLocks/>
            <a:stCxn id="6" idx="1"/>
            <a:endCxn id="7" idx="1"/>
          </p:cNvCxnSpPr>
          <p:nvPr/>
        </p:nvCxnSpPr>
        <p:spPr>
          <a:xfrm rot="10800000" flipH="1" flipV="1">
            <a:off x="7213198" y="2746607"/>
            <a:ext cx="407959" cy="361853"/>
          </a:xfrm>
          <a:prstGeom prst="bentConnector3">
            <a:avLst>
              <a:gd name="adj1" fmla="val -56035"/>
            </a:avLst>
          </a:prstGeom>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9FEDD396-D47D-704E-8B49-D0E9C4635378}"/>
              </a:ext>
            </a:extLst>
          </p:cNvPr>
          <p:cNvCxnSpPr>
            <a:cxnSpLocks/>
            <a:stCxn id="6" idx="1"/>
            <a:endCxn id="15" idx="1"/>
          </p:cNvCxnSpPr>
          <p:nvPr/>
        </p:nvCxnSpPr>
        <p:spPr>
          <a:xfrm rot="10800000" flipH="1" flipV="1">
            <a:off x="7213198" y="2746608"/>
            <a:ext cx="407959" cy="617528"/>
          </a:xfrm>
          <a:prstGeom prst="bentConnector3">
            <a:avLst>
              <a:gd name="adj1" fmla="val -56035"/>
            </a:avLst>
          </a:prstGeom>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15B0A8CD-FD53-1645-968C-25B30746BFE8}"/>
              </a:ext>
            </a:extLst>
          </p:cNvPr>
          <p:cNvCxnSpPr>
            <a:cxnSpLocks/>
            <a:stCxn id="6" idx="1"/>
            <a:endCxn id="12" idx="1"/>
          </p:cNvCxnSpPr>
          <p:nvPr/>
        </p:nvCxnSpPr>
        <p:spPr>
          <a:xfrm rot="10800000" flipH="1" flipV="1">
            <a:off x="7213199" y="2746607"/>
            <a:ext cx="407960" cy="873205"/>
          </a:xfrm>
          <a:prstGeom prst="bentConnector3">
            <a:avLst>
              <a:gd name="adj1" fmla="val -56035"/>
            </a:avLst>
          </a:prstGeom>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62FE800F-CD1D-F941-B0EB-5B27612E2B8D}"/>
              </a:ext>
            </a:extLst>
          </p:cNvPr>
          <p:cNvCxnSpPr>
            <a:cxnSpLocks/>
            <a:stCxn id="6" idx="1"/>
            <a:endCxn id="8" idx="1"/>
          </p:cNvCxnSpPr>
          <p:nvPr/>
        </p:nvCxnSpPr>
        <p:spPr>
          <a:xfrm rot="10800000" flipH="1" flipV="1">
            <a:off x="7213198" y="2746608"/>
            <a:ext cx="407959" cy="2013744"/>
          </a:xfrm>
          <a:prstGeom prst="bentConnector3">
            <a:avLst>
              <a:gd name="adj1" fmla="val -56035"/>
            </a:avLst>
          </a:prstGeom>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E8CF860A-BB10-1B4E-8E0C-0839C77459F4}"/>
              </a:ext>
            </a:extLst>
          </p:cNvPr>
          <p:cNvCxnSpPr>
            <a:cxnSpLocks/>
            <a:stCxn id="6" idx="1"/>
            <a:endCxn id="16" idx="1"/>
          </p:cNvCxnSpPr>
          <p:nvPr/>
        </p:nvCxnSpPr>
        <p:spPr>
          <a:xfrm rot="10800000" flipH="1" flipV="1">
            <a:off x="7213198" y="2746607"/>
            <a:ext cx="407959" cy="2270365"/>
          </a:xfrm>
          <a:prstGeom prst="bentConnector3">
            <a:avLst>
              <a:gd name="adj1" fmla="val -56035"/>
            </a:avLst>
          </a:prstGeom>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26B34947-B34D-8A45-ADEA-06D97E1EE4E9}"/>
              </a:ext>
            </a:extLst>
          </p:cNvPr>
          <p:cNvCxnSpPr>
            <a:cxnSpLocks/>
            <a:stCxn id="6" idx="1"/>
            <a:endCxn id="13" idx="1"/>
          </p:cNvCxnSpPr>
          <p:nvPr/>
        </p:nvCxnSpPr>
        <p:spPr>
          <a:xfrm rot="10800000" flipH="1" flipV="1">
            <a:off x="7213198" y="2746608"/>
            <a:ext cx="407959" cy="2526986"/>
          </a:xfrm>
          <a:prstGeom prst="bentConnector3">
            <a:avLst>
              <a:gd name="adj1" fmla="val -56035"/>
            </a:avLst>
          </a:prstGeom>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E68A2CE-50BB-C24F-AED6-38848FE0EA73}"/>
              </a:ext>
            </a:extLst>
          </p:cNvPr>
          <p:cNvSpPr/>
          <p:nvPr/>
        </p:nvSpPr>
        <p:spPr>
          <a:xfrm>
            <a:off x="7213199" y="2612941"/>
            <a:ext cx="3060960" cy="267333"/>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Layer 1 – High Business Value</a:t>
            </a:r>
          </a:p>
        </p:txBody>
      </p:sp>
      <p:sp>
        <p:nvSpPr>
          <p:cNvPr id="7" name="Content Placeholder 2">
            <a:extLst>
              <a:ext uri="{FF2B5EF4-FFF2-40B4-BE49-F238E27FC236}">
                <a16:creationId xmlns:a16="http://schemas.microsoft.com/office/drawing/2014/main" id="{AB2E848A-B5DF-C141-94F4-629B250BFA8E}"/>
              </a:ext>
            </a:extLst>
          </p:cNvPr>
          <p:cNvSpPr txBox="1">
            <a:spLocks/>
          </p:cNvSpPr>
          <p:nvPr/>
        </p:nvSpPr>
        <p:spPr>
          <a:xfrm>
            <a:off x="7621158" y="2974794"/>
            <a:ext cx="1908606" cy="26733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Arial" panose="020B0604020202020204" pitchFamily="34" charset="0"/>
              <a:buNone/>
            </a:pPr>
            <a:r>
              <a:rPr lang="en-GB" sz="1000" dirty="0"/>
              <a:t>Category 1 – Customer Data</a:t>
            </a:r>
          </a:p>
        </p:txBody>
      </p:sp>
      <p:sp>
        <p:nvSpPr>
          <p:cNvPr id="8" name="Content Placeholder 2">
            <a:extLst>
              <a:ext uri="{FF2B5EF4-FFF2-40B4-BE49-F238E27FC236}">
                <a16:creationId xmlns:a16="http://schemas.microsoft.com/office/drawing/2014/main" id="{53D90F11-7B34-9544-81DB-B704F8DDE80F}"/>
              </a:ext>
            </a:extLst>
          </p:cNvPr>
          <p:cNvSpPr txBox="1">
            <a:spLocks/>
          </p:cNvSpPr>
          <p:nvPr/>
        </p:nvSpPr>
        <p:spPr>
          <a:xfrm>
            <a:off x="7621158" y="4626685"/>
            <a:ext cx="2044478" cy="26733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Arial" panose="020B0604020202020204" pitchFamily="34" charset="0"/>
              <a:buNone/>
            </a:pPr>
            <a:r>
              <a:rPr lang="en-GB" sz="1000" dirty="0"/>
              <a:t>Category 4 – Service Continuity</a:t>
            </a:r>
          </a:p>
        </p:txBody>
      </p:sp>
      <p:sp>
        <p:nvSpPr>
          <p:cNvPr id="9" name="Content Placeholder 2">
            <a:extLst>
              <a:ext uri="{FF2B5EF4-FFF2-40B4-BE49-F238E27FC236}">
                <a16:creationId xmlns:a16="http://schemas.microsoft.com/office/drawing/2014/main" id="{9A605FDB-B1E7-9A42-899D-23C9957401CC}"/>
              </a:ext>
            </a:extLst>
          </p:cNvPr>
          <p:cNvSpPr txBox="1">
            <a:spLocks/>
          </p:cNvSpPr>
          <p:nvPr/>
        </p:nvSpPr>
        <p:spPr>
          <a:xfrm>
            <a:off x="10274159" y="4626686"/>
            <a:ext cx="1290461" cy="2566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Arial" panose="020B0604020202020204" pitchFamily="34" charset="0"/>
              <a:buNone/>
            </a:pPr>
            <a:r>
              <a:rPr lang="en-GB" sz="1000" dirty="0"/>
              <a:t>Service Contracts</a:t>
            </a:r>
          </a:p>
        </p:txBody>
      </p:sp>
      <p:sp>
        <p:nvSpPr>
          <p:cNvPr id="10" name="Rounded Rectangle 9">
            <a:extLst>
              <a:ext uri="{FF2B5EF4-FFF2-40B4-BE49-F238E27FC236}">
                <a16:creationId xmlns:a16="http://schemas.microsoft.com/office/drawing/2014/main" id="{8D705DE8-D008-0D46-8AE7-3F9457B9350F}"/>
              </a:ext>
            </a:extLst>
          </p:cNvPr>
          <p:cNvSpPr/>
          <p:nvPr/>
        </p:nvSpPr>
        <p:spPr>
          <a:xfrm>
            <a:off x="9864747" y="3863924"/>
            <a:ext cx="1170981" cy="25318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Client A</a:t>
            </a:r>
          </a:p>
        </p:txBody>
      </p:sp>
      <p:sp>
        <p:nvSpPr>
          <p:cNvPr id="11" name="Rounded Rectangle 10">
            <a:extLst>
              <a:ext uri="{FF2B5EF4-FFF2-40B4-BE49-F238E27FC236}">
                <a16:creationId xmlns:a16="http://schemas.microsoft.com/office/drawing/2014/main" id="{025A360B-1DC0-D943-9576-D31997918600}"/>
              </a:ext>
            </a:extLst>
          </p:cNvPr>
          <p:cNvSpPr/>
          <p:nvPr/>
        </p:nvSpPr>
        <p:spPr>
          <a:xfrm>
            <a:off x="9864747" y="4163511"/>
            <a:ext cx="1170981" cy="25318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Client B</a:t>
            </a:r>
          </a:p>
        </p:txBody>
      </p:sp>
      <p:sp>
        <p:nvSpPr>
          <p:cNvPr id="12" name="Content Placeholder 2">
            <a:extLst>
              <a:ext uri="{FF2B5EF4-FFF2-40B4-BE49-F238E27FC236}">
                <a16:creationId xmlns:a16="http://schemas.microsoft.com/office/drawing/2014/main" id="{5DD3D119-B229-6C4D-A6AB-28CF035BFCBC}"/>
              </a:ext>
            </a:extLst>
          </p:cNvPr>
          <p:cNvSpPr txBox="1">
            <a:spLocks/>
          </p:cNvSpPr>
          <p:nvPr/>
        </p:nvSpPr>
        <p:spPr>
          <a:xfrm>
            <a:off x="7621159" y="3486145"/>
            <a:ext cx="1263042" cy="2673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Arial" panose="020B0604020202020204" pitchFamily="34" charset="0"/>
              <a:buNone/>
            </a:pPr>
            <a:r>
              <a:rPr lang="en-GB" sz="1000" dirty="0"/>
              <a:t>Category 3 – Legal</a:t>
            </a:r>
          </a:p>
        </p:txBody>
      </p:sp>
      <p:sp>
        <p:nvSpPr>
          <p:cNvPr id="13" name="Content Placeholder 2">
            <a:extLst>
              <a:ext uri="{FF2B5EF4-FFF2-40B4-BE49-F238E27FC236}">
                <a16:creationId xmlns:a16="http://schemas.microsoft.com/office/drawing/2014/main" id="{78B96454-8593-F243-81E0-B373DE5DA974}"/>
              </a:ext>
            </a:extLst>
          </p:cNvPr>
          <p:cNvSpPr txBox="1">
            <a:spLocks/>
          </p:cNvSpPr>
          <p:nvPr/>
        </p:nvSpPr>
        <p:spPr>
          <a:xfrm>
            <a:off x="7621158" y="5139927"/>
            <a:ext cx="2044478" cy="26733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Arial" panose="020B0604020202020204" pitchFamily="34" charset="0"/>
              <a:buNone/>
            </a:pPr>
            <a:r>
              <a:rPr lang="en-GB" sz="1000" dirty="0"/>
              <a:t>Category n – </a:t>
            </a:r>
            <a:r>
              <a:rPr lang="en-GB" sz="1000" dirty="0" err="1"/>
              <a:t>Secuity</a:t>
            </a:r>
            <a:endParaRPr lang="en-GB" sz="1000" dirty="0"/>
          </a:p>
        </p:txBody>
      </p:sp>
      <p:sp>
        <p:nvSpPr>
          <p:cNvPr id="14" name="Content Placeholder 2">
            <a:extLst>
              <a:ext uri="{FF2B5EF4-FFF2-40B4-BE49-F238E27FC236}">
                <a16:creationId xmlns:a16="http://schemas.microsoft.com/office/drawing/2014/main" id="{D2C1BA82-EFE0-FC4C-B407-756A7635846B}"/>
              </a:ext>
            </a:extLst>
          </p:cNvPr>
          <p:cNvSpPr txBox="1">
            <a:spLocks/>
          </p:cNvSpPr>
          <p:nvPr/>
        </p:nvSpPr>
        <p:spPr>
          <a:xfrm>
            <a:off x="10274159" y="5147002"/>
            <a:ext cx="1290461" cy="25318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Arial" panose="020B0604020202020204" pitchFamily="34" charset="0"/>
              <a:buNone/>
            </a:pPr>
            <a:r>
              <a:rPr lang="en-GB" sz="1000" dirty="0"/>
              <a:t>Client E-mails</a:t>
            </a:r>
          </a:p>
        </p:txBody>
      </p:sp>
      <p:sp>
        <p:nvSpPr>
          <p:cNvPr id="15" name="Content Placeholder 2">
            <a:extLst>
              <a:ext uri="{FF2B5EF4-FFF2-40B4-BE49-F238E27FC236}">
                <a16:creationId xmlns:a16="http://schemas.microsoft.com/office/drawing/2014/main" id="{C9BE6C39-7F92-6445-85C8-4820A8ADD6DC}"/>
              </a:ext>
            </a:extLst>
          </p:cNvPr>
          <p:cNvSpPr txBox="1">
            <a:spLocks/>
          </p:cNvSpPr>
          <p:nvPr/>
        </p:nvSpPr>
        <p:spPr>
          <a:xfrm>
            <a:off x="7621158" y="3230469"/>
            <a:ext cx="1908606" cy="26733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Arial" panose="020B0604020202020204" pitchFamily="34" charset="0"/>
              <a:buNone/>
            </a:pPr>
            <a:r>
              <a:rPr lang="en-GB" sz="1000" dirty="0"/>
              <a:t>Category 2 – Compliance</a:t>
            </a:r>
          </a:p>
        </p:txBody>
      </p:sp>
      <p:sp>
        <p:nvSpPr>
          <p:cNvPr id="16" name="Content Placeholder 2">
            <a:extLst>
              <a:ext uri="{FF2B5EF4-FFF2-40B4-BE49-F238E27FC236}">
                <a16:creationId xmlns:a16="http://schemas.microsoft.com/office/drawing/2014/main" id="{7DC2BC99-0110-EB48-9A04-4F8BBA8D9438}"/>
              </a:ext>
            </a:extLst>
          </p:cNvPr>
          <p:cNvSpPr txBox="1">
            <a:spLocks/>
          </p:cNvSpPr>
          <p:nvPr/>
        </p:nvSpPr>
        <p:spPr>
          <a:xfrm>
            <a:off x="7621158" y="4883306"/>
            <a:ext cx="2044478" cy="26733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Arial" panose="020B0604020202020204" pitchFamily="34" charset="0"/>
              <a:buNone/>
            </a:pPr>
            <a:r>
              <a:rPr lang="en-GB" sz="1000" dirty="0"/>
              <a:t>Category 5 – Finance</a:t>
            </a:r>
          </a:p>
        </p:txBody>
      </p:sp>
      <p:sp>
        <p:nvSpPr>
          <p:cNvPr id="17" name="Content Placeholder 2">
            <a:extLst>
              <a:ext uri="{FF2B5EF4-FFF2-40B4-BE49-F238E27FC236}">
                <a16:creationId xmlns:a16="http://schemas.microsoft.com/office/drawing/2014/main" id="{1381AB75-4735-D545-AF50-266C54465C28}"/>
              </a:ext>
            </a:extLst>
          </p:cNvPr>
          <p:cNvSpPr txBox="1">
            <a:spLocks/>
          </p:cNvSpPr>
          <p:nvPr/>
        </p:nvSpPr>
        <p:spPr>
          <a:xfrm>
            <a:off x="10274159" y="4886844"/>
            <a:ext cx="1290461" cy="2566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Arial" panose="020B0604020202020204" pitchFamily="34" charset="0"/>
              <a:buNone/>
            </a:pPr>
            <a:r>
              <a:rPr lang="en-GB" sz="1000" dirty="0"/>
              <a:t>Contract Changes</a:t>
            </a:r>
          </a:p>
        </p:txBody>
      </p:sp>
      <p:cxnSp>
        <p:nvCxnSpPr>
          <p:cNvPr id="24" name="Elbow Connector 23">
            <a:extLst>
              <a:ext uri="{FF2B5EF4-FFF2-40B4-BE49-F238E27FC236}">
                <a16:creationId xmlns:a16="http://schemas.microsoft.com/office/drawing/2014/main" id="{B2AAEA7F-A4B6-9E43-BDAE-905BCC261AC7}"/>
              </a:ext>
            </a:extLst>
          </p:cNvPr>
          <p:cNvCxnSpPr>
            <a:cxnSpLocks/>
            <a:stCxn id="12" idx="2"/>
            <a:endCxn id="10" idx="1"/>
          </p:cNvCxnSpPr>
          <p:nvPr/>
        </p:nvCxnSpPr>
        <p:spPr>
          <a:xfrm rot="16200000" flipH="1">
            <a:off x="8940196" y="3065963"/>
            <a:ext cx="237035" cy="161206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2B48E585-02E5-0D42-8E09-74EC1B9BCF1E}"/>
              </a:ext>
            </a:extLst>
          </p:cNvPr>
          <p:cNvCxnSpPr>
            <a:cxnSpLocks/>
            <a:stCxn id="12" idx="2"/>
            <a:endCxn id="11" idx="1"/>
          </p:cNvCxnSpPr>
          <p:nvPr/>
        </p:nvCxnSpPr>
        <p:spPr>
          <a:xfrm rot="16200000" flipH="1">
            <a:off x="8790402" y="3215757"/>
            <a:ext cx="536622" cy="161206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5FF7F09D-DAAC-6447-9A65-2B58E789F684}"/>
              </a:ext>
            </a:extLst>
          </p:cNvPr>
          <p:cNvCxnSpPr>
            <a:cxnSpLocks/>
            <a:stCxn id="11" idx="1"/>
            <a:endCxn id="9" idx="1"/>
          </p:cNvCxnSpPr>
          <p:nvPr/>
        </p:nvCxnSpPr>
        <p:spPr>
          <a:xfrm rot="10800000" flipH="1" flipV="1">
            <a:off x="9864747" y="4290101"/>
            <a:ext cx="409412" cy="464895"/>
          </a:xfrm>
          <a:prstGeom prst="bentConnector3">
            <a:avLst>
              <a:gd name="adj1" fmla="val -55836"/>
            </a:avLst>
          </a:prstGeom>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E8A27D95-7B91-A445-BE32-44A3295D7B94}"/>
              </a:ext>
            </a:extLst>
          </p:cNvPr>
          <p:cNvCxnSpPr>
            <a:cxnSpLocks/>
            <a:stCxn id="11" idx="1"/>
            <a:endCxn id="17" idx="1"/>
          </p:cNvCxnSpPr>
          <p:nvPr/>
        </p:nvCxnSpPr>
        <p:spPr>
          <a:xfrm rot="10800000" flipH="1" flipV="1">
            <a:off x="9864747" y="4290101"/>
            <a:ext cx="409412" cy="725053"/>
          </a:xfrm>
          <a:prstGeom prst="bentConnector3">
            <a:avLst>
              <a:gd name="adj1" fmla="val -55836"/>
            </a:avLst>
          </a:prstGeom>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72EBE27C-84CD-8740-AB52-1A43566E01BF}"/>
              </a:ext>
            </a:extLst>
          </p:cNvPr>
          <p:cNvCxnSpPr>
            <a:cxnSpLocks/>
            <a:stCxn id="11" idx="1"/>
            <a:endCxn id="14" idx="1"/>
          </p:cNvCxnSpPr>
          <p:nvPr/>
        </p:nvCxnSpPr>
        <p:spPr>
          <a:xfrm rot="10800000" flipH="1" flipV="1">
            <a:off x="9864747" y="4290101"/>
            <a:ext cx="409412" cy="983491"/>
          </a:xfrm>
          <a:prstGeom prst="bentConnector3">
            <a:avLst>
              <a:gd name="adj1" fmla="val -55836"/>
            </a:avLst>
          </a:prstGeom>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19860D95-21EF-2D4C-B18D-86217A1C6543}"/>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366397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DC99D6D-BCE7-6D48-8D6D-BC84ABE1A7E9}"/>
              </a:ext>
            </a:extLst>
          </p:cNvPr>
          <p:cNvGrpSpPr/>
          <p:nvPr/>
        </p:nvGrpSpPr>
        <p:grpSpPr>
          <a:xfrm rot="20679067">
            <a:off x="7145760" y="1983672"/>
            <a:ext cx="4129307" cy="3634179"/>
            <a:chOff x="7228549" y="2053296"/>
            <a:chExt cx="4129307" cy="3634179"/>
          </a:xfrm>
          <a:solidFill>
            <a:schemeClr val="tx1">
              <a:lumMod val="20000"/>
              <a:lumOff val="80000"/>
              <a:alpha val="67000"/>
            </a:schemeClr>
          </a:solidFill>
          <a:effectLst/>
        </p:grpSpPr>
        <p:sp>
          <p:nvSpPr>
            <p:cNvPr id="8" name="Triangle 7">
              <a:extLst>
                <a:ext uri="{FF2B5EF4-FFF2-40B4-BE49-F238E27FC236}">
                  <a16:creationId xmlns:a16="http://schemas.microsoft.com/office/drawing/2014/main" id="{EE462D3A-D4FF-E747-9AAC-CB0A16919D81}"/>
                </a:ext>
              </a:extLst>
            </p:cNvPr>
            <p:cNvSpPr/>
            <p:nvPr/>
          </p:nvSpPr>
          <p:spPr>
            <a:xfrm>
              <a:off x="8049164" y="2053296"/>
              <a:ext cx="2474976" cy="2133600"/>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solidFill>
                  <a:srgbClr val="FFFFFF"/>
                </a:solidFill>
              </a:endParaRPr>
            </a:p>
          </p:txBody>
        </p:sp>
        <p:sp>
          <p:nvSpPr>
            <p:cNvPr id="9" name="Trapezium 8">
              <a:extLst>
                <a:ext uri="{FF2B5EF4-FFF2-40B4-BE49-F238E27FC236}">
                  <a16:creationId xmlns:a16="http://schemas.microsoft.com/office/drawing/2014/main" id="{712482CB-55F2-FF49-91D9-10F6A38C8ACE}"/>
                </a:ext>
              </a:extLst>
            </p:cNvPr>
            <p:cNvSpPr/>
            <p:nvPr/>
          </p:nvSpPr>
          <p:spPr>
            <a:xfrm>
              <a:off x="7228549" y="4310013"/>
              <a:ext cx="4129307" cy="1377462"/>
            </a:xfrm>
            <a:prstGeom prst="trapezoid">
              <a:avLst>
                <a:gd name="adj" fmla="val 58192"/>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solidFill>
                  <a:srgbClr val="FFFFFF"/>
                </a:solidFill>
              </a:endParaRPr>
            </a:p>
          </p:txBody>
        </p:sp>
      </p:grpSp>
      <p:sp>
        <p:nvSpPr>
          <p:cNvPr id="2" name="Title 1">
            <a:extLst>
              <a:ext uri="{FF2B5EF4-FFF2-40B4-BE49-F238E27FC236}">
                <a16:creationId xmlns:a16="http://schemas.microsoft.com/office/drawing/2014/main" id="{2862A257-4FFC-274E-81EB-53B9A8515463}"/>
              </a:ext>
            </a:extLst>
          </p:cNvPr>
          <p:cNvSpPr>
            <a:spLocks noGrp="1"/>
          </p:cNvSpPr>
          <p:nvPr>
            <p:ph type="title"/>
          </p:nvPr>
        </p:nvSpPr>
        <p:spPr/>
        <p:txBody>
          <a:bodyPr anchor="ctr"/>
          <a:lstStyle/>
          <a:p>
            <a:r>
              <a:rPr lang="en-US" dirty="0"/>
              <a:t>LAYER 2:</a:t>
            </a:r>
            <a:br>
              <a:rPr lang="en-US" dirty="0"/>
            </a:br>
            <a:r>
              <a:rPr lang="en-US" dirty="0">
                <a:solidFill>
                  <a:schemeClr val="tx2">
                    <a:alpha val="60000"/>
                  </a:schemeClr>
                </a:solidFill>
              </a:rPr>
              <a:t>CLASSIFICATION</a:t>
            </a:r>
          </a:p>
        </p:txBody>
      </p:sp>
      <p:sp>
        <p:nvSpPr>
          <p:cNvPr id="3" name="Content Placeholder 2">
            <a:extLst>
              <a:ext uri="{FF2B5EF4-FFF2-40B4-BE49-F238E27FC236}">
                <a16:creationId xmlns:a16="http://schemas.microsoft.com/office/drawing/2014/main" id="{277E5E9F-6D8A-E441-9BA0-BD8C4E6D938E}"/>
              </a:ext>
            </a:extLst>
          </p:cNvPr>
          <p:cNvSpPr>
            <a:spLocks noGrp="1"/>
          </p:cNvSpPr>
          <p:nvPr>
            <p:ph idx="1"/>
          </p:nvPr>
        </p:nvSpPr>
        <p:spPr>
          <a:xfrm>
            <a:off x="742952" y="2343148"/>
            <a:ext cx="5678870" cy="4225818"/>
          </a:xfrm>
        </p:spPr>
        <p:txBody>
          <a:bodyPr numCol="1" spcCol="360000">
            <a:normAutofit/>
          </a:bodyPr>
          <a:lstStyle/>
          <a:p>
            <a:pPr>
              <a:lnSpc>
                <a:spcPts val="2300"/>
              </a:lnSpc>
              <a:spcBef>
                <a:spcPts val="400"/>
              </a:spcBef>
              <a:spcAft>
                <a:spcPts val="400"/>
              </a:spcAft>
            </a:pPr>
            <a:r>
              <a:rPr lang="en-GB" sz="1600" dirty="0"/>
              <a:t>We recommend a Hierarchical structure for Layer 1 and a Linear approach to Layer 2 classification. </a:t>
            </a:r>
          </a:p>
          <a:p>
            <a:pPr>
              <a:lnSpc>
                <a:spcPts val="2300"/>
              </a:lnSpc>
              <a:spcBef>
                <a:spcPts val="400"/>
              </a:spcBef>
              <a:spcAft>
                <a:spcPts val="400"/>
              </a:spcAft>
            </a:pPr>
            <a:r>
              <a:rPr lang="en-GB" sz="1600" dirty="0"/>
              <a:t>Layer 2 - we suggest a thesaurus with a more linear structure that will allow more of a free form of search and retrieval </a:t>
            </a:r>
          </a:p>
          <a:p>
            <a:pPr>
              <a:lnSpc>
                <a:spcPts val="2300"/>
              </a:lnSpc>
              <a:spcBef>
                <a:spcPts val="400"/>
              </a:spcBef>
              <a:spcAft>
                <a:spcPts val="400"/>
              </a:spcAft>
            </a:pPr>
            <a:r>
              <a:rPr lang="en-GB" sz="1600" dirty="0"/>
              <a:t>Not everything needs to be tagged in Layer 2, broader searches and cross searches can be adopted to allow a more ‘search and discovery’ approach. </a:t>
            </a:r>
          </a:p>
          <a:p>
            <a:pPr>
              <a:lnSpc>
                <a:spcPts val="2300"/>
              </a:lnSpc>
              <a:spcBef>
                <a:spcPts val="400"/>
              </a:spcBef>
              <a:spcAft>
                <a:spcPts val="400"/>
              </a:spcAft>
            </a:pPr>
            <a:r>
              <a:rPr lang="en-GB" sz="1600" dirty="0"/>
              <a:t>The population of Layer 2 will cover all manner of archived project material, design documentation, presentations, non-critical business records etc. </a:t>
            </a:r>
          </a:p>
        </p:txBody>
      </p:sp>
      <p:sp>
        <p:nvSpPr>
          <p:cNvPr id="4" name="Slide Number Placeholder 3">
            <a:extLst>
              <a:ext uri="{FF2B5EF4-FFF2-40B4-BE49-F238E27FC236}">
                <a16:creationId xmlns:a16="http://schemas.microsoft.com/office/drawing/2014/main" id="{4BAC6D67-A529-FA40-84BB-368C051D9E24}"/>
              </a:ext>
            </a:extLst>
          </p:cNvPr>
          <p:cNvSpPr>
            <a:spLocks noGrp="1"/>
          </p:cNvSpPr>
          <p:nvPr>
            <p:ph type="sldNum" sz="quarter" idx="12"/>
          </p:nvPr>
        </p:nvSpPr>
        <p:spPr/>
        <p:txBody>
          <a:bodyPr/>
          <a:lstStyle/>
          <a:p>
            <a:fld id="{E6299166-1587-B047-A416-A34EF030A8EF}" type="slidenum">
              <a:rPr lang="en-US" smtClean="0"/>
              <a:t>16</a:t>
            </a:fld>
            <a:endParaRPr lang="en-US"/>
          </a:p>
        </p:txBody>
      </p:sp>
      <p:sp>
        <p:nvSpPr>
          <p:cNvPr id="5" name="Triangle 4">
            <a:extLst>
              <a:ext uri="{FF2B5EF4-FFF2-40B4-BE49-F238E27FC236}">
                <a16:creationId xmlns:a16="http://schemas.microsoft.com/office/drawing/2014/main" id="{8B8111E5-CFA4-1445-BE60-3854EB5420EF}"/>
              </a:ext>
            </a:extLst>
          </p:cNvPr>
          <p:cNvSpPr/>
          <p:nvPr/>
        </p:nvSpPr>
        <p:spPr>
          <a:xfrm>
            <a:off x="7471097" y="2053295"/>
            <a:ext cx="2474976" cy="2133600"/>
          </a:xfrm>
          <a:prstGeom prst="triangle">
            <a:avLst/>
          </a:prstGeom>
          <a:solidFill>
            <a:schemeClr val="accent2"/>
          </a:solidFill>
          <a:ln>
            <a:noFill/>
          </a:ln>
          <a:effectLst>
            <a:outerShdw blurRad="152400" dist="317500" dir="5400000" sx="90000" sy="-19000"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rgbClr val="FFFFFF"/>
                </a:solidFill>
              </a:rPr>
              <a:t>LAYER 1</a:t>
            </a:r>
          </a:p>
          <a:p>
            <a:pPr lvl="0" algn="ctr"/>
            <a:r>
              <a:rPr lang="en-US" sz="1200" dirty="0">
                <a:solidFill>
                  <a:srgbClr val="FFFFFF"/>
                </a:solidFill>
              </a:rPr>
              <a:t>HIGH BUSINESS VALUE</a:t>
            </a:r>
          </a:p>
        </p:txBody>
      </p:sp>
      <p:sp>
        <p:nvSpPr>
          <p:cNvPr id="7" name="Trapezium 6">
            <a:extLst>
              <a:ext uri="{FF2B5EF4-FFF2-40B4-BE49-F238E27FC236}">
                <a16:creationId xmlns:a16="http://schemas.microsoft.com/office/drawing/2014/main" id="{C7D94474-D16B-E14D-B59D-24256C2C85F4}"/>
              </a:ext>
            </a:extLst>
          </p:cNvPr>
          <p:cNvSpPr/>
          <p:nvPr/>
        </p:nvSpPr>
        <p:spPr>
          <a:xfrm>
            <a:off x="6650482" y="4310012"/>
            <a:ext cx="4129307" cy="1377462"/>
          </a:xfrm>
          <a:prstGeom prst="trapezoid">
            <a:avLst>
              <a:gd name="adj" fmla="val 58192"/>
            </a:avLst>
          </a:prstGeom>
          <a:solidFill>
            <a:schemeClr val="accent4"/>
          </a:solidFill>
          <a:ln>
            <a:noFill/>
          </a:ln>
          <a:effectLst>
            <a:outerShdw blurRad="152400" dist="317500" dir="5400000" sx="90000" sy="-19000"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rgbClr val="FFFFFF"/>
                </a:solidFill>
              </a:rPr>
              <a:t>LAYER 2</a:t>
            </a:r>
          </a:p>
          <a:p>
            <a:pPr lvl="0" algn="ctr"/>
            <a:r>
              <a:rPr lang="en-US" sz="1200" dirty="0">
                <a:solidFill>
                  <a:srgbClr val="FFFFFF"/>
                </a:solidFill>
              </a:rPr>
              <a:t>Remainder of the in-scope ITSM information to be contained within the KM Database</a:t>
            </a:r>
          </a:p>
        </p:txBody>
      </p:sp>
      <p:pic>
        <p:nvPicPr>
          <p:cNvPr id="12" name="Picture 11">
            <a:extLst>
              <a:ext uri="{FF2B5EF4-FFF2-40B4-BE49-F238E27FC236}">
                <a16:creationId xmlns:a16="http://schemas.microsoft.com/office/drawing/2014/main" id="{83FB57C4-A5EF-A64D-9946-5C27585D4571}"/>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225446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FCEF-1B43-EB46-B632-DC0AB1BF1574}"/>
              </a:ext>
            </a:extLst>
          </p:cNvPr>
          <p:cNvSpPr>
            <a:spLocks noGrp="1"/>
          </p:cNvSpPr>
          <p:nvPr>
            <p:ph type="title"/>
          </p:nvPr>
        </p:nvSpPr>
        <p:spPr/>
        <p:txBody>
          <a:bodyPr/>
          <a:lstStyle/>
          <a:p>
            <a:r>
              <a:rPr lang="en-US" dirty="0"/>
              <a:t>FIVE STAGES OF THE KM FRAMEWORK</a:t>
            </a:r>
          </a:p>
        </p:txBody>
      </p:sp>
      <p:sp>
        <p:nvSpPr>
          <p:cNvPr id="3" name="Content Placeholder 2">
            <a:extLst>
              <a:ext uri="{FF2B5EF4-FFF2-40B4-BE49-F238E27FC236}">
                <a16:creationId xmlns:a16="http://schemas.microsoft.com/office/drawing/2014/main" id="{792FEC96-F36F-364A-9A23-60BD435B87C0}"/>
              </a:ext>
            </a:extLst>
          </p:cNvPr>
          <p:cNvSpPr>
            <a:spLocks noGrp="1"/>
          </p:cNvSpPr>
          <p:nvPr>
            <p:ph idx="1"/>
          </p:nvPr>
        </p:nvSpPr>
        <p:spPr>
          <a:xfrm>
            <a:off x="742950" y="2426837"/>
            <a:ext cx="4407119" cy="3651689"/>
          </a:xfrm>
        </p:spPr>
        <p:txBody>
          <a:bodyPr>
            <a:normAutofit/>
          </a:bodyPr>
          <a:lstStyle/>
          <a:p>
            <a:pPr marL="0" indent="0">
              <a:lnSpc>
                <a:spcPts val="2500"/>
              </a:lnSpc>
              <a:spcBef>
                <a:spcPts val="400"/>
              </a:spcBef>
              <a:spcAft>
                <a:spcPts val="400"/>
              </a:spcAft>
              <a:buNone/>
            </a:pPr>
            <a:r>
              <a:rPr lang="en-GB" sz="1600" dirty="0">
                <a:solidFill>
                  <a:schemeClr val="accent4"/>
                </a:solidFill>
                <a:latin typeface="+mj-lt"/>
              </a:rPr>
              <a:t>There are five stages within the KM Framework.</a:t>
            </a:r>
          </a:p>
          <a:p>
            <a:pPr marL="0" indent="0">
              <a:lnSpc>
                <a:spcPts val="2500"/>
              </a:lnSpc>
              <a:spcBef>
                <a:spcPts val="400"/>
              </a:spcBef>
              <a:spcAft>
                <a:spcPts val="400"/>
              </a:spcAft>
              <a:buNone/>
            </a:pPr>
            <a:r>
              <a:rPr lang="en-GB" sz="1600" dirty="0"/>
              <a:t>By following this five-stage sequence all the information considered as </a:t>
            </a:r>
            <a:r>
              <a:rPr lang="en-GB" sz="1600" i="1" dirty="0"/>
              <a:t>High Business Value </a:t>
            </a:r>
            <a:r>
              <a:rPr lang="en-GB" sz="1600" dirty="0"/>
              <a:t>can be identified and either uploaded into the KM Database or retained in local repositories (known as source databases). This is the Integrate stage that is covered in detail later </a:t>
            </a:r>
          </a:p>
          <a:p>
            <a:pPr marL="0" indent="0">
              <a:lnSpc>
                <a:spcPts val="2500"/>
              </a:lnSpc>
              <a:spcBef>
                <a:spcPts val="400"/>
              </a:spcBef>
              <a:spcAft>
                <a:spcPts val="400"/>
              </a:spcAft>
              <a:buNone/>
            </a:pPr>
            <a:r>
              <a:rPr lang="en-GB" sz="1600" dirty="0"/>
              <a:t>Each stage should be followed for Layer 1 and then repeated for Layer 2.  </a:t>
            </a:r>
            <a:endParaRPr lang="en-US" sz="1600" dirty="0"/>
          </a:p>
        </p:txBody>
      </p:sp>
      <p:sp>
        <p:nvSpPr>
          <p:cNvPr id="4" name="Slide Number Placeholder 3">
            <a:extLst>
              <a:ext uri="{FF2B5EF4-FFF2-40B4-BE49-F238E27FC236}">
                <a16:creationId xmlns:a16="http://schemas.microsoft.com/office/drawing/2014/main" id="{DEEC0702-B389-CD4E-B916-967DC353CE4E}"/>
              </a:ext>
            </a:extLst>
          </p:cNvPr>
          <p:cNvSpPr>
            <a:spLocks noGrp="1"/>
          </p:cNvSpPr>
          <p:nvPr>
            <p:ph type="sldNum" sz="quarter" idx="12"/>
          </p:nvPr>
        </p:nvSpPr>
        <p:spPr/>
        <p:txBody>
          <a:bodyPr/>
          <a:lstStyle/>
          <a:p>
            <a:fld id="{E6299166-1587-B047-A416-A34EF030A8EF}" type="slidenum">
              <a:rPr lang="en-US" smtClean="0"/>
              <a:t>17</a:t>
            </a:fld>
            <a:endParaRPr lang="en-US"/>
          </a:p>
        </p:txBody>
      </p:sp>
      <p:sp>
        <p:nvSpPr>
          <p:cNvPr id="5" name="Content Placeholder 2">
            <a:extLst>
              <a:ext uri="{FF2B5EF4-FFF2-40B4-BE49-F238E27FC236}">
                <a16:creationId xmlns:a16="http://schemas.microsoft.com/office/drawing/2014/main" id="{925F37DD-B7C9-FF4C-9C03-B5BF8D9161CB}"/>
              </a:ext>
            </a:extLst>
          </p:cNvPr>
          <p:cNvSpPr txBox="1">
            <a:spLocks/>
          </p:cNvSpPr>
          <p:nvPr/>
        </p:nvSpPr>
        <p:spPr>
          <a:xfrm>
            <a:off x="5420054" y="2343149"/>
            <a:ext cx="2767505" cy="3651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400"/>
              </a:spcBef>
              <a:spcAft>
                <a:spcPts val="400"/>
              </a:spcAft>
            </a:pPr>
            <a:endParaRPr lang="en-US" sz="1600" dirty="0"/>
          </a:p>
        </p:txBody>
      </p:sp>
      <p:cxnSp>
        <p:nvCxnSpPr>
          <p:cNvPr id="6" name="Straight Connector 5">
            <a:extLst>
              <a:ext uri="{FF2B5EF4-FFF2-40B4-BE49-F238E27FC236}">
                <a16:creationId xmlns:a16="http://schemas.microsoft.com/office/drawing/2014/main" id="{5D33902C-A097-EC4F-AF81-620407594361}"/>
              </a:ext>
            </a:extLst>
          </p:cNvPr>
          <p:cNvCxnSpPr>
            <a:cxnSpLocks/>
          </p:cNvCxnSpPr>
          <p:nvPr/>
        </p:nvCxnSpPr>
        <p:spPr>
          <a:xfrm>
            <a:off x="5627140" y="2532227"/>
            <a:ext cx="0" cy="3354928"/>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CE02700-D084-F64B-B4E4-1E35574AEFBE}"/>
              </a:ext>
            </a:extLst>
          </p:cNvPr>
          <p:cNvGrpSpPr/>
          <p:nvPr/>
        </p:nvGrpSpPr>
        <p:grpSpPr>
          <a:xfrm>
            <a:off x="6185866" y="2343149"/>
            <a:ext cx="3627250" cy="3547294"/>
            <a:chOff x="4208394" y="2259461"/>
            <a:chExt cx="3775212" cy="3713790"/>
          </a:xfrm>
          <a:effectLst>
            <a:outerShdw blurRad="152400" dist="25400" dir="5400000" sx="90000" sy="-19000" rotWithShape="0">
              <a:prstClr val="black">
                <a:alpha val="8000"/>
              </a:prstClr>
            </a:outerShdw>
          </a:effectLst>
        </p:grpSpPr>
        <p:grpSp>
          <p:nvGrpSpPr>
            <p:cNvPr id="9" name="Group 8">
              <a:extLst>
                <a:ext uri="{FF2B5EF4-FFF2-40B4-BE49-F238E27FC236}">
                  <a16:creationId xmlns:a16="http://schemas.microsoft.com/office/drawing/2014/main" id="{9B8A9037-59AD-004E-A278-429D1C53235E}"/>
                </a:ext>
              </a:extLst>
            </p:cNvPr>
            <p:cNvGrpSpPr/>
            <p:nvPr/>
          </p:nvGrpSpPr>
          <p:grpSpPr>
            <a:xfrm>
              <a:off x="4208394" y="2259461"/>
              <a:ext cx="3775212" cy="3713790"/>
              <a:chOff x="679098" y="1617487"/>
              <a:chExt cx="3327327" cy="3322708"/>
            </a:xfrm>
            <a:solidFill>
              <a:schemeClr val="accent2"/>
            </a:solidFill>
          </p:grpSpPr>
          <p:sp>
            <p:nvSpPr>
              <p:cNvPr id="16" name="Freeform 6">
                <a:extLst>
                  <a:ext uri="{FF2B5EF4-FFF2-40B4-BE49-F238E27FC236}">
                    <a16:creationId xmlns:a16="http://schemas.microsoft.com/office/drawing/2014/main" id="{99894CE2-6B69-9E4B-A05D-2D02E00E03F8}"/>
                  </a:ext>
                </a:extLst>
              </p:cNvPr>
              <p:cNvSpPr>
                <a:spLocks/>
              </p:cNvSpPr>
              <p:nvPr/>
            </p:nvSpPr>
            <p:spPr bwMode="auto">
              <a:xfrm>
                <a:off x="679098" y="1794594"/>
                <a:ext cx="1747213" cy="1876580"/>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chemeClr val="accent1"/>
              </a:solidFill>
              <a:ln w="0">
                <a:noFill/>
                <a:prstDash val="solid"/>
                <a:round/>
                <a:headEnd/>
                <a:tailEnd/>
              </a:ln>
            </p:spPr>
            <p:txBody>
              <a:bodyPr vert="horz" wrap="square" lIns="101600" tIns="50800" rIns="101600" bIns="50800" numCol="1" anchor="t" anchorCtr="0" compatLnSpc="1">
                <a:prstTxWarp prst="textNoShape">
                  <a:avLst/>
                </a:prstTxWarp>
              </a:bodyPr>
              <a:lstStyle/>
              <a:p>
                <a:endParaRPr lang="ru-RU" sz="1560"/>
              </a:p>
            </p:txBody>
          </p:sp>
          <p:sp>
            <p:nvSpPr>
              <p:cNvPr id="17" name="Freeform 7">
                <a:extLst>
                  <a:ext uri="{FF2B5EF4-FFF2-40B4-BE49-F238E27FC236}">
                    <a16:creationId xmlns:a16="http://schemas.microsoft.com/office/drawing/2014/main" id="{28E1315C-63FD-DC46-A58A-D887298FE25E}"/>
                  </a:ext>
                </a:extLst>
              </p:cNvPr>
              <p:cNvSpPr>
                <a:spLocks/>
              </p:cNvSpPr>
              <p:nvPr/>
            </p:nvSpPr>
            <p:spPr bwMode="auto">
              <a:xfrm>
                <a:off x="1477626" y="1617487"/>
                <a:ext cx="2126071" cy="1410707"/>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chemeClr val="accent2"/>
              </a:solidFill>
              <a:ln w="0">
                <a:noFill/>
                <a:prstDash val="solid"/>
                <a:round/>
                <a:headEnd/>
                <a:tailEnd/>
              </a:ln>
            </p:spPr>
            <p:txBody>
              <a:bodyPr vert="horz" wrap="square" lIns="101600" tIns="50800" rIns="101600" bIns="50800" numCol="1" anchor="t" anchorCtr="0" compatLnSpc="1">
                <a:prstTxWarp prst="textNoShape">
                  <a:avLst/>
                </a:prstTxWarp>
              </a:bodyPr>
              <a:lstStyle/>
              <a:p>
                <a:endParaRPr lang="ru-RU" sz="1560" dirty="0"/>
              </a:p>
            </p:txBody>
          </p:sp>
          <p:sp>
            <p:nvSpPr>
              <p:cNvPr id="18" name="Freeform 8">
                <a:extLst>
                  <a:ext uri="{FF2B5EF4-FFF2-40B4-BE49-F238E27FC236}">
                    <a16:creationId xmlns:a16="http://schemas.microsoft.com/office/drawing/2014/main" id="{4CE9076A-E7C9-2146-BD1F-04D3D23113B3}"/>
                  </a:ext>
                </a:extLst>
              </p:cNvPr>
              <p:cNvSpPr>
                <a:spLocks/>
              </p:cNvSpPr>
              <p:nvPr/>
            </p:nvSpPr>
            <p:spPr bwMode="auto">
              <a:xfrm>
                <a:off x="2858301" y="2028685"/>
                <a:ext cx="1148124" cy="2261598"/>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chemeClr val="accent3"/>
              </a:solidFill>
              <a:ln w="0">
                <a:noFill/>
                <a:prstDash val="solid"/>
                <a:round/>
                <a:headEnd/>
                <a:tailEnd/>
              </a:ln>
            </p:spPr>
            <p:txBody>
              <a:bodyPr vert="horz" wrap="square" lIns="101600" tIns="50800" rIns="101600" bIns="50800" numCol="1" anchor="t" anchorCtr="0" compatLnSpc="1">
                <a:prstTxWarp prst="textNoShape">
                  <a:avLst/>
                </a:prstTxWarp>
              </a:bodyPr>
              <a:lstStyle/>
              <a:p>
                <a:endParaRPr lang="ru-RU" sz="1560"/>
              </a:p>
            </p:txBody>
          </p:sp>
          <p:sp>
            <p:nvSpPr>
              <p:cNvPr id="19" name="Freeform 9">
                <a:extLst>
                  <a:ext uri="{FF2B5EF4-FFF2-40B4-BE49-F238E27FC236}">
                    <a16:creationId xmlns:a16="http://schemas.microsoft.com/office/drawing/2014/main" id="{9FCB85B8-5C92-3442-AB0D-3899DDFAC91B}"/>
                  </a:ext>
                </a:extLst>
              </p:cNvPr>
              <p:cNvSpPr>
                <a:spLocks/>
              </p:cNvSpPr>
              <p:nvPr/>
            </p:nvSpPr>
            <p:spPr bwMode="auto">
              <a:xfrm>
                <a:off x="1613152" y="3951468"/>
                <a:ext cx="2238496" cy="9887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chemeClr val="accent4"/>
              </a:solidFill>
              <a:ln w="0">
                <a:noFill/>
                <a:prstDash val="solid"/>
                <a:round/>
                <a:headEnd/>
                <a:tailEnd/>
              </a:ln>
            </p:spPr>
            <p:txBody>
              <a:bodyPr vert="horz" wrap="square" lIns="101600" tIns="50800" rIns="101600" bIns="50800" numCol="1" anchor="t" anchorCtr="0" compatLnSpc="1">
                <a:prstTxWarp prst="textNoShape">
                  <a:avLst/>
                </a:prstTxWarp>
              </a:bodyPr>
              <a:lstStyle/>
              <a:p>
                <a:endParaRPr lang="ru-RU" sz="1560"/>
              </a:p>
            </p:txBody>
          </p:sp>
          <p:sp>
            <p:nvSpPr>
              <p:cNvPr id="20" name="Freeform 10">
                <a:extLst>
                  <a:ext uri="{FF2B5EF4-FFF2-40B4-BE49-F238E27FC236}">
                    <a16:creationId xmlns:a16="http://schemas.microsoft.com/office/drawing/2014/main" id="{1B4783E7-DF11-674F-A98C-568E4568E9BE}"/>
                  </a:ext>
                </a:extLst>
              </p:cNvPr>
              <p:cNvSpPr>
                <a:spLocks/>
              </p:cNvSpPr>
              <p:nvPr/>
            </p:nvSpPr>
            <p:spPr bwMode="auto">
              <a:xfrm>
                <a:off x="724530" y="2864176"/>
                <a:ext cx="1528522" cy="2072939"/>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chemeClr val="accent5"/>
              </a:solidFill>
              <a:ln w="0">
                <a:noFill/>
                <a:prstDash val="solid"/>
                <a:round/>
                <a:headEnd/>
                <a:tailEnd/>
              </a:ln>
            </p:spPr>
            <p:txBody>
              <a:bodyPr vert="horz" wrap="square" lIns="101600" tIns="50800" rIns="101600" bIns="50800" numCol="1" anchor="t" anchorCtr="0" compatLnSpc="1">
                <a:prstTxWarp prst="textNoShape">
                  <a:avLst/>
                </a:prstTxWarp>
              </a:bodyPr>
              <a:lstStyle/>
              <a:p>
                <a:endParaRPr lang="ru-RU" sz="1560"/>
              </a:p>
            </p:txBody>
          </p:sp>
        </p:grpSp>
        <p:sp>
          <p:nvSpPr>
            <p:cNvPr id="10" name="TextBox 9">
              <a:extLst>
                <a:ext uri="{FF2B5EF4-FFF2-40B4-BE49-F238E27FC236}">
                  <a16:creationId xmlns:a16="http://schemas.microsoft.com/office/drawing/2014/main" id="{758E905D-830C-D94E-AC96-33604C605363}"/>
                </a:ext>
              </a:extLst>
            </p:cNvPr>
            <p:cNvSpPr txBox="1"/>
            <p:nvPr/>
          </p:nvSpPr>
          <p:spPr>
            <a:xfrm>
              <a:off x="6320538" y="2681685"/>
              <a:ext cx="699359" cy="338554"/>
            </a:xfrm>
            <a:prstGeom prst="rect">
              <a:avLst/>
            </a:prstGeom>
            <a:noFill/>
          </p:spPr>
          <p:txBody>
            <a:bodyPr wrap="none" rtlCol="0">
              <a:spAutoFit/>
            </a:bodyPr>
            <a:lstStyle/>
            <a:p>
              <a:r>
                <a:rPr lang="en-US" sz="1600" dirty="0">
                  <a:solidFill>
                    <a:schemeClr val="bg1"/>
                  </a:solidFill>
                </a:rPr>
                <a:t>AUDIT</a:t>
              </a:r>
            </a:p>
          </p:txBody>
        </p:sp>
        <p:sp>
          <p:nvSpPr>
            <p:cNvPr id="11" name="TextBox 10">
              <a:extLst>
                <a:ext uri="{FF2B5EF4-FFF2-40B4-BE49-F238E27FC236}">
                  <a16:creationId xmlns:a16="http://schemas.microsoft.com/office/drawing/2014/main" id="{D3C62950-2559-A948-811A-4DC83830480B}"/>
                </a:ext>
              </a:extLst>
            </p:cNvPr>
            <p:cNvSpPr txBox="1"/>
            <p:nvPr/>
          </p:nvSpPr>
          <p:spPr>
            <a:xfrm>
              <a:off x="7088213" y="4149493"/>
              <a:ext cx="577402" cy="338554"/>
            </a:xfrm>
            <a:prstGeom prst="rect">
              <a:avLst/>
            </a:prstGeom>
            <a:noFill/>
          </p:spPr>
          <p:txBody>
            <a:bodyPr wrap="none" rtlCol="0">
              <a:spAutoFit/>
            </a:bodyPr>
            <a:lstStyle/>
            <a:p>
              <a:r>
                <a:rPr lang="en-US" sz="1600" dirty="0">
                  <a:solidFill>
                    <a:schemeClr val="bg1"/>
                  </a:solidFill>
                </a:rPr>
                <a:t>MAP</a:t>
              </a:r>
            </a:p>
          </p:txBody>
        </p:sp>
        <p:sp>
          <p:nvSpPr>
            <p:cNvPr id="12" name="TextBox 11">
              <a:extLst>
                <a:ext uri="{FF2B5EF4-FFF2-40B4-BE49-F238E27FC236}">
                  <a16:creationId xmlns:a16="http://schemas.microsoft.com/office/drawing/2014/main" id="{AF54E9FB-0FB1-5942-AC9F-6BDD7EC1D121}"/>
                </a:ext>
              </a:extLst>
            </p:cNvPr>
            <p:cNvSpPr txBox="1"/>
            <p:nvPr/>
          </p:nvSpPr>
          <p:spPr>
            <a:xfrm>
              <a:off x="5762315" y="5279432"/>
              <a:ext cx="1008609" cy="338554"/>
            </a:xfrm>
            <a:prstGeom prst="rect">
              <a:avLst/>
            </a:prstGeom>
            <a:noFill/>
          </p:spPr>
          <p:txBody>
            <a:bodyPr wrap="none" rtlCol="0">
              <a:spAutoFit/>
            </a:bodyPr>
            <a:lstStyle/>
            <a:p>
              <a:r>
                <a:rPr lang="en-US" sz="1600" dirty="0">
                  <a:solidFill>
                    <a:schemeClr val="bg1"/>
                  </a:solidFill>
                </a:rPr>
                <a:t>CLASSIFY</a:t>
              </a:r>
            </a:p>
          </p:txBody>
        </p:sp>
        <p:sp>
          <p:nvSpPr>
            <p:cNvPr id="13" name="TextBox 12">
              <a:extLst>
                <a:ext uri="{FF2B5EF4-FFF2-40B4-BE49-F238E27FC236}">
                  <a16:creationId xmlns:a16="http://schemas.microsoft.com/office/drawing/2014/main" id="{EFAB7FA2-6F9A-0245-A0CC-E98888C1AD74}"/>
                </a:ext>
              </a:extLst>
            </p:cNvPr>
            <p:cNvSpPr txBox="1"/>
            <p:nvPr/>
          </p:nvSpPr>
          <p:spPr>
            <a:xfrm>
              <a:off x="4208394" y="4361715"/>
              <a:ext cx="1144865" cy="338554"/>
            </a:xfrm>
            <a:prstGeom prst="rect">
              <a:avLst/>
            </a:prstGeom>
            <a:noFill/>
          </p:spPr>
          <p:txBody>
            <a:bodyPr wrap="none" rtlCol="0">
              <a:spAutoFit/>
            </a:bodyPr>
            <a:lstStyle/>
            <a:p>
              <a:r>
                <a:rPr lang="en-US" sz="1600" dirty="0">
                  <a:solidFill>
                    <a:schemeClr val="bg1"/>
                  </a:solidFill>
                </a:rPr>
                <a:t>ASSEMBLE</a:t>
              </a:r>
            </a:p>
          </p:txBody>
        </p:sp>
        <p:sp>
          <p:nvSpPr>
            <p:cNvPr id="14" name="TextBox 13">
              <a:extLst>
                <a:ext uri="{FF2B5EF4-FFF2-40B4-BE49-F238E27FC236}">
                  <a16:creationId xmlns:a16="http://schemas.microsoft.com/office/drawing/2014/main" id="{AFA64875-A0D2-484B-8121-1FA42D616E07}"/>
                </a:ext>
              </a:extLst>
            </p:cNvPr>
            <p:cNvSpPr txBox="1"/>
            <p:nvPr/>
          </p:nvSpPr>
          <p:spPr>
            <a:xfrm>
              <a:off x="4564453" y="2952248"/>
              <a:ext cx="1148584" cy="338554"/>
            </a:xfrm>
            <a:prstGeom prst="rect">
              <a:avLst/>
            </a:prstGeom>
            <a:noFill/>
          </p:spPr>
          <p:txBody>
            <a:bodyPr wrap="none" rtlCol="0">
              <a:spAutoFit/>
            </a:bodyPr>
            <a:lstStyle/>
            <a:p>
              <a:r>
                <a:rPr lang="en-US" sz="1600" dirty="0">
                  <a:solidFill>
                    <a:schemeClr val="bg1"/>
                  </a:solidFill>
                </a:rPr>
                <a:t>INTEGRATE</a:t>
              </a:r>
            </a:p>
          </p:txBody>
        </p:sp>
        <p:sp>
          <p:nvSpPr>
            <p:cNvPr id="15" name="TextBox 14">
              <a:extLst>
                <a:ext uri="{FF2B5EF4-FFF2-40B4-BE49-F238E27FC236}">
                  <a16:creationId xmlns:a16="http://schemas.microsoft.com/office/drawing/2014/main" id="{DF7A2BF1-A0E1-7445-81A2-8D7C99E4427C}"/>
                </a:ext>
              </a:extLst>
            </p:cNvPr>
            <p:cNvSpPr txBox="1"/>
            <p:nvPr/>
          </p:nvSpPr>
          <p:spPr>
            <a:xfrm>
              <a:off x="5338520" y="3580591"/>
              <a:ext cx="1460143" cy="1077218"/>
            </a:xfrm>
            <a:prstGeom prst="rect">
              <a:avLst/>
            </a:prstGeom>
            <a:noFill/>
          </p:spPr>
          <p:txBody>
            <a:bodyPr wrap="none" rtlCol="0">
              <a:spAutoFit/>
            </a:bodyPr>
            <a:lstStyle/>
            <a:p>
              <a:pPr algn="ctr"/>
              <a:r>
                <a:rPr lang="en-US" sz="1600" b="1" dirty="0"/>
                <a:t>ITSM</a:t>
              </a:r>
            </a:p>
            <a:p>
              <a:pPr algn="ctr"/>
              <a:r>
                <a:rPr lang="en-US" sz="1600" b="1" dirty="0"/>
                <a:t>KNOWLEDGE</a:t>
              </a:r>
            </a:p>
            <a:p>
              <a:pPr algn="ctr"/>
              <a:r>
                <a:rPr lang="en-US" sz="1600" b="1" dirty="0"/>
                <a:t>MANAGEMENT</a:t>
              </a:r>
            </a:p>
            <a:p>
              <a:pPr algn="ctr"/>
              <a:r>
                <a:rPr lang="en-US" sz="1600" b="1" dirty="0"/>
                <a:t>FRAMEWORK</a:t>
              </a:r>
            </a:p>
          </p:txBody>
        </p:sp>
      </p:grpSp>
      <p:pic>
        <p:nvPicPr>
          <p:cNvPr id="22" name="Picture 21">
            <a:extLst>
              <a:ext uri="{FF2B5EF4-FFF2-40B4-BE49-F238E27FC236}">
                <a16:creationId xmlns:a16="http://schemas.microsoft.com/office/drawing/2014/main" id="{BB32F3F5-5AE1-804D-A35D-BC9DBF6137E7}"/>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85726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0BE4-B562-704A-BFDE-D6778865B921}"/>
              </a:ext>
            </a:extLst>
          </p:cNvPr>
          <p:cNvSpPr>
            <a:spLocks noGrp="1"/>
          </p:cNvSpPr>
          <p:nvPr>
            <p:ph type="title"/>
          </p:nvPr>
        </p:nvSpPr>
        <p:spPr/>
        <p:txBody>
          <a:bodyPr/>
          <a:lstStyle/>
          <a:p>
            <a:r>
              <a:rPr lang="en-US" dirty="0"/>
              <a:t>FIVE STAGES OF THE KM FRAMEWORK</a:t>
            </a:r>
          </a:p>
        </p:txBody>
      </p:sp>
      <p:sp>
        <p:nvSpPr>
          <p:cNvPr id="3" name="Content Placeholder 2">
            <a:extLst>
              <a:ext uri="{FF2B5EF4-FFF2-40B4-BE49-F238E27FC236}">
                <a16:creationId xmlns:a16="http://schemas.microsoft.com/office/drawing/2014/main" id="{A0B14515-90FA-7F4C-9BAC-BD0C688F1232}"/>
              </a:ext>
            </a:extLst>
          </p:cNvPr>
          <p:cNvSpPr>
            <a:spLocks noGrp="1"/>
          </p:cNvSpPr>
          <p:nvPr>
            <p:ph idx="1"/>
          </p:nvPr>
        </p:nvSpPr>
        <p:spPr>
          <a:xfrm>
            <a:off x="1550539" y="2458763"/>
            <a:ext cx="3509141" cy="4514851"/>
          </a:xfrm>
        </p:spPr>
        <p:txBody>
          <a:bodyPr numCol="1" spcCol="360000">
            <a:noAutofit/>
          </a:bodyPr>
          <a:lstStyle/>
          <a:p>
            <a:pPr marL="0" indent="0">
              <a:lnSpc>
                <a:spcPts val="2800"/>
              </a:lnSpc>
              <a:spcBef>
                <a:spcPts val="400"/>
              </a:spcBef>
              <a:spcAft>
                <a:spcPts val="400"/>
              </a:spcAft>
              <a:buNone/>
            </a:pPr>
            <a:r>
              <a:rPr lang="en-GB" b="1" dirty="0"/>
              <a:t>Audit </a:t>
            </a:r>
            <a:r>
              <a:rPr lang="en-GB" dirty="0"/>
              <a:t>–categories within </a:t>
            </a:r>
            <a:r>
              <a:rPr lang="en-GB" b="1" dirty="0"/>
              <a:t>Layer 1 </a:t>
            </a:r>
            <a:r>
              <a:rPr lang="en-GB" dirty="0"/>
              <a:t>have been identified. All the material to be included in each category needs to be identified. This will cover different media formats such as PDF, database tables, e-mails, webinars and HTML etc. </a:t>
            </a:r>
            <a:endParaRPr lang="en-US" dirty="0"/>
          </a:p>
        </p:txBody>
      </p:sp>
      <p:sp>
        <p:nvSpPr>
          <p:cNvPr id="4" name="Slide Number Placeholder 3">
            <a:extLst>
              <a:ext uri="{FF2B5EF4-FFF2-40B4-BE49-F238E27FC236}">
                <a16:creationId xmlns:a16="http://schemas.microsoft.com/office/drawing/2014/main" id="{448E54AD-CECC-C34E-AF21-30C75A89A4BD}"/>
              </a:ext>
            </a:extLst>
          </p:cNvPr>
          <p:cNvSpPr>
            <a:spLocks noGrp="1"/>
          </p:cNvSpPr>
          <p:nvPr>
            <p:ph type="sldNum" sz="quarter" idx="12"/>
          </p:nvPr>
        </p:nvSpPr>
        <p:spPr/>
        <p:txBody>
          <a:bodyPr/>
          <a:lstStyle/>
          <a:p>
            <a:fld id="{E6299166-1587-B047-A416-A34EF030A8EF}" type="slidenum">
              <a:rPr lang="en-US" smtClean="0"/>
              <a:t>18</a:t>
            </a:fld>
            <a:endParaRPr lang="en-US"/>
          </a:p>
        </p:txBody>
      </p:sp>
      <p:sp>
        <p:nvSpPr>
          <p:cNvPr id="5" name="Content Placeholder 2">
            <a:extLst>
              <a:ext uri="{FF2B5EF4-FFF2-40B4-BE49-F238E27FC236}">
                <a16:creationId xmlns:a16="http://schemas.microsoft.com/office/drawing/2014/main" id="{2B3A7568-C577-6347-9D30-4E6416148E42}"/>
              </a:ext>
            </a:extLst>
          </p:cNvPr>
          <p:cNvSpPr txBox="1">
            <a:spLocks/>
          </p:cNvSpPr>
          <p:nvPr/>
        </p:nvSpPr>
        <p:spPr>
          <a:xfrm>
            <a:off x="5971763" y="2458763"/>
            <a:ext cx="3298361" cy="4514851"/>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400"/>
              </a:spcBef>
              <a:spcAft>
                <a:spcPts val="400"/>
              </a:spcAft>
              <a:buNone/>
            </a:pPr>
            <a:r>
              <a:rPr lang="en-GB" b="1" dirty="0"/>
              <a:t>Map – </a:t>
            </a:r>
            <a:r>
              <a:rPr lang="en-GB" dirty="0"/>
              <a:t>the location of the material is identified. This is mapped and will be needed when the KM database is designed and built to identify what material should be transferred to the KMDB and what material should remain in local repositories. </a:t>
            </a:r>
            <a:endParaRPr lang="en-US" dirty="0"/>
          </a:p>
        </p:txBody>
      </p:sp>
      <p:sp>
        <p:nvSpPr>
          <p:cNvPr id="6" name="Title 1">
            <a:extLst>
              <a:ext uri="{FF2B5EF4-FFF2-40B4-BE49-F238E27FC236}">
                <a16:creationId xmlns:a16="http://schemas.microsoft.com/office/drawing/2014/main" id="{480D4BBE-1A2C-094B-B99C-9F87AD0B1316}"/>
              </a:ext>
            </a:extLst>
          </p:cNvPr>
          <p:cNvSpPr txBox="1">
            <a:spLocks/>
          </p:cNvSpPr>
          <p:nvPr/>
        </p:nvSpPr>
        <p:spPr>
          <a:xfrm rot="16200000">
            <a:off x="290674" y="3063544"/>
            <a:ext cx="1842419" cy="632856"/>
          </a:xfrm>
          <a:prstGeom prst="rect">
            <a:avLst/>
          </a:prstGeom>
        </p:spPr>
        <p:txBody>
          <a:bodyPr vert="horz" lIns="91440" tIns="45720" rIns="91440" bIns="45720" rtlCol="0" anchor="t">
            <a:noAutofit/>
          </a:bodyPr>
          <a:lstStyle>
            <a:lvl1pPr algn="l" defTabSz="914400" rtl="0" eaLnBrk="1" latinLnBrk="0" hangingPunct="1">
              <a:lnSpc>
                <a:spcPts val="5000"/>
              </a:lnSpc>
              <a:spcBef>
                <a:spcPct val="0"/>
              </a:spcBef>
              <a:buNone/>
              <a:defRPr sz="6000" kern="1200" spc="300">
                <a:solidFill>
                  <a:schemeClr val="tx1">
                    <a:alpha val="60000"/>
                  </a:schemeClr>
                </a:solidFill>
                <a:latin typeface="+mj-lt"/>
                <a:ea typeface="+mj-ea"/>
                <a:cs typeface="+mj-cs"/>
              </a:defRPr>
            </a:lvl1pPr>
          </a:lstStyle>
          <a:p>
            <a:pPr algn="r"/>
            <a:r>
              <a:rPr lang="en-US" dirty="0">
                <a:solidFill>
                  <a:schemeClr val="tx2">
                    <a:alpha val="60000"/>
                  </a:schemeClr>
                </a:solidFill>
              </a:rPr>
              <a:t>ONE</a:t>
            </a:r>
          </a:p>
        </p:txBody>
      </p:sp>
      <p:sp>
        <p:nvSpPr>
          <p:cNvPr id="7" name="Title 1">
            <a:extLst>
              <a:ext uri="{FF2B5EF4-FFF2-40B4-BE49-F238E27FC236}">
                <a16:creationId xmlns:a16="http://schemas.microsoft.com/office/drawing/2014/main" id="{0AAFEDA1-8D9A-8A46-8C15-A1C17F36D904}"/>
              </a:ext>
            </a:extLst>
          </p:cNvPr>
          <p:cNvSpPr txBox="1">
            <a:spLocks/>
          </p:cNvSpPr>
          <p:nvPr/>
        </p:nvSpPr>
        <p:spPr>
          <a:xfrm rot="16200000">
            <a:off x="4551618" y="3112571"/>
            <a:ext cx="2207435" cy="632856"/>
          </a:xfrm>
          <a:prstGeom prst="rect">
            <a:avLst/>
          </a:prstGeom>
        </p:spPr>
        <p:txBody>
          <a:bodyPr vert="horz" lIns="91440" tIns="45720" rIns="91440" bIns="45720" rtlCol="0" anchor="t">
            <a:noAutofit/>
          </a:bodyPr>
          <a:lstStyle>
            <a:lvl1pPr algn="l" defTabSz="914400" rtl="0" eaLnBrk="1" latinLnBrk="0" hangingPunct="1">
              <a:lnSpc>
                <a:spcPts val="5000"/>
              </a:lnSpc>
              <a:spcBef>
                <a:spcPct val="0"/>
              </a:spcBef>
              <a:buNone/>
              <a:defRPr sz="6000" kern="1200" spc="300">
                <a:solidFill>
                  <a:schemeClr val="tx1">
                    <a:alpha val="60000"/>
                  </a:schemeClr>
                </a:solidFill>
                <a:latin typeface="+mj-lt"/>
                <a:ea typeface="+mj-ea"/>
                <a:cs typeface="+mj-cs"/>
              </a:defRPr>
            </a:lvl1pPr>
          </a:lstStyle>
          <a:p>
            <a:pPr algn="r"/>
            <a:r>
              <a:rPr lang="en-US" dirty="0">
                <a:solidFill>
                  <a:schemeClr val="tx2">
                    <a:alpha val="60000"/>
                  </a:schemeClr>
                </a:solidFill>
              </a:rPr>
              <a:t>TWO</a:t>
            </a:r>
          </a:p>
        </p:txBody>
      </p:sp>
      <p:pic>
        <p:nvPicPr>
          <p:cNvPr id="9" name="Picture 8">
            <a:extLst>
              <a:ext uri="{FF2B5EF4-FFF2-40B4-BE49-F238E27FC236}">
                <a16:creationId xmlns:a16="http://schemas.microsoft.com/office/drawing/2014/main" id="{6E324C18-38F0-4746-9331-B291619B414B}"/>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21525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0BE4-B562-704A-BFDE-D6778865B921}"/>
              </a:ext>
            </a:extLst>
          </p:cNvPr>
          <p:cNvSpPr>
            <a:spLocks noGrp="1"/>
          </p:cNvSpPr>
          <p:nvPr>
            <p:ph type="title"/>
          </p:nvPr>
        </p:nvSpPr>
        <p:spPr/>
        <p:txBody>
          <a:bodyPr/>
          <a:lstStyle/>
          <a:p>
            <a:r>
              <a:rPr lang="en-US" dirty="0"/>
              <a:t>FIVE STAGES OF THE KM FRAMEWORK</a:t>
            </a:r>
          </a:p>
        </p:txBody>
      </p:sp>
      <p:sp>
        <p:nvSpPr>
          <p:cNvPr id="3" name="Content Placeholder 2">
            <a:extLst>
              <a:ext uri="{FF2B5EF4-FFF2-40B4-BE49-F238E27FC236}">
                <a16:creationId xmlns:a16="http://schemas.microsoft.com/office/drawing/2014/main" id="{A0B14515-90FA-7F4C-9BAC-BD0C688F1232}"/>
              </a:ext>
            </a:extLst>
          </p:cNvPr>
          <p:cNvSpPr>
            <a:spLocks noGrp="1"/>
          </p:cNvSpPr>
          <p:nvPr>
            <p:ph idx="1"/>
          </p:nvPr>
        </p:nvSpPr>
        <p:spPr>
          <a:xfrm>
            <a:off x="1550539" y="2458763"/>
            <a:ext cx="3557909" cy="4514851"/>
          </a:xfrm>
        </p:spPr>
        <p:txBody>
          <a:bodyPr numCol="1" spcCol="360000">
            <a:noAutofit/>
          </a:bodyPr>
          <a:lstStyle/>
          <a:p>
            <a:pPr marL="0" indent="0">
              <a:lnSpc>
                <a:spcPts val="2800"/>
              </a:lnSpc>
              <a:spcBef>
                <a:spcPts val="400"/>
              </a:spcBef>
              <a:spcAft>
                <a:spcPts val="400"/>
              </a:spcAft>
              <a:buNone/>
            </a:pPr>
            <a:r>
              <a:rPr lang="en-GB" b="1" dirty="0"/>
              <a:t>Classify </a:t>
            </a:r>
            <a:r>
              <a:rPr lang="en-GB" dirty="0"/>
              <a:t>– once all the information has been identified for the categories of </a:t>
            </a:r>
            <a:r>
              <a:rPr lang="en-GB" b="1" dirty="0"/>
              <a:t>Layer 1</a:t>
            </a:r>
            <a:r>
              <a:rPr lang="en-GB" dirty="0"/>
              <a:t>, the documents and data can be classified according to the controlled vocabulary system and the hierarchy structure. </a:t>
            </a:r>
          </a:p>
        </p:txBody>
      </p:sp>
      <p:sp>
        <p:nvSpPr>
          <p:cNvPr id="4" name="Slide Number Placeholder 3">
            <a:extLst>
              <a:ext uri="{FF2B5EF4-FFF2-40B4-BE49-F238E27FC236}">
                <a16:creationId xmlns:a16="http://schemas.microsoft.com/office/drawing/2014/main" id="{448E54AD-CECC-C34E-AF21-30C75A89A4BD}"/>
              </a:ext>
            </a:extLst>
          </p:cNvPr>
          <p:cNvSpPr>
            <a:spLocks noGrp="1"/>
          </p:cNvSpPr>
          <p:nvPr>
            <p:ph type="sldNum" sz="quarter" idx="12"/>
          </p:nvPr>
        </p:nvSpPr>
        <p:spPr/>
        <p:txBody>
          <a:bodyPr/>
          <a:lstStyle/>
          <a:p>
            <a:fld id="{E6299166-1587-B047-A416-A34EF030A8EF}" type="slidenum">
              <a:rPr lang="en-US" smtClean="0"/>
              <a:t>19</a:t>
            </a:fld>
            <a:endParaRPr lang="en-US"/>
          </a:p>
        </p:txBody>
      </p:sp>
      <p:sp>
        <p:nvSpPr>
          <p:cNvPr id="5" name="Content Placeholder 2">
            <a:extLst>
              <a:ext uri="{FF2B5EF4-FFF2-40B4-BE49-F238E27FC236}">
                <a16:creationId xmlns:a16="http://schemas.microsoft.com/office/drawing/2014/main" id="{2B3A7568-C577-6347-9D30-4E6416148E42}"/>
              </a:ext>
            </a:extLst>
          </p:cNvPr>
          <p:cNvSpPr txBox="1">
            <a:spLocks/>
          </p:cNvSpPr>
          <p:nvPr/>
        </p:nvSpPr>
        <p:spPr>
          <a:xfrm>
            <a:off x="5971763" y="2458763"/>
            <a:ext cx="3652080" cy="4514851"/>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400"/>
              </a:spcBef>
              <a:spcAft>
                <a:spcPts val="400"/>
              </a:spcAft>
              <a:buNone/>
            </a:pPr>
            <a:r>
              <a:rPr lang="en-GB" b="1" dirty="0"/>
              <a:t>Assemble </a:t>
            </a:r>
            <a:r>
              <a:rPr lang="en-GB" dirty="0"/>
              <a:t>– once classified and physically located, the content for each category should be assembled as a schedule of descriptive metadata tables complete with information titles, document numbers, versions, data sets and physical location. </a:t>
            </a:r>
          </a:p>
        </p:txBody>
      </p:sp>
      <p:sp>
        <p:nvSpPr>
          <p:cNvPr id="6" name="Title 1">
            <a:extLst>
              <a:ext uri="{FF2B5EF4-FFF2-40B4-BE49-F238E27FC236}">
                <a16:creationId xmlns:a16="http://schemas.microsoft.com/office/drawing/2014/main" id="{480D4BBE-1A2C-094B-B99C-9F87AD0B1316}"/>
              </a:ext>
            </a:extLst>
          </p:cNvPr>
          <p:cNvSpPr txBox="1">
            <a:spLocks/>
          </p:cNvSpPr>
          <p:nvPr/>
        </p:nvSpPr>
        <p:spPr>
          <a:xfrm rot="16200000">
            <a:off x="-158642" y="3451400"/>
            <a:ext cx="2785507" cy="632856"/>
          </a:xfrm>
          <a:prstGeom prst="rect">
            <a:avLst/>
          </a:prstGeom>
        </p:spPr>
        <p:txBody>
          <a:bodyPr vert="horz" lIns="91440" tIns="45720" rIns="91440" bIns="45720" rtlCol="0" anchor="t">
            <a:noAutofit/>
          </a:bodyPr>
          <a:lstStyle>
            <a:lvl1pPr algn="l" defTabSz="914400" rtl="0" eaLnBrk="1" latinLnBrk="0" hangingPunct="1">
              <a:lnSpc>
                <a:spcPts val="5000"/>
              </a:lnSpc>
              <a:spcBef>
                <a:spcPct val="0"/>
              </a:spcBef>
              <a:buNone/>
              <a:defRPr sz="6000" kern="1200" spc="300">
                <a:solidFill>
                  <a:schemeClr val="tx1">
                    <a:alpha val="60000"/>
                  </a:schemeClr>
                </a:solidFill>
                <a:latin typeface="+mj-lt"/>
                <a:ea typeface="+mj-ea"/>
                <a:cs typeface="+mj-cs"/>
              </a:defRPr>
            </a:lvl1pPr>
          </a:lstStyle>
          <a:p>
            <a:pPr algn="r"/>
            <a:r>
              <a:rPr lang="en-US" dirty="0">
                <a:solidFill>
                  <a:schemeClr val="tx2">
                    <a:alpha val="60000"/>
                  </a:schemeClr>
                </a:solidFill>
              </a:rPr>
              <a:t>THREE</a:t>
            </a:r>
          </a:p>
        </p:txBody>
      </p:sp>
      <p:sp>
        <p:nvSpPr>
          <p:cNvPr id="7" name="Title 1">
            <a:extLst>
              <a:ext uri="{FF2B5EF4-FFF2-40B4-BE49-F238E27FC236}">
                <a16:creationId xmlns:a16="http://schemas.microsoft.com/office/drawing/2014/main" id="{0AAFEDA1-8D9A-8A46-8C15-A1C17F36D904}"/>
              </a:ext>
            </a:extLst>
          </p:cNvPr>
          <p:cNvSpPr txBox="1">
            <a:spLocks/>
          </p:cNvSpPr>
          <p:nvPr/>
        </p:nvSpPr>
        <p:spPr>
          <a:xfrm rot="16200000">
            <a:off x="4551617" y="3162365"/>
            <a:ext cx="2207435" cy="632856"/>
          </a:xfrm>
          <a:prstGeom prst="rect">
            <a:avLst/>
          </a:prstGeom>
        </p:spPr>
        <p:txBody>
          <a:bodyPr vert="horz" lIns="91440" tIns="45720" rIns="91440" bIns="45720" rtlCol="0" anchor="t">
            <a:noAutofit/>
          </a:bodyPr>
          <a:lstStyle>
            <a:lvl1pPr algn="l" defTabSz="914400" rtl="0" eaLnBrk="1" latinLnBrk="0" hangingPunct="1">
              <a:lnSpc>
                <a:spcPts val="5000"/>
              </a:lnSpc>
              <a:spcBef>
                <a:spcPct val="0"/>
              </a:spcBef>
              <a:buNone/>
              <a:defRPr sz="6000" kern="1200" spc="300">
                <a:solidFill>
                  <a:schemeClr val="tx1">
                    <a:alpha val="60000"/>
                  </a:schemeClr>
                </a:solidFill>
                <a:latin typeface="+mj-lt"/>
                <a:ea typeface="+mj-ea"/>
                <a:cs typeface="+mj-cs"/>
              </a:defRPr>
            </a:lvl1pPr>
          </a:lstStyle>
          <a:p>
            <a:pPr algn="r"/>
            <a:r>
              <a:rPr lang="en-US" dirty="0">
                <a:solidFill>
                  <a:schemeClr val="tx2">
                    <a:alpha val="60000"/>
                  </a:schemeClr>
                </a:solidFill>
              </a:rPr>
              <a:t>FOUR</a:t>
            </a:r>
          </a:p>
        </p:txBody>
      </p:sp>
      <p:pic>
        <p:nvPicPr>
          <p:cNvPr id="9" name="Picture 8">
            <a:extLst>
              <a:ext uri="{FF2B5EF4-FFF2-40B4-BE49-F238E27FC236}">
                <a16:creationId xmlns:a16="http://schemas.microsoft.com/office/drawing/2014/main" id="{751AD2B1-331D-3748-9A18-DE9403EB1A58}"/>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408833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34FB56-8576-FD42-B688-574AF95286B5}"/>
              </a:ext>
            </a:extLst>
          </p:cNvPr>
          <p:cNvSpPr>
            <a:spLocks noGrp="1"/>
          </p:cNvSpPr>
          <p:nvPr>
            <p:ph type="title"/>
          </p:nvPr>
        </p:nvSpPr>
        <p:spPr/>
        <p:txBody>
          <a:bodyPr>
            <a:normAutofit/>
          </a:bodyPr>
          <a:lstStyle/>
          <a:p>
            <a:pPr>
              <a:lnSpc>
                <a:spcPts val="5000"/>
              </a:lnSpc>
            </a:pPr>
            <a:r>
              <a:rPr lang="en-US" sz="6000" spc="300" dirty="0"/>
              <a:t>COMPANY</a:t>
            </a:r>
            <a:br>
              <a:rPr lang="en-US" sz="6000" spc="300" dirty="0"/>
            </a:br>
            <a:r>
              <a:rPr lang="en-US" sz="6000" spc="300" dirty="0"/>
              <a:t>OVERVIEW </a:t>
            </a:r>
          </a:p>
        </p:txBody>
      </p:sp>
      <p:sp>
        <p:nvSpPr>
          <p:cNvPr id="9" name="Content Placeholder 8">
            <a:extLst>
              <a:ext uri="{FF2B5EF4-FFF2-40B4-BE49-F238E27FC236}">
                <a16:creationId xmlns:a16="http://schemas.microsoft.com/office/drawing/2014/main" id="{96EBDFA0-041E-5F45-999D-93750F557062}"/>
              </a:ext>
            </a:extLst>
          </p:cNvPr>
          <p:cNvSpPr>
            <a:spLocks noGrp="1"/>
          </p:cNvSpPr>
          <p:nvPr>
            <p:ph idx="1"/>
          </p:nvPr>
        </p:nvSpPr>
        <p:spPr>
          <a:xfrm>
            <a:off x="742950" y="2343149"/>
            <a:ext cx="7902286" cy="2990851"/>
          </a:xfrm>
        </p:spPr>
        <p:txBody>
          <a:bodyPr>
            <a:normAutofit/>
          </a:bodyPr>
          <a:lstStyle/>
          <a:p>
            <a:pPr marL="0" indent="0">
              <a:lnSpc>
                <a:spcPts val="4000"/>
              </a:lnSpc>
              <a:spcBef>
                <a:spcPts val="400"/>
              </a:spcBef>
              <a:spcAft>
                <a:spcPts val="400"/>
              </a:spcAft>
              <a:buNone/>
            </a:pPr>
            <a:r>
              <a:rPr lang="en-US" sz="2800" dirty="0"/>
              <a:t>Founded 2007 specifically to address the gap between ITSM vendors and clients understanding of requirements, process improvement, </a:t>
            </a:r>
            <a:r>
              <a:rPr lang="en-US" sz="2800" b="1" dirty="0">
                <a:solidFill>
                  <a:schemeClr val="tx2"/>
                </a:solidFill>
              </a:rPr>
              <a:t>‘</a:t>
            </a:r>
            <a:r>
              <a:rPr lang="en-US" sz="2800" b="1" dirty="0">
                <a:solidFill>
                  <a:srgbClr val="EF771C"/>
                </a:solidFill>
              </a:rPr>
              <a:t>the</a:t>
            </a:r>
            <a:r>
              <a:rPr lang="en-US" sz="2800" b="1" dirty="0">
                <a:solidFill>
                  <a:schemeClr val="tx2"/>
                </a:solidFill>
              </a:rPr>
              <a:t> art of the possible’ </a:t>
            </a:r>
            <a:r>
              <a:rPr lang="en-US" sz="2800" dirty="0"/>
              <a:t>with automation, and to leverage benefit for clients outside the specific vendors tool. </a:t>
            </a:r>
          </a:p>
        </p:txBody>
      </p:sp>
      <p:sp>
        <p:nvSpPr>
          <p:cNvPr id="10" name="Slide Number Placeholder 9">
            <a:extLst>
              <a:ext uri="{FF2B5EF4-FFF2-40B4-BE49-F238E27FC236}">
                <a16:creationId xmlns:a16="http://schemas.microsoft.com/office/drawing/2014/main" id="{719A44A8-A3A2-164A-8816-0F4572ECBE52}"/>
              </a:ext>
            </a:extLst>
          </p:cNvPr>
          <p:cNvSpPr>
            <a:spLocks noGrp="1"/>
          </p:cNvSpPr>
          <p:nvPr>
            <p:ph type="sldNum" sz="quarter" idx="12"/>
          </p:nvPr>
        </p:nvSpPr>
        <p:spPr/>
        <p:txBody>
          <a:bodyPr/>
          <a:lstStyle/>
          <a:p>
            <a:fld id="{E6299166-1587-B047-A416-A34EF030A8EF}" type="slidenum">
              <a:rPr lang="en-US" smtClean="0"/>
              <a:t>2</a:t>
            </a:fld>
            <a:endParaRPr lang="en-US"/>
          </a:p>
        </p:txBody>
      </p:sp>
      <p:pic>
        <p:nvPicPr>
          <p:cNvPr id="6" name="Picture 5">
            <a:extLst>
              <a:ext uri="{FF2B5EF4-FFF2-40B4-BE49-F238E27FC236}">
                <a16:creationId xmlns:a16="http://schemas.microsoft.com/office/drawing/2014/main" id="{836C00C3-176C-9D46-BF64-00945C50858B}"/>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1341754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0BE4-B562-704A-BFDE-D6778865B921}"/>
              </a:ext>
            </a:extLst>
          </p:cNvPr>
          <p:cNvSpPr>
            <a:spLocks noGrp="1"/>
          </p:cNvSpPr>
          <p:nvPr>
            <p:ph type="title"/>
          </p:nvPr>
        </p:nvSpPr>
        <p:spPr/>
        <p:txBody>
          <a:bodyPr/>
          <a:lstStyle/>
          <a:p>
            <a:r>
              <a:rPr lang="en-US" dirty="0"/>
              <a:t>FIVE STAGES OF THE KM FRAMEWORK</a:t>
            </a:r>
          </a:p>
        </p:txBody>
      </p:sp>
      <p:sp>
        <p:nvSpPr>
          <p:cNvPr id="3" name="Content Placeholder 2">
            <a:extLst>
              <a:ext uri="{FF2B5EF4-FFF2-40B4-BE49-F238E27FC236}">
                <a16:creationId xmlns:a16="http://schemas.microsoft.com/office/drawing/2014/main" id="{A0B14515-90FA-7F4C-9BAC-BD0C688F1232}"/>
              </a:ext>
            </a:extLst>
          </p:cNvPr>
          <p:cNvSpPr>
            <a:spLocks noGrp="1"/>
          </p:cNvSpPr>
          <p:nvPr>
            <p:ph idx="1"/>
          </p:nvPr>
        </p:nvSpPr>
        <p:spPr>
          <a:xfrm>
            <a:off x="1550539" y="2458763"/>
            <a:ext cx="4019492" cy="2139777"/>
          </a:xfrm>
        </p:spPr>
        <p:txBody>
          <a:bodyPr numCol="1" spcCol="360000">
            <a:noAutofit/>
          </a:bodyPr>
          <a:lstStyle/>
          <a:p>
            <a:pPr marL="0" indent="0">
              <a:lnSpc>
                <a:spcPts val="2800"/>
              </a:lnSpc>
              <a:spcBef>
                <a:spcPts val="400"/>
              </a:spcBef>
              <a:spcAft>
                <a:spcPts val="400"/>
              </a:spcAft>
              <a:buNone/>
            </a:pPr>
            <a:r>
              <a:rPr lang="en-GB" b="1" dirty="0"/>
              <a:t>Integrate – </a:t>
            </a:r>
            <a:r>
              <a:rPr lang="en-GB" dirty="0"/>
              <a:t>once all the information has been assembled the metadata tables can be used to manage the population of the KMDB – either directly with content or connected to other repositories to extract the content. These are known as source databases. </a:t>
            </a:r>
            <a:endParaRPr lang="en-US" dirty="0"/>
          </a:p>
        </p:txBody>
      </p:sp>
      <p:sp>
        <p:nvSpPr>
          <p:cNvPr id="4" name="Slide Number Placeholder 3">
            <a:extLst>
              <a:ext uri="{FF2B5EF4-FFF2-40B4-BE49-F238E27FC236}">
                <a16:creationId xmlns:a16="http://schemas.microsoft.com/office/drawing/2014/main" id="{448E54AD-CECC-C34E-AF21-30C75A89A4BD}"/>
              </a:ext>
            </a:extLst>
          </p:cNvPr>
          <p:cNvSpPr>
            <a:spLocks noGrp="1"/>
          </p:cNvSpPr>
          <p:nvPr>
            <p:ph type="sldNum" sz="quarter" idx="12"/>
          </p:nvPr>
        </p:nvSpPr>
        <p:spPr/>
        <p:txBody>
          <a:bodyPr/>
          <a:lstStyle/>
          <a:p>
            <a:fld id="{E6299166-1587-B047-A416-A34EF030A8EF}" type="slidenum">
              <a:rPr lang="en-US" smtClean="0"/>
              <a:t>20</a:t>
            </a:fld>
            <a:endParaRPr lang="en-US"/>
          </a:p>
        </p:txBody>
      </p:sp>
      <p:sp>
        <p:nvSpPr>
          <p:cNvPr id="6" name="Title 1">
            <a:extLst>
              <a:ext uri="{FF2B5EF4-FFF2-40B4-BE49-F238E27FC236}">
                <a16:creationId xmlns:a16="http://schemas.microsoft.com/office/drawing/2014/main" id="{480D4BBE-1A2C-094B-B99C-9F87AD0B1316}"/>
              </a:ext>
            </a:extLst>
          </p:cNvPr>
          <p:cNvSpPr txBox="1">
            <a:spLocks/>
          </p:cNvSpPr>
          <p:nvPr/>
        </p:nvSpPr>
        <p:spPr>
          <a:xfrm rot="16200000">
            <a:off x="-158642" y="3451400"/>
            <a:ext cx="2785507" cy="632856"/>
          </a:xfrm>
          <a:prstGeom prst="rect">
            <a:avLst/>
          </a:prstGeom>
        </p:spPr>
        <p:txBody>
          <a:bodyPr vert="horz" lIns="91440" tIns="45720" rIns="91440" bIns="45720" rtlCol="0" anchor="t">
            <a:noAutofit/>
          </a:bodyPr>
          <a:lstStyle>
            <a:lvl1pPr algn="l" defTabSz="914400" rtl="0" eaLnBrk="1" latinLnBrk="0" hangingPunct="1">
              <a:lnSpc>
                <a:spcPts val="5000"/>
              </a:lnSpc>
              <a:spcBef>
                <a:spcPct val="0"/>
              </a:spcBef>
              <a:buNone/>
              <a:defRPr sz="6000" kern="1200" spc="300">
                <a:solidFill>
                  <a:schemeClr val="tx1">
                    <a:alpha val="60000"/>
                  </a:schemeClr>
                </a:solidFill>
                <a:latin typeface="+mj-lt"/>
                <a:ea typeface="+mj-ea"/>
                <a:cs typeface="+mj-cs"/>
              </a:defRPr>
            </a:lvl1pPr>
          </a:lstStyle>
          <a:p>
            <a:pPr algn="r"/>
            <a:r>
              <a:rPr lang="en-US" dirty="0">
                <a:solidFill>
                  <a:schemeClr val="tx2">
                    <a:alpha val="60000"/>
                  </a:schemeClr>
                </a:solidFill>
              </a:rPr>
              <a:t>FIVE</a:t>
            </a:r>
          </a:p>
        </p:txBody>
      </p:sp>
      <p:grpSp>
        <p:nvGrpSpPr>
          <p:cNvPr id="33" name="Group 32">
            <a:extLst>
              <a:ext uri="{FF2B5EF4-FFF2-40B4-BE49-F238E27FC236}">
                <a16:creationId xmlns:a16="http://schemas.microsoft.com/office/drawing/2014/main" id="{10AFC79D-954C-AC4E-ADF0-3A7831A8A41E}"/>
              </a:ext>
            </a:extLst>
          </p:cNvPr>
          <p:cNvGrpSpPr/>
          <p:nvPr/>
        </p:nvGrpSpPr>
        <p:grpSpPr>
          <a:xfrm>
            <a:off x="6185866" y="2343149"/>
            <a:ext cx="3627250" cy="3547294"/>
            <a:chOff x="4208394" y="2259461"/>
            <a:chExt cx="3775212" cy="3713790"/>
          </a:xfrm>
          <a:effectLst>
            <a:outerShdw blurRad="152400" dist="25400" dir="5400000" sx="90000" sy="-19000" rotWithShape="0">
              <a:prstClr val="black">
                <a:alpha val="8000"/>
              </a:prstClr>
            </a:outerShdw>
          </a:effectLst>
        </p:grpSpPr>
        <p:grpSp>
          <p:nvGrpSpPr>
            <p:cNvPr id="34" name="Group 33">
              <a:extLst>
                <a:ext uri="{FF2B5EF4-FFF2-40B4-BE49-F238E27FC236}">
                  <a16:creationId xmlns:a16="http://schemas.microsoft.com/office/drawing/2014/main" id="{53FED2EA-36BD-8347-AC60-37B70A77264C}"/>
                </a:ext>
              </a:extLst>
            </p:cNvPr>
            <p:cNvGrpSpPr/>
            <p:nvPr/>
          </p:nvGrpSpPr>
          <p:grpSpPr>
            <a:xfrm>
              <a:off x="4208394" y="2259461"/>
              <a:ext cx="3775212" cy="3713790"/>
              <a:chOff x="679098" y="1617487"/>
              <a:chExt cx="3327327" cy="3322708"/>
            </a:xfrm>
            <a:solidFill>
              <a:schemeClr val="accent2"/>
            </a:solidFill>
          </p:grpSpPr>
          <p:sp>
            <p:nvSpPr>
              <p:cNvPr id="41" name="Freeform 6">
                <a:extLst>
                  <a:ext uri="{FF2B5EF4-FFF2-40B4-BE49-F238E27FC236}">
                    <a16:creationId xmlns:a16="http://schemas.microsoft.com/office/drawing/2014/main" id="{B35A1101-D1ED-3243-AF96-5A3734E945DB}"/>
                  </a:ext>
                </a:extLst>
              </p:cNvPr>
              <p:cNvSpPr>
                <a:spLocks/>
              </p:cNvSpPr>
              <p:nvPr/>
            </p:nvSpPr>
            <p:spPr bwMode="auto">
              <a:xfrm>
                <a:off x="679098" y="1794594"/>
                <a:ext cx="1747213" cy="1876580"/>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chemeClr val="accent1"/>
              </a:solidFill>
              <a:ln w="0">
                <a:noFill/>
                <a:prstDash val="solid"/>
                <a:round/>
                <a:headEnd/>
                <a:tailEnd/>
              </a:ln>
            </p:spPr>
            <p:txBody>
              <a:bodyPr vert="horz" wrap="square" lIns="101600" tIns="50800" rIns="101600" bIns="50800" numCol="1" anchor="t" anchorCtr="0" compatLnSpc="1">
                <a:prstTxWarp prst="textNoShape">
                  <a:avLst/>
                </a:prstTxWarp>
              </a:bodyPr>
              <a:lstStyle/>
              <a:p>
                <a:endParaRPr lang="ru-RU" sz="1560"/>
              </a:p>
            </p:txBody>
          </p:sp>
          <p:sp>
            <p:nvSpPr>
              <p:cNvPr id="42" name="Freeform 7">
                <a:extLst>
                  <a:ext uri="{FF2B5EF4-FFF2-40B4-BE49-F238E27FC236}">
                    <a16:creationId xmlns:a16="http://schemas.microsoft.com/office/drawing/2014/main" id="{A152B481-C269-9543-A01E-C32E41732552}"/>
                  </a:ext>
                </a:extLst>
              </p:cNvPr>
              <p:cNvSpPr>
                <a:spLocks/>
              </p:cNvSpPr>
              <p:nvPr/>
            </p:nvSpPr>
            <p:spPr bwMode="auto">
              <a:xfrm>
                <a:off x="1477626" y="1617487"/>
                <a:ext cx="2126071" cy="1410707"/>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chemeClr val="accent2"/>
              </a:solidFill>
              <a:ln w="0">
                <a:noFill/>
                <a:prstDash val="solid"/>
                <a:round/>
                <a:headEnd/>
                <a:tailEnd/>
              </a:ln>
            </p:spPr>
            <p:txBody>
              <a:bodyPr vert="horz" wrap="square" lIns="101600" tIns="50800" rIns="101600" bIns="50800" numCol="1" anchor="t" anchorCtr="0" compatLnSpc="1">
                <a:prstTxWarp prst="textNoShape">
                  <a:avLst/>
                </a:prstTxWarp>
              </a:bodyPr>
              <a:lstStyle/>
              <a:p>
                <a:endParaRPr lang="ru-RU" sz="1560" dirty="0"/>
              </a:p>
            </p:txBody>
          </p:sp>
          <p:sp>
            <p:nvSpPr>
              <p:cNvPr id="43" name="Freeform 8">
                <a:extLst>
                  <a:ext uri="{FF2B5EF4-FFF2-40B4-BE49-F238E27FC236}">
                    <a16:creationId xmlns:a16="http://schemas.microsoft.com/office/drawing/2014/main" id="{5036C2AF-289C-674A-91E0-7AF0DE45379A}"/>
                  </a:ext>
                </a:extLst>
              </p:cNvPr>
              <p:cNvSpPr>
                <a:spLocks/>
              </p:cNvSpPr>
              <p:nvPr/>
            </p:nvSpPr>
            <p:spPr bwMode="auto">
              <a:xfrm>
                <a:off x="2858301" y="2028685"/>
                <a:ext cx="1148124" cy="2261598"/>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chemeClr val="accent3"/>
              </a:solidFill>
              <a:ln w="0">
                <a:noFill/>
                <a:prstDash val="solid"/>
                <a:round/>
                <a:headEnd/>
                <a:tailEnd/>
              </a:ln>
            </p:spPr>
            <p:txBody>
              <a:bodyPr vert="horz" wrap="square" lIns="101600" tIns="50800" rIns="101600" bIns="50800" numCol="1" anchor="t" anchorCtr="0" compatLnSpc="1">
                <a:prstTxWarp prst="textNoShape">
                  <a:avLst/>
                </a:prstTxWarp>
              </a:bodyPr>
              <a:lstStyle/>
              <a:p>
                <a:endParaRPr lang="ru-RU" sz="1560"/>
              </a:p>
            </p:txBody>
          </p:sp>
          <p:sp>
            <p:nvSpPr>
              <p:cNvPr id="44" name="Freeform 9">
                <a:extLst>
                  <a:ext uri="{FF2B5EF4-FFF2-40B4-BE49-F238E27FC236}">
                    <a16:creationId xmlns:a16="http://schemas.microsoft.com/office/drawing/2014/main" id="{4E09C7A2-1EBF-5E4B-B4F4-F2DA47FAD5A0}"/>
                  </a:ext>
                </a:extLst>
              </p:cNvPr>
              <p:cNvSpPr>
                <a:spLocks/>
              </p:cNvSpPr>
              <p:nvPr/>
            </p:nvSpPr>
            <p:spPr bwMode="auto">
              <a:xfrm>
                <a:off x="1613152" y="3951468"/>
                <a:ext cx="2238496" cy="9887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chemeClr val="accent4"/>
              </a:solidFill>
              <a:ln w="0">
                <a:noFill/>
                <a:prstDash val="solid"/>
                <a:round/>
                <a:headEnd/>
                <a:tailEnd/>
              </a:ln>
            </p:spPr>
            <p:txBody>
              <a:bodyPr vert="horz" wrap="square" lIns="101600" tIns="50800" rIns="101600" bIns="50800" numCol="1" anchor="t" anchorCtr="0" compatLnSpc="1">
                <a:prstTxWarp prst="textNoShape">
                  <a:avLst/>
                </a:prstTxWarp>
              </a:bodyPr>
              <a:lstStyle/>
              <a:p>
                <a:endParaRPr lang="ru-RU" sz="1560"/>
              </a:p>
            </p:txBody>
          </p:sp>
          <p:sp>
            <p:nvSpPr>
              <p:cNvPr id="45" name="Freeform 10">
                <a:extLst>
                  <a:ext uri="{FF2B5EF4-FFF2-40B4-BE49-F238E27FC236}">
                    <a16:creationId xmlns:a16="http://schemas.microsoft.com/office/drawing/2014/main" id="{8EC9008F-AC67-4241-AD7A-F950719BA9C2}"/>
                  </a:ext>
                </a:extLst>
              </p:cNvPr>
              <p:cNvSpPr>
                <a:spLocks/>
              </p:cNvSpPr>
              <p:nvPr/>
            </p:nvSpPr>
            <p:spPr bwMode="auto">
              <a:xfrm>
                <a:off x="724530" y="2864176"/>
                <a:ext cx="1528522" cy="2072939"/>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chemeClr val="accent5"/>
              </a:solidFill>
              <a:ln w="0">
                <a:noFill/>
                <a:prstDash val="solid"/>
                <a:round/>
                <a:headEnd/>
                <a:tailEnd/>
              </a:ln>
            </p:spPr>
            <p:txBody>
              <a:bodyPr vert="horz" wrap="square" lIns="101600" tIns="50800" rIns="101600" bIns="50800" numCol="1" anchor="t" anchorCtr="0" compatLnSpc="1">
                <a:prstTxWarp prst="textNoShape">
                  <a:avLst/>
                </a:prstTxWarp>
              </a:bodyPr>
              <a:lstStyle/>
              <a:p>
                <a:endParaRPr lang="ru-RU" sz="1560"/>
              </a:p>
            </p:txBody>
          </p:sp>
        </p:grpSp>
        <p:sp>
          <p:nvSpPr>
            <p:cNvPr id="35" name="TextBox 34">
              <a:extLst>
                <a:ext uri="{FF2B5EF4-FFF2-40B4-BE49-F238E27FC236}">
                  <a16:creationId xmlns:a16="http://schemas.microsoft.com/office/drawing/2014/main" id="{0D77DACB-E5A2-0446-9FC9-B7DC22106BB4}"/>
                </a:ext>
              </a:extLst>
            </p:cNvPr>
            <p:cNvSpPr txBox="1"/>
            <p:nvPr/>
          </p:nvSpPr>
          <p:spPr>
            <a:xfrm>
              <a:off x="6320538" y="2681685"/>
              <a:ext cx="699359" cy="338554"/>
            </a:xfrm>
            <a:prstGeom prst="rect">
              <a:avLst/>
            </a:prstGeom>
            <a:noFill/>
          </p:spPr>
          <p:txBody>
            <a:bodyPr wrap="none" rtlCol="0">
              <a:spAutoFit/>
            </a:bodyPr>
            <a:lstStyle/>
            <a:p>
              <a:r>
                <a:rPr lang="en-US" sz="1600" dirty="0">
                  <a:solidFill>
                    <a:schemeClr val="bg1"/>
                  </a:solidFill>
                </a:rPr>
                <a:t>AUDIT</a:t>
              </a:r>
            </a:p>
          </p:txBody>
        </p:sp>
        <p:sp>
          <p:nvSpPr>
            <p:cNvPr id="36" name="TextBox 35">
              <a:extLst>
                <a:ext uri="{FF2B5EF4-FFF2-40B4-BE49-F238E27FC236}">
                  <a16:creationId xmlns:a16="http://schemas.microsoft.com/office/drawing/2014/main" id="{15E7EBB4-3AFE-F24A-AA39-B13D0A9E5651}"/>
                </a:ext>
              </a:extLst>
            </p:cNvPr>
            <p:cNvSpPr txBox="1"/>
            <p:nvPr/>
          </p:nvSpPr>
          <p:spPr>
            <a:xfrm>
              <a:off x="7088213" y="4149493"/>
              <a:ext cx="577402" cy="338554"/>
            </a:xfrm>
            <a:prstGeom prst="rect">
              <a:avLst/>
            </a:prstGeom>
            <a:noFill/>
          </p:spPr>
          <p:txBody>
            <a:bodyPr wrap="none" rtlCol="0">
              <a:spAutoFit/>
            </a:bodyPr>
            <a:lstStyle/>
            <a:p>
              <a:r>
                <a:rPr lang="en-US" sz="1600" dirty="0">
                  <a:solidFill>
                    <a:schemeClr val="bg1"/>
                  </a:solidFill>
                </a:rPr>
                <a:t>MAP</a:t>
              </a:r>
            </a:p>
          </p:txBody>
        </p:sp>
        <p:sp>
          <p:nvSpPr>
            <p:cNvPr id="37" name="TextBox 36">
              <a:extLst>
                <a:ext uri="{FF2B5EF4-FFF2-40B4-BE49-F238E27FC236}">
                  <a16:creationId xmlns:a16="http://schemas.microsoft.com/office/drawing/2014/main" id="{297E7E0D-F334-0E4E-A421-A5218F00CF3B}"/>
                </a:ext>
              </a:extLst>
            </p:cNvPr>
            <p:cNvSpPr txBox="1"/>
            <p:nvPr/>
          </p:nvSpPr>
          <p:spPr>
            <a:xfrm>
              <a:off x="5762315" y="5279432"/>
              <a:ext cx="1008609" cy="338554"/>
            </a:xfrm>
            <a:prstGeom prst="rect">
              <a:avLst/>
            </a:prstGeom>
            <a:noFill/>
          </p:spPr>
          <p:txBody>
            <a:bodyPr wrap="none" rtlCol="0">
              <a:spAutoFit/>
            </a:bodyPr>
            <a:lstStyle/>
            <a:p>
              <a:r>
                <a:rPr lang="en-US" sz="1600" dirty="0">
                  <a:solidFill>
                    <a:schemeClr val="bg1"/>
                  </a:solidFill>
                </a:rPr>
                <a:t>CLASSIFY</a:t>
              </a:r>
            </a:p>
          </p:txBody>
        </p:sp>
        <p:sp>
          <p:nvSpPr>
            <p:cNvPr id="38" name="TextBox 37">
              <a:extLst>
                <a:ext uri="{FF2B5EF4-FFF2-40B4-BE49-F238E27FC236}">
                  <a16:creationId xmlns:a16="http://schemas.microsoft.com/office/drawing/2014/main" id="{786B8803-E446-7945-B8FA-18BEEA73460A}"/>
                </a:ext>
              </a:extLst>
            </p:cNvPr>
            <p:cNvSpPr txBox="1"/>
            <p:nvPr/>
          </p:nvSpPr>
          <p:spPr>
            <a:xfrm>
              <a:off x="4208394" y="4361715"/>
              <a:ext cx="1144865" cy="338554"/>
            </a:xfrm>
            <a:prstGeom prst="rect">
              <a:avLst/>
            </a:prstGeom>
            <a:noFill/>
          </p:spPr>
          <p:txBody>
            <a:bodyPr wrap="none" rtlCol="0">
              <a:spAutoFit/>
            </a:bodyPr>
            <a:lstStyle/>
            <a:p>
              <a:r>
                <a:rPr lang="en-US" sz="1600" dirty="0">
                  <a:solidFill>
                    <a:schemeClr val="bg1"/>
                  </a:solidFill>
                </a:rPr>
                <a:t>ASSEMBLE</a:t>
              </a:r>
            </a:p>
          </p:txBody>
        </p:sp>
        <p:sp>
          <p:nvSpPr>
            <p:cNvPr id="39" name="TextBox 38">
              <a:extLst>
                <a:ext uri="{FF2B5EF4-FFF2-40B4-BE49-F238E27FC236}">
                  <a16:creationId xmlns:a16="http://schemas.microsoft.com/office/drawing/2014/main" id="{25DA3961-F0AF-3140-9D3C-194FE0831398}"/>
                </a:ext>
              </a:extLst>
            </p:cNvPr>
            <p:cNvSpPr txBox="1"/>
            <p:nvPr/>
          </p:nvSpPr>
          <p:spPr>
            <a:xfrm>
              <a:off x="4564453" y="2952248"/>
              <a:ext cx="1148584" cy="338554"/>
            </a:xfrm>
            <a:prstGeom prst="rect">
              <a:avLst/>
            </a:prstGeom>
            <a:noFill/>
          </p:spPr>
          <p:txBody>
            <a:bodyPr wrap="none" rtlCol="0">
              <a:spAutoFit/>
            </a:bodyPr>
            <a:lstStyle/>
            <a:p>
              <a:r>
                <a:rPr lang="en-US" sz="1600" dirty="0">
                  <a:solidFill>
                    <a:schemeClr val="bg1"/>
                  </a:solidFill>
                </a:rPr>
                <a:t>INTEGRATE</a:t>
              </a:r>
            </a:p>
          </p:txBody>
        </p:sp>
        <p:sp>
          <p:nvSpPr>
            <p:cNvPr id="40" name="TextBox 39">
              <a:extLst>
                <a:ext uri="{FF2B5EF4-FFF2-40B4-BE49-F238E27FC236}">
                  <a16:creationId xmlns:a16="http://schemas.microsoft.com/office/drawing/2014/main" id="{3AFC3146-BC90-4B4A-AAA6-C71B67BD6AFE}"/>
                </a:ext>
              </a:extLst>
            </p:cNvPr>
            <p:cNvSpPr txBox="1"/>
            <p:nvPr/>
          </p:nvSpPr>
          <p:spPr>
            <a:xfrm>
              <a:off x="5338520" y="3580591"/>
              <a:ext cx="1460143" cy="1077218"/>
            </a:xfrm>
            <a:prstGeom prst="rect">
              <a:avLst/>
            </a:prstGeom>
            <a:noFill/>
          </p:spPr>
          <p:txBody>
            <a:bodyPr wrap="none" rtlCol="0">
              <a:spAutoFit/>
            </a:bodyPr>
            <a:lstStyle/>
            <a:p>
              <a:pPr algn="ctr"/>
              <a:r>
                <a:rPr lang="en-US" sz="1600" b="1" dirty="0"/>
                <a:t>ITSM</a:t>
              </a:r>
            </a:p>
            <a:p>
              <a:pPr algn="ctr"/>
              <a:r>
                <a:rPr lang="en-US" sz="1600" b="1" dirty="0"/>
                <a:t>KNOWLEDGE</a:t>
              </a:r>
            </a:p>
            <a:p>
              <a:pPr algn="ctr"/>
              <a:r>
                <a:rPr lang="en-US" sz="1600" b="1" dirty="0"/>
                <a:t>MANAGEMENT</a:t>
              </a:r>
            </a:p>
            <a:p>
              <a:pPr algn="ctr"/>
              <a:r>
                <a:rPr lang="en-US" sz="1600" b="1" dirty="0"/>
                <a:t>FRAMEWORK</a:t>
              </a:r>
            </a:p>
          </p:txBody>
        </p:sp>
      </p:grpSp>
      <p:pic>
        <p:nvPicPr>
          <p:cNvPr id="20" name="Picture 19">
            <a:extLst>
              <a:ext uri="{FF2B5EF4-FFF2-40B4-BE49-F238E27FC236}">
                <a16:creationId xmlns:a16="http://schemas.microsoft.com/office/drawing/2014/main" id="{6AEA7824-901D-0F4B-BF3E-7916FFF665D4}"/>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3094145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A3E50-1D1A-E244-8B1D-A874A92BDEE0}"/>
              </a:ext>
            </a:extLst>
          </p:cNvPr>
          <p:cNvSpPr>
            <a:spLocks noGrp="1"/>
          </p:cNvSpPr>
          <p:nvPr>
            <p:ph type="title"/>
          </p:nvPr>
        </p:nvSpPr>
        <p:spPr>
          <a:xfrm>
            <a:off x="742950" y="863160"/>
            <a:ext cx="5237436" cy="1396301"/>
          </a:xfrm>
        </p:spPr>
        <p:txBody>
          <a:bodyPr/>
          <a:lstStyle/>
          <a:p>
            <a:r>
              <a:rPr lang="en-US" dirty="0"/>
              <a:t>EXAMPLE </a:t>
            </a:r>
            <a:r>
              <a:rPr lang="en-US" dirty="0">
                <a:solidFill>
                  <a:schemeClr val="tx2">
                    <a:alpha val="60000"/>
                  </a:schemeClr>
                </a:solidFill>
              </a:rPr>
              <a:t>HOT SPOTS</a:t>
            </a:r>
          </a:p>
        </p:txBody>
      </p:sp>
      <p:sp>
        <p:nvSpPr>
          <p:cNvPr id="3" name="Content Placeholder 2">
            <a:extLst>
              <a:ext uri="{FF2B5EF4-FFF2-40B4-BE49-F238E27FC236}">
                <a16:creationId xmlns:a16="http://schemas.microsoft.com/office/drawing/2014/main" id="{4FCBC001-C892-534A-9832-AB8E140BC2FC}"/>
              </a:ext>
            </a:extLst>
          </p:cNvPr>
          <p:cNvSpPr>
            <a:spLocks noGrp="1"/>
          </p:cNvSpPr>
          <p:nvPr>
            <p:ph idx="1"/>
          </p:nvPr>
        </p:nvSpPr>
        <p:spPr>
          <a:xfrm>
            <a:off x="742951" y="2343149"/>
            <a:ext cx="8474622" cy="3279885"/>
          </a:xfrm>
        </p:spPr>
        <p:txBody>
          <a:bodyPr numCol="1" spcCol="360000">
            <a:noAutofit/>
          </a:bodyPr>
          <a:lstStyle/>
          <a:p>
            <a:pPr marL="0" indent="0">
              <a:lnSpc>
                <a:spcPts val="2500"/>
              </a:lnSpc>
              <a:spcBef>
                <a:spcPts val="400"/>
              </a:spcBef>
              <a:spcAft>
                <a:spcPts val="400"/>
              </a:spcAft>
              <a:buNone/>
            </a:pPr>
            <a:r>
              <a:rPr lang="en-GB" dirty="0">
                <a:solidFill>
                  <a:schemeClr val="accent4"/>
                </a:solidFill>
              </a:rPr>
              <a:t>Two examples</a:t>
            </a:r>
          </a:p>
          <a:p>
            <a:pPr marL="0" indent="0">
              <a:lnSpc>
                <a:spcPts val="2500"/>
              </a:lnSpc>
              <a:spcBef>
                <a:spcPts val="400"/>
              </a:spcBef>
              <a:spcAft>
                <a:spcPts val="400"/>
              </a:spcAft>
              <a:buNone/>
            </a:pPr>
            <a:r>
              <a:rPr lang="en-GB" sz="1600" dirty="0"/>
              <a:t>The figure is based on a simplified ITSM organisation that could be either a MSP dedicated to external clients, or an ITSM organisation providing IT services to an internal client. The IT Operations can be either internal or external hosting with or without applications support. For the purpose of this paper it is assumed that the IT Operations is in-house and provides hosting, communications and applications support - within an overall governance framework. </a:t>
            </a:r>
            <a:endParaRPr lang="en-US" sz="1600" dirty="0"/>
          </a:p>
        </p:txBody>
      </p:sp>
      <p:sp>
        <p:nvSpPr>
          <p:cNvPr id="4" name="Slide Number Placeholder 3">
            <a:extLst>
              <a:ext uri="{FF2B5EF4-FFF2-40B4-BE49-F238E27FC236}">
                <a16:creationId xmlns:a16="http://schemas.microsoft.com/office/drawing/2014/main" id="{6427DA53-A61F-7244-8544-C43D75C84C6C}"/>
              </a:ext>
            </a:extLst>
          </p:cNvPr>
          <p:cNvSpPr>
            <a:spLocks noGrp="1"/>
          </p:cNvSpPr>
          <p:nvPr>
            <p:ph type="sldNum" sz="quarter" idx="12"/>
          </p:nvPr>
        </p:nvSpPr>
        <p:spPr/>
        <p:txBody>
          <a:bodyPr/>
          <a:lstStyle/>
          <a:p>
            <a:fld id="{E6299166-1587-B047-A416-A34EF030A8EF}" type="slidenum">
              <a:rPr lang="en-US" smtClean="0"/>
              <a:t>21</a:t>
            </a:fld>
            <a:endParaRPr lang="en-US"/>
          </a:p>
        </p:txBody>
      </p:sp>
      <p:pic>
        <p:nvPicPr>
          <p:cNvPr id="6" name="Picture 5">
            <a:extLst>
              <a:ext uri="{FF2B5EF4-FFF2-40B4-BE49-F238E27FC236}">
                <a16:creationId xmlns:a16="http://schemas.microsoft.com/office/drawing/2014/main" id="{205ACBC8-5AEA-3949-91D2-0796BC27BE8E}"/>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474959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A3E50-1D1A-E244-8B1D-A874A92BDEE0}"/>
              </a:ext>
            </a:extLst>
          </p:cNvPr>
          <p:cNvSpPr>
            <a:spLocks noGrp="1"/>
          </p:cNvSpPr>
          <p:nvPr>
            <p:ph type="title"/>
          </p:nvPr>
        </p:nvSpPr>
        <p:spPr>
          <a:xfrm>
            <a:off x="742950" y="863160"/>
            <a:ext cx="5237436" cy="1396301"/>
          </a:xfrm>
        </p:spPr>
        <p:txBody>
          <a:bodyPr/>
          <a:lstStyle/>
          <a:p>
            <a:r>
              <a:rPr lang="en-US" dirty="0"/>
              <a:t>EXAMPLE </a:t>
            </a:r>
            <a:r>
              <a:rPr lang="en-US" dirty="0">
                <a:solidFill>
                  <a:schemeClr val="tx2">
                    <a:alpha val="60000"/>
                  </a:schemeClr>
                </a:solidFill>
              </a:rPr>
              <a:t>HOT SPOTS</a:t>
            </a:r>
          </a:p>
        </p:txBody>
      </p:sp>
      <p:sp>
        <p:nvSpPr>
          <p:cNvPr id="3" name="Content Placeholder 2">
            <a:extLst>
              <a:ext uri="{FF2B5EF4-FFF2-40B4-BE49-F238E27FC236}">
                <a16:creationId xmlns:a16="http://schemas.microsoft.com/office/drawing/2014/main" id="{4FCBC001-C892-534A-9832-AB8E140BC2FC}"/>
              </a:ext>
            </a:extLst>
          </p:cNvPr>
          <p:cNvSpPr>
            <a:spLocks noGrp="1"/>
          </p:cNvSpPr>
          <p:nvPr>
            <p:ph idx="1"/>
          </p:nvPr>
        </p:nvSpPr>
        <p:spPr>
          <a:xfrm>
            <a:off x="742950" y="2343149"/>
            <a:ext cx="5237435" cy="3651689"/>
          </a:xfrm>
        </p:spPr>
        <p:txBody>
          <a:bodyPr numCol="1">
            <a:noAutofit/>
          </a:bodyPr>
          <a:lstStyle/>
          <a:p>
            <a:pPr marL="0" indent="0">
              <a:lnSpc>
                <a:spcPts val="2500"/>
              </a:lnSpc>
              <a:spcBef>
                <a:spcPts val="400"/>
              </a:spcBef>
              <a:spcAft>
                <a:spcPts val="400"/>
              </a:spcAft>
              <a:buNone/>
            </a:pPr>
            <a:r>
              <a:rPr lang="en-GB" dirty="0">
                <a:solidFill>
                  <a:schemeClr val="accent4"/>
                </a:solidFill>
              </a:rPr>
              <a:t>There are four example ‘hot ‘spots’ shown in Figure 4. </a:t>
            </a:r>
          </a:p>
          <a:p>
            <a:pPr>
              <a:lnSpc>
                <a:spcPts val="2500"/>
              </a:lnSpc>
              <a:spcBef>
                <a:spcPts val="400"/>
              </a:spcBef>
              <a:spcAft>
                <a:spcPts val="400"/>
              </a:spcAft>
            </a:pPr>
            <a:r>
              <a:rPr lang="en-GB" sz="1600" b="1" dirty="0"/>
              <a:t>Client Portal </a:t>
            </a:r>
            <a:r>
              <a:rPr lang="en-GB" sz="1600" dirty="0"/>
              <a:t>– Risk to reputation due to poor quality of customer information </a:t>
            </a:r>
            <a:r>
              <a:rPr lang="en-GB" sz="1600" b="1" dirty="0"/>
              <a:t>Legal and Commercial </a:t>
            </a:r>
            <a:r>
              <a:rPr lang="en-GB" sz="1600" dirty="0"/>
              <a:t>– Cost of litigation due to incomplete contract audit trail </a:t>
            </a:r>
            <a:r>
              <a:rPr lang="en-GB" sz="1600" b="1" dirty="0"/>
              <a:t>Compliance </a:t>
            </a:r>
            <a:r>
              <a:rPr lang="en-GB" sz="1600" dirty="0"/>
              <a:t>– Cost of compliance due to audit failure and forced re-work </a:t>
            </a:r>
            <a:r>
              <a:rPr lang="en-GB" sz="1600" b="1" dirty="0"/>
              <a:t>Service Continuity </a:t>
            </a:r>
            <a:r>
              <a:rPr lang="en-GB" sz="1600" dirty="0"/>
              <a:t>– Risk to IT service continuity due to inadequate preparation </a:t>
            </a:r>
          </a:p>
          <a:p>
            <a:pPr>
              <a:lnSpc>
                <a:spcPts val="2500"/>
              </a:lnSpc>
              <a:spcBef>
                <a:spcPts val="400"/>
              </a:spcBef>
              <a:spcAft>
                <a:spcPts val="400"/>
              </a:spcAft>
            </a:pPr>
            <a:r>
              <a:rPr lang="en-GB" sz="1600" dirty="0"/>
              <a:t>All of the above examples relate to the absence, inaccuracy or timely retrieval of information</a:t>
            </a:r>
            <a:endParaRPr lang="en-US" sz="1600" dirty="0"/>
          </a:p>
        </p:txBody>
      </p:sp>
      <p:sp>
        <p:nvSpPr>
          <p:cNvPr id="4" name="Slide Number Placeholder 3">
            <a:extLst>
              <a:ext uri="{FF2B5EF4-FFF2-40B4-BE49-F238E27FC236}">
                <a16:creationId xmlns:a16="http://schemas.microsoft.com/office/drawing/2014/main" id="{6427DA53-A61F-7244-8544-C43D75C84C6C}"/>
              </a:ext>
            </a:extLst>
          </p:cNvPr>
          <p:cNvSpPr>
            <a:spLocks noGrp="1"/>
          </p:cNvSpPr>
          <p:nvPr>
            <p:ph type="sldNum" sz="quarter" idx="12"/>
          </p:nvPr>
        </p:nvSpPr>
        <p:spPr/>
        <p:txBody>
          <a:bodyPr/>
          <a:lstStyle/>
          <a:p>
            <a:fld id="{E6299166-1587-B047-A416-A34EF030A8EF}" type="slidenum">
              <a:rPr lang="en-US" smtClean="0"/>
              <a:t>22</a:t>
            </a:fld>
            <a:endParaRPr lang="en-US"/>
          </a:p>
        </p:txBody>
      </p:sp>
      <p:sp>
        <p:nvSpPr>
          <p:cNvPr id="6" name="Rounded Rectangle 5">
            <a:extLst>
              <a:ext uri="{FF2B5EF4-FFF2-40B4-BE49-F238E27FC236}">
                <a16:creationId xmlns:a16="http://schemas.microsoft.com/office/drawing/2014/main" id="{EE2CB919-DB04-7846-B1FF-1A473E4DBDEC}"/>
              </a:ext>
            </a:extLst>
          </p:cNvPr>
          <p:cNvSpPr/>
          <p:nvPr/>
        </p:nvSpPr>
        <p:spPr>
          <a:xfrm>
            <a:off x="6315202" y="2343149"/>
            <a:ext cx="1018658" cy="3577788"/>
          </a:xfrm>
          <a:prstGeom prst="roundRect">
            <a:avLst>
              <a:gd name="adj" fmla="val 10028"/>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576000" rtlCol="0" anchor="ctr"/>
          <a:lstStyle/>
          <a:p>
            <a:pPr algn="ctr"/>
            <a:r>
              <a:rPr lang="en-US" sz="1200" b="1" dirty="0">
                <a:solidFill>
                  <a:schemeClr val="accent3"/>
                </a:solidFill>
              </a:rPr>
              <a:t>Client</a:t>
            </a:r>
          </a:p>
        </p:txBody>
      </p:sp>
      <p:sp>
        <p:nvSpPr>
          <p:cNvPr id="7" name="Rounded Rectangle 6">
            <a:extLst>
              <a:ext uri="{FF2B5EF4-FFF2-40B4-BE49-F238E27FC236}">
                <a16:creationId xmlns:a16="http://schemas.microsoft.com/office/drawing/2014/main" id="{D59DAE6E-D9F0-2844-A8BC-5FFACB0B3D8A}"/>
              </a:ext>
            </a:extLst>
          </p:cNvPr>
          <p:cNvSpPr/>
          <p:nvPr/>
        </p:nvSpPr>
        <p:spPr>
          <a:xfrm>
            <a:off x="9582958" y="2343149"/>
            <a:ext cx="1018658" cy="3577788"/>
          </a:xfrm>
          <a:prstGeom prst="roundRect">
            <a:avLst>
              <a:gd name="adj" fmla="val 10028"/>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576000" rtlCol="0" anchor="ctr"/>
          <a:lstStyle/>
          <a:p>
            <a:pPr algn="ctr"/>
            <a:r>
              <a:rPr lang="en-US" sz="1200" b="1" dirty="0">
                <a:solidFill>
                  <a:schemeClr val="accent5"/>
                </a:solidFill>
              </a:rPr>
              <a:t>IT</a:t>
            </a:r>
          </a:p>
          <a:p>
            <a:pPr algn="ctr"/>
            <a:r>
              <a:rPr lang="en-US" sz="1200" b="1" dirty="0">
                <a:solidFill>
                  <a:schemeClr val="accent5"/>
                </a:solidFill>
              </a:rPr>
              <a:t>Operations</a:t>
            </a:r>
          </a:p>
        </p:txBody>
      </p:sp>
      <p:sp>
        <p:nvSpPr>
          <p:cNvPr id="8" name="Rounded Rectangle 7">
            <a:extLst>
              <a:ext uri="{FF2B5EF4-FFF2-40B4-BE49-F238E27FC236}">
                <a16:creationId xmlns:a16="http://schemas.microsoft.com/office/drawing/2014/main" id="{E466BAFB-C4B8-7A4A-8D3A-DFEB44BA76C8}"/>
              </a:ext>
            </a:extLst>
          </p:cNvPr>
          <p:cNvSpPr/>
          <p:nvPr/>
        </p:nvSpPr>
        <p:spPr>
          <a:xfrm>
            <a:off x="9434555" y="2882375"/>
            <a:ext cx="1011364" cy="540327"/>
          </a:xfrm>
          <a:prstGeom prst="roundRect">
            <a:avLst>
              <a:gd name="adj" fmla="val 10028"/>
            </a:avLst>
          </a:prstGeom>
          <a:solidFill>
            <a:schemeClr val="tx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IT Service Continuity Management</a:t>
            </a:r>
          </a:p>
        </p:txBody>
      </p:sp>
      <p:sp>
        <p:nvSpPr>
          <p:cNvPr id="9" name="Oval 8">
            <a:extLst>
              <a:ext uri="{FF2B5EF4-FFF2-40B4-BE49-F238E27FC236}">
                <a16:creationId xmlns:a16="http://schemas.microsoft.com/office/drawing/2014/main" id="{96B51E22-A42B-AD40-A54E-26E04D67A46F}"/>
              </a:ext>
            </a:extLst>
          </p:cNvPr>
          <p:cNvSpPr/>
          <p:nvPr/>
        </p:nvSpPr>
        <p:spPr>
          <a:xfrm>
            <a:off x="10262535" y="3298011"/>
            <a:ext cx="249382" cy="249382"/>
          </a:xfrm>
          <a:prstGeom prst="ellipse">
            <a:avLst/>
          </a:prstGeom>
          <a:solidFill>
            <a:srgbClr val="C000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4</a:t>
            </a:r>
          </a:p>
        </p:txBody>
      </p:sp>
      <p:sp>
        <p:nvSpPr>
          <p:cNvPr id="10" name="Rounded Rectangle 9">
            <a:extLst>
              <a:ext uri="{FF2B5EF4-FFF2-40B4-BE49-F238E27FC236}">
                <a16:creationId xmlns:a16="http://schemas.microsoft.com/office/drawing/2014/main" id="{4A9DB8C8-F074-7546-96F9-8E3728656D70}"/>
              </a:ext>
            </a:extLst>
          </p:cNvPr>
          <p:cNvSpPr/>
          <p:nvPr/>
        </p:nvSpPr>
        <p:spPr>
          <a:xfrm>
            <a:off x="7572039" y="2343149"/>
            <a:ext cx="1772740" cy="747044"/>
          </a:xfrm>
          <a:prstGeom prst="roundRect">
            <a:avLst>
              <a:gd name="adj" fmla="val 10028"/>
            </a:avLst>
          </a:prstGeom>
          <a:noFill/>
          <a:ln>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4"/>
                </a:solidFill>
              </a:rPr>
              <a:t>Governance</a:t>
            </a:r>
          </a:p>
        </p:txBody>
      </p:sp>
      <p:sp>
        <p:nvSpPr>
          <p:cNvPr id="11" name="Rounded Rectangle 10">
            <a:extLst>
              <a:ext uri="{FF2B5EF4-FFF2-40B4-BE49-F238E27FC236}">
                <a16:creationId xmlns:a16="http://schemas.microsoft.com/office/drawing/2014/main" id="{5E715891-BD4C-7D46-A34D-C4432A209D37}"/>
              </a:ext>
            </a:extLst>
          </p:cNvPr>
          <p:cNvSpPr/>
          <p:nvPr/>
        </p:nvSpPr>
        <p:spPr>
          <a:xfrm>
            <a:off x="7471684" y="2621120"/>
            <a:ext cx="1159893" cy="290945"/>
          </a:xfrm>
          <a:prstGeom prst="roundRect">
            <a:avLst>
              <a:gd name="adj" fmla="val 10028"/>
            </a:avLst>
          </a:prstGeom>
          <a:solidFill>
            <a:schemeClr val="tx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Legal and Commercial</a:t>
            </a:r>
          </a:p>
        </p:txBody>
      </p:sp>
      <p:sp>
        <p:nvSpPr>
          <p:cNvPr id="12" name="Rounded Rectangle 11">
            <a:extLst>
              <a:ext uri="{FF2B5EF4-FFF2-40B4-BE49-F238E27FC236}">
                <a16:creationId xmlns:a16="http://schemas.microsoft.com/office/drawing/2014/main" id="{DEEAA750-C3DD-4849-A4DE-CBC3AA6C08F9}"/>
              </a:ext>
            </a:extLst>
          </p:cNvPr>
          <p:cNvSpPr/>
          <p:nvPr/>
        </p:nvSpPr>
        <p:spPr>
          <a:xfrm>
            <a:off x="8702976" y="2621120"/>
            <a:ext cx="725194" cy="290945"/>
          </a:xfrm>
          <a:prstGeom prst="roundRect">
            <a:avLst>
              <a:gd name="adj" fmla="val 10028"/>
            </a:avLst>
          </a:prstGeom>
          <a:solidFill>
            <a:schemeClr val="tx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Compliance</a:t>
            </a:r>
          </a:p>
        </p:txBody>
      </p:sp>
      <p:sp>
        <p:nvSpPr>
          <p:cNvPr id="13" name="Oval 12">
            <a:extLst>
              <a:ext uri="{FF2B5EF4-FFF2-40B4-BE49-F238E27FC236}">
                <a16:creationId xmlns:a16="http://schemas.microsoft.com/office/drawing/2014/main" id="{9BD13FC6-FBB4-AD4A-BD54-4D586EE1473B}"/>
              </a:ext>
            </a:extLst>
          </p:cNvPr>
          <p:cNvSpPr/>
          <p:nvPr/>
        </p:nvSpPr>
        <p:spPr>
          <a:xfrm>
            <a:off x="8016290" y="2855854"/>
            <a:ext cx="195811" cy="195811"/>
          </a:xfrm>
          <a:prstGeom prst="ellipse">
            <a:avLst/>
          </a:prstGeom>
          <a:solidFill>
            <a:srgbClr val="C000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endParaRPr lang="en-US" sz="1100" dirty="0"/>
          </a:p>
        </p:txBody>
      </p:sp>
      <p:sp>
        <p:nvSpPr>
          <p:cNvPr id="14" name="Oval 13">
            <a:extLst>
              <a:ext uri="{FF2B5EF4-FFF2-40B4-BE49-F238E27FC236}">
                <a16:creationId xmlns:a16="http://schemas.microsoft.com/office/drawing/2014/main" id="{98A0556B-B51A-114C-9A22-EF9271BDA90F}"/>
              </a:ext>
            </a:extLst>
          </p:cNvPr>
          <p:cNvSpPr/>
          <p:nvPr/>
        </p:nvSpPr>
        <p:spPr>
          <a:xfrm>
            <a:off x="8967667" y="2855854"/>
            <a:ext cx="195811" cy="195811"/>
          </a:xfrm>
          <a:prstGeom prst="ellipse">
            <a:avLst/>
          </a:prstGeom>
          <a:solidFill>
            <a:srgbClr val="C000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endParaRPr lang="en-US" sz="1100" dirty="0"/>
          </a:p>
        </p:txBody>
      </p:sp>
      <p:sp>
        <p:nvSpPr>
          <p:cNvPr id="15" name="Rounded Rectangle 14">
            <a:extLst>
              <a:ext uri="{FF2B5EF4-FFF2-40B4-BE49-F238E27FC236}">
                <a16:creationId xmlns:a16="http://schemas.microsoft.com/office/drawing/2014/main" id="{97C05F44-B59C-A142-89F0-802C55F61205}"/>
              </a:ext>
            </a:extLst>
          </p:cNvPr>
          <p:cNvSpPr/>
          <p:nvPr/>
        </p:nvSpPr>
        <p:spPr>
          <a:xfrm>
            <a:off x="7572039" y="3360972"/>
            <a:ext cx="1772740" cy="358613"/>
          </a:xfrm>
          <a:prstGeom prst="roundRect">
            <a:avLst>
              <a:gd name="adj" fmla="val 19962"/>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Service Strategy</a:t>
            </a:r>
          </a:p>
        </p:txBody>
      </p:sp>
      <p:sp>
        <p:nvSpPr>
          <p:cNvPr id="16" name="Rounded Rectangle 15">
            <a:extLst>
              <a:ext uri="{FF2B5EF4-FFF2-40B4-BE49-F238E27FC236}">
                <a16:creationId xmlns:a16="http://schemas.microsoft.com/office/drawing/2014/main" id="{BCF7AB61-7CB8-F747-B6FC-707FCDD179E9}"/>
              </a:ext>
            </a:extLst>
          </p:cNvPr>
          <p:cNvSpPr/>
          <p:nvPr/>
        </p:nvSpPr>
        <p:spPr>
          <a:xfrm>
            <a:off x="7572039" y="4633150"/>
            <a:ext cx="1772740" cy="358613"/>
          </a:xfrm>
          <a:prstGeom prst="roundRect">
            <a:avLst>
              <a:gd name="adj" fmla="val 19962"/>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Service Transition</a:t>
            </a:r>
          </a:p>
        </p:txBody>
      </p:sp>
      <p:sp>
        <p:nvSpPr>
          <p:cNvPr id="17" name="Rounded Rectangle 16">
            <a:extLst>
              <a:ext uri="{FF2B5EF4-FFF2-40B4-BE49-F238E27FC236}">
                <a16:creationId xmlns:a16="http://schemas.microsoft.com/office/drawing/2014/main" id="{8919AB93-17DA-E142-AABA-BF103D6DC817}"/>
              </a:ext>
            </a:extLst>
          </p:cNvPr>
          <p:cNvSpPr/>
          <p:nvPr/>
        </p:nvSpPr>
        <p:spPr>
          <a:xfrm>
            <a:off x="7572039" y="4008178"/>
            <a:ext cx="1772740" cy="358613"/>
          </a:xfrm>
          <a:prstGeom prst="roundRect">
            <a:avLst>
              <a:gd name="adj" fmla="val 19962"/>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rPr>
              <a:t>Service Design</a:t>
            </a:r>
          </a:p>
        </p:txBody>
      </p:sp>
      <p:sp>
        <p:nvSpPr>
          <p:cNvPr id="18" name="Rounded Rectangle 17">
            <a:extLst>
              <a:ext uri="{FF2B5EF4-FFF2-40B4-BE49-F238E27FC236}">
                <a16:creationId xmlns:a16="http://schemas.microsoft.com/office/drawing/2014/main" id="{B5C27457-BA08-C84D-85EE-C24DC12AE55A}"/>
              </a:ext>
            </a:extLst>
          </p:cNvPr>
          <p:cNvSpPr/>
          <p:nvPr/>
        </p:nvSpPr>
        <p:spPr>
          <a:xfrm>
            <a:off x="7572039" y="5258122"/>
            <a:ext cx="1772740" cy="662815"/>
          </a:xfrm>
          <a:prstGeom prst="roundRect">
            <a:avLst>
              <a:gd name="adj" fmla="val 10028"/>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6"/>
                </a:solidFill>
              </a:rPr>
              <a:t>Service Operation</a:t>
            </a:r>
          </a:p>
        </p:txBody>
      </p:sp>
      <p:sp>
        <p:nvSpPr>
          <p:cNvPr id="19" name="Rounded Rectangle 18">
            <a:extLst>
              <a:ext uri="{FF2B5EF4-FFF2-40B4-BE49-F238E27FC236}">
                <a16:creationId xmlns:a16="http://schemas.microsoft.com/office/drawing/2014/main" id="{790343F0-DDBB-034B-842B-A8292BB2109C}"/>
              </a:ext>
            </a:extLst>
          </p:cNvPr>
          <p:cNvSpPr/>
          <p:nvPr/>
        </p:nvSpPr>
        <p:spPr>
          <a:xfrm>
            <a:off x="7969804" y="5536094"/>
            <a:ext cx="940458" cy="234734"/>
          </a:xfrm>
          <a:prstGeom prst="roundRect">
            <a:avLst>
              <a:gd name="adj" fmla="val 30264"/>
            </a:avLst>
          </a:prstGeom>
          <a:solidFill>
            <a:schemeClr val="tx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Client Portal</a:t>
            </a:r>
          </a:p>
        </p:txBody>
      </p:sp>
      <p:sp>
        <p:nvSpPr>
          <p:cNvPr id="20" name="Oval 19">
            <a:extLst>
              <a:ext uri="{FF2B5EF4-FFF2-40B4-BE49-F238E27FC236}">
                <a16:creationId xmlns:a16="http://schemas.microsoft.com/office/drawing/2014/main" id="{2B561CB7-A06A-2441-920D-33F88EC6E3AA}"/>
              </a:ext>
            </a:extLst>
          </p:cNvPr>
          <p:cNvSpPr/>
          <p:nvPr/>
        </p:nvSpPr>
        <p:spPr>
          <a:xfrm>
            <a:off x="8794500" y="5669756"/>
            <a:ext cx="195811" cy="195811"/>
          </a:xfrm>
          <a:prstGeom prst="ellipse">
            <a:avLst/>
          </a:prstGeom>
          <a:solidFill>
            <a:srgbClr val="C000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endParaRPr lang="en-US" sz="1100" dirty="0"/>
          </a:p>
        </p:txBody>
      </p:sp>
      <p:cxnSp>
        <p:nvCxnSpPr>
          <p:cNvPr id="21" name="Straight Arrow Connector 20">
            <a:extLst>
              <a:ext uri="{FF2B5EF4-FFF2-40B4-BE49-F238E27FC236}">
                <a16:creationId xmlns:a16="http://schemas.microsoft.com/office/drawing/2014/main" id="{4456FC7B-CD18-0442-8A2D-95E0FEF1FF15}"/>
              </a:ext>
            </a:extLst>
          </p:cNvPr>
          <p:cNvCxnSpPr/>
          <p:nvPr/>
        </p:nvCxnSpPr>
        <p:spPr>
          <a:xfrm>
            <a:off x="7129318" y="2496427"/>
            <a:ext cx="68283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261AB2-7939-4441-87AC-9E13BFCCE9D4}"/>
              </a:ext>
            </a:extLst>
          </p:cNvPr>
          <p:cNvCxnSpPr/>
          <p:nvPr/>
        </p:nvCxnSpPr>
        <p:spPr>
          <a:xfrm>
            <a:off x="7129318" y="3547393"/>
            <a:ext cx="68283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EB44A4E-2BB6-7746-A36F-6356FCAE42EB}"/>
              </a:ext>
            </a:extLst>
          </p:cNvPr>
          <p:cNvCxnSpPr/>
          <p:nvPr/>
        </p:nvCxnSpPr>
        <p:spPr>
          <a:xfrm>
            <a:off x="7129318" y="5619638"/>
            <a:ext cx="68283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B4ED024-5FE1-F24C-ACD0-757CCB918BBB}"/>
              </a:ext>
            </a:extLst>
          </p:cNvPr>
          <p:cNvCxnSpPr/>
          <p:nvPr/>
        </p:nvCxnSpPr>
        <p:spPr>
          <a:xfrm>
            <a:off x="9094684" y="2496427"/>
            <a:ext cx="68283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B6BA94B-19B7-3E40-862E-537E1DBB6497}"/>
              </a:ext>
            </a:extLst>
          </p:cNvPr>
          <p:cNvCxnSpPr/>
          <p:nvPr/>
        </p:nvCxnSpPr>
        <p:spPr>
          <a:xfrm>
            <a:off x="9094684" y="3547393"/>
            <a:ext cx="68283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4F2870A-3F42-2240-B794-1E4307519ABF}"/>
              </a:ext>
            </a:extLst>
          </p:cNvPr>
          <p:cNvCxnSpPr/>
          <p:nvPr/>
        </p:nvCxnSpPr>
        <p:spPr>
          <a:xfrm>
            <a:off x="9094684" y="5619638"/>
            <a:ext cx="68283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BF660FB-D6AD-7846-9B14-280B10A23A7D}"/>
              </a:ext>
            </a:extLst>
          </p:cNvPr>
          <p:cNvCxnSpPr/>
          <p:nvPr/>
        </p:nvCxnSpPr>
        <p:spPr>
          <a:xfrm>
            <a:off x="9094684" y="4188661"/>
            <a:ext cx="68283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3B73303-2A8A-2C45-A114-FEE405675A7B}"/>
              </a:ext>
            </a:extLst>
          </p:cNvPr>
          <p:cNvCxnSpPr/>
          <p:nvPr/>
        </p:nvCxnSpPr>
        <p:spPr>
          <a:xfrm>
            <a:off x="9094684" y="4818053"/>
            <a:ext cx="68283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28CE052-7FEF-CF42-A119-0448878A97D0}"/>
              </a:ext>
            </a:extLst>
          </p:cNvPr>
          <p:cNvCxnSpPr>
            <a:cxnSpLocks/>
            <a:stCxn id="15" idx="0"/>
            <a:endCxn id="10" idx="2"/>
          </p:cNvCxnSpPr>
          <p:nvPr/>
        </p:nvCxnSpPr>
        <p:spPr>
          <a:xfrm flipV="1">
            <a:off x="8458409" y="3090193"/>
            <a:ext cx="0" cy="2707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0E1D7C0-5A9E-AB4E-B44F-886B149E7724}"/>
              </a:ext>
            </a:extLst>
          </p:cNvPr>
          <p:cNvCxnSpPr>
            <a:cxnSpLocks/>
            <a:stCxn id="17" idx="0"/>
          </p:cNvCxnSpPr>
          <p:nvPr/>
        </p:nvCxnSpPr>
        <p:spPr>
          <a:xfrm flipV="1">
            <a:off x="8458409" y="3707712"/>
            <a:ext cx="0" cy="3004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A081575-3CB4-1249-8FEB-A3FC4E7E23B7}"/>
              </a:ext>
            </a:extLst>
          </p:cNvPr>
          <p:cNvCxnSpPr>
            <a:cxnSpLocks/>
            <a:stCxn id="16" idx="0"/>
            <a:endCxn id="17" idx="2"/>
          </p:cNvCxnSpPr>
          <p:nvPr/>
        </p:nvCxnSpPr>
        <p:spPr>
          <a:xfrm flipV="1">
            <a:off x="8458409" y="4366791"/>
            <a:ext cx="0" cy="2663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CE42F4E-8E8C-1B45-8323-FB9E2576B373}"/>
              </a:ext>
            </a:extLst>
          </p:cNvPr>
          <p:cNvCxnSpPr>
            <a:cxnSpLocks/>
            <a:stCxn id="18" idx="0"/>
            <a:endCxn id="16" idx="2"/>
          </p:cNvCxnSpPr>
          <p:nvPr/>
        </p:nvCxnSpPr>
        <p:spPr>
          <a:xfrm flipV="1">
            <a:off x="8458409" y="4991763"/>
            <a:ext cx="0" cy="2663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7A5CEC9E-F70C-D748-B89E-14AC5B19843D}"/>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1252970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5681-E97E-3440-B74B-57206BBFB751}"/>
              </a:ext>
            </a:extLst>
          </p:cNvPr>
          <p:cNvSpPr>
            <a:spLocks noGrp="1"/>
          </p:cNvSpPr>
          <p:nvPr>
            <p:ph type="title"/>
          </p:nvPr>
        </p:nvSpPr>
        <p:spPr/>
        <p:txBody>
          <a:bodyPr/>
          <a:lstStyle/>
          <a:p>
            <a:r>
              <a:rPr lang="en-US" dirty="0"/>
              <a:t>HOTSPOT ONE: </a:t>
            </a:r>
            <a:r>
              <a:rPr lang="en-US" dirty="0">
                <a:solidFill>
                  <a:schemeClr val="tx2">
                    <a:alpha val="60000"/>
                  </a:schemeClr>
                </a:solidFill>
              </a:rPr>
              <a:t>CLIENT PORTAL</a:t>
            </a:r>
          </a:p>
        </p:txBody>
      </p:sp>
      <p:sp>
        <p:nvSpPr>
          <p:cNvPr id="3" name="Content Placeholder 2">
            <a:extLst>
              <a:ext uri="{FF2B5EF4-FFF2-40B4-BE49-F238E27FC236}">
                <a16:creationId xmlns:a16="http://schemas.microsoft.com/office/drawing/2014/main" id="{17F0E0A5-CF7D-0348-8227-48F15D7D3671}"/>
              </a:ext>
            </a:extLst>
          </p:cNvPr>
          <p:cNvSpPr>
            <a:spLocks noGrp="1"/>
          </p:cNvSpPr>
          <p:nvPr>
            <p:ph idx="1"/>
          </p:nvPr>
        </p:nvSpPr>
        <p:spPr>
          <a:xfrm>
            <a:off x="742950" y="2343151"/>
            <a:ext cx="4015426" cy="3651689"/>
          </a:xfrm>
        </p:spPr>
        <p:txBody>
          <a:bodyPr numCol="1">
            <a:noAutofit/>
          </a:bodyPr>
          <a:lstStyle/>
          <a:p>
            <a:pPr>
              <a:lnSpc>
                <a:spcPts val="2000"/>
              </a:lnSpc>
              <a:spcBef>
                <a:spcPts val="400"/>
              </a:spcBef>
              <a:spcAft>
                <a:spcPts val="400"/>
              </a:spcAft>
            </a:pPr>
            <a:r>
              <a:rPr lang="en-GB" sz="1500" dirty="0"/>
              <a:t>Service Management team responsible for managing the information available to customers via a Client Portal. </a:t>
            </a:r>
          </a:p>
          <a:p>
            <a:pPr>
              <a:lnSpc>
                <a:spcPts val="2000"/>
              </a:lnSpc>
              <a:spcBef>
                <a:spcPts val="400"/>
              </a:spcBef>
              <a:spcAft>
                <a:spcPts val="400"/>
              </a:spcAft>
            </a:pPr>
            <a:r>
              <a:rPr lang="en-GB" sz="1500" dirty="0"/>
              <a:t>Some material will be supplied by other teams e.g. Marketing such as prospectus and a product offerings</a:t>
            </a:r>
          </a:p>
          <a:p>
            <a:pPr>
              <a:lnSpc>
                <a:spcPts val="2000"/>
              </a:lnSpc>
              <a:spcBef>
                <a:spcPts val="400"/>
              </a:spcBef>
              <a:spcAft>
                <a:spcPts val="400"/>
              </a:spcAft>
            </a:pPr>
            <a:r>
              <a:rPr lang="en-GB" sz="1500" dirty="0"/>
              <a:t>Most material will be service and technical support information covering topics as service availability status, technical self-help and how-to-do-it video clips application forms. The client portal also has a secure area for the client customer groups to access data on performance against SLAs. </a:t>
            </a:r>
            <a:endParaRPr lang="en-US" sz="1500" dirty="0"/>
          </a:p>
        </p:txBody>
      </p:sp>
      <p:sp>
        <p:nvSpPr>
          <p:cNvPr id="4" name="Slide Number Placeholder 3">
            <a:extLst>
              <a:ext uri="{FF2B5EF4-FFF2-40B4-BE49-F238E27FC236}">
                <a16:creationId xmlns:a16="http://schemas.microsoft.com/office/drawing/2014/main" id="{B8976122-69A6-BC46-BC85-1DEAA3B3472B}"/>
              </a:ext>
            </a:extLst>
          </p:cNvPr>
          <p:cNvSpPr>
            <a:spLocks noGrp="1"/>
          </p:cNvSpPr>
          <p:nvPr>
            <p:ph type="sldNum" sz="quarter" idx="12"/>
          </p:nvPr>
        </p:nvSpPr>
        <p:spPr/>
        <p:txBody>
          <a:bodyPr/>
          <a:lstStyle/>
          <a:p>
            <a:fld id="{E6299166-1587-B047-A416-A34EF030A8EF}" type="slidenum">
              <a:rPr lang="en-US" smtClean="0"/>
              <a:t>23</a:t>
            </a:fld>
            <a:endParaRPr lang="en-US"/>
          </a:p>
        </p:txBody>
      </p:sp>
      <p:grpSp>
        <p:nvGrpSpPr>
          <p:cNvPr id="43" name="Group 42">
            <a:extLst>
              <a:ext uri="{FF2B5EF4-FFF2-40B4-BE49-F238E27FC236}">
                <a16:creationId xmlns:a16="http://schemas.microsoft.com/office/drawing/2014/main" id="{65FA80D4-C467-ED4E-B8A8-9941F32088A5}"/>
              </a:ext>
            </a:extLst>
          </p:cNvPr>
          <p:cNvGrpSpPr/>
          <p:nvPr/>
        </p:nvGrpSpPr>
        <p:grpSpPr>
          <a:xfrm>
            <a:off x="5165223" y="2266682"/>
            <a:ext cx="6417177" cy="3728158"/>
            <a:chOff x="5226745" y="2343149"/>
            <a:chExt cx="6417177" cy="3728158"/>
          </a:xfrm>
        </p:grpSpPr>
        <p:sp>
          <p:nvSpPr>
            <p:cNvPr id="5" name="Content Placeholder 2">
              <a:extLst>
                <a:ext uri="{FF2B5EF4-FFF2-40B4-BE49-F238E27FC236}">
                  <a16:creationId xmlns:a16="http://schemas.microsoft.com/office/drawing/2014/main" id="{CE72E86D-27DD-3647-A83F-206EDB190EB6}"/>
                </a:ext>
              </a:extLst>
            </p:cNvPr>
            <p:cNvSpPr txBox="1">
              <a:spLocks/>
            </p:cNvSpPr>
            <p:nvPr/>
          </p:nvSpPr>
          <p:spPr>
            <a:xfrm>
              <a:off x="5798426" y="2343149"/>
              <a:ext cx="3618843" cy="3651689"/>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400"/>
                </a:spcBef>
                <a:spcAft>
                  <a:spcPts val="400"/>
                </a:spcAft>
              </a:pPr>
              <a:endParaRPr lang="en-US" sz="1600" dirty="0"/>
            </a:p>
          </p:txBody>
        </p:sp>
        <p:sp>
          <p:nvSpPr>
            <p:cNvPr id="8" name="Rounded Rectangle 7">
              <a:extLst>
                <a:ext uri="{FF2B5EF4-FFF2-40B4-BE49-F238E27FC236}">
                  <a16:creationId xmlns:a16="http://schemas.microsoft.com/office/drawing/2014/main" id="{A0DCD098-C007-8E40-AD7A-6DBCB346DB53}"/>
                </a:ext>
              </a:extLst>
            </p:cNvPr>
            <p:cNvSpPr/>
            <p:nvPr/>
          </p:nvSpPr>
          <p:spPr>
            <a:xfrm>
              <a:off x="5226745" y="2493519"/>
              <a:ext cx="1018658" cy="3577788"/>
            </a:xfrm>
            <a:prstGeom prst="roundRect">
              <a:avLst>
                <a:gd name="adj" fmla="val 10028"/>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576000" rtlCol="0" anchor="t"/>
            <a:lstStyle/>
            <a:p>
              <a:pPr algn="ctr"/>
              <a:r>
                <a:rPr lang="en-US" sz="1200" b="1" dirty="0">
                  <a:solidFill>
                    <a:schemeClr val="accent3"/>
                  </a:solidFill>
                </a:rPr>
                <a:t>Client</a:t>
              </a:r>
            </a:p>
          </p:txBody>
        </p:sp>
        <p:cxnSp>
          <p:nvCxnSpPr>
            <p:cNvPr id="9" name="Straight Arrow Connector 8">
              <a:extLst>
                <a:ext uri="{FF2B5EF4-FFF2-40B4-BE49-F238E27FC236}">
                  <a16:creationId xmlns:a16="http://schemas.microsoft.com/office/drawing/2014/main" id="{54BBCFB8-4C2F-9B43-B962-E447078964D7}"/>
                </a:ext>
              </a:extLst>
            </p:cNvPr>
            <p:cNvCxnSpPr>
              <a:cxnSpLocks/>
            </p:cNvCxnSpPr>
            <p:nvPr/>
          </p:nvCxnSpPr>
          <p:spPr>
            <a:xfrm>
              <a:off x="6438730" y="3269515"/>
              <a:ext cx="3260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EE10AB7A-C2FE-574D-B1C4-5EF476DC684A}"/>
                </a:ext>
              </a:extLst>
            </p:cNvPr>
            <p:cNvSpPr/>
            <p:nvPr/>
          </p:nvSpPr>
          <p:spPr>
            <a:xfrm>
              <a:off x="5363619" y="3110138"/>
              <a:ext cx="1018657" cy="314531"/>
            </a:xfrm>
            <a:prstGeom prst="roundRect">
              <a:avLst>
                <a:gd name="adj" fmla="val 15682"/>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Phone Customers</a:t>
              </a:r>
            </a:p>
          </p:txBody>
        </p:sp>
        <p:sp>
          <p:nvSpPr>
            <p:cNvPr id="11" name="Rounded Rectangle 10">
              <a:extLst>
                <a:ext uri="{FF2B5EF4-FFF2-40B4-BE49-F238E27FC236}">
                  <a16:creationId xmlns:a16="http://schemas.microsoft.com/office/drawing/2014/main" id="{FA7215EB-6F69-0842-BBAC-68539A158986}"/>
                </a:ext>
              </a:extLst>
            </p:cNvPr>
            <p:cNvSpPr/>
            <p:nvPr/>
          </p:nvSpPr>
          <p:spPr>
            <a:xfrm>
              <a:off x="5363619" y="4818794"/>
              <a:ext cx="1018657" cy="314531"/>
            </a:xfrm>
            <a:prstGeom prst="roundRect">
              <a:avLst>
                <a:gd name="adj" fmla="val 15682"/>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Client Business Units</a:t>
              </a:r>
            </a:p>
          </p:txBody>
        </p:sp>
        <p:sp>
          <p:nvSpPr>
            <p:cNvPr id="12" name="Rounded Rectangle 11">
              <a:extLst>
                <a:ext uri="{FF2B5EF4-FFF2-40B4-BE49-F238E27FC236}">
                  <a16:creationId xmlns:a16="http://schemas.microsoft.com/office/drawing/2014/main" id="{961E37FE-A816-D746-9BFB-AE9C4F904542}"/>
                </a:ext>
              </a:extLst>
            </p:cNvPr>
            <p:cNvSpPr/>
            <p:nvPr/>
          </p:nvSpPr>
          <p:spPr>
            <a:xfrm>
              <a:off x="5363619" y="5391167"/>
              <a:ext cx="1018657" cy="314531"/>
            </a:xfrm>
            <a:prstGeom prst="roundRect">
              <a:avLst>
                <a:gd name="adj" fmla="val 15682"/>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Self Service Customers</a:t>
              </a:r>
            </a:p>
          </p:txBody>
        </p:sp>
        <p:sp>
          <p:nvSpPr>
            <p:cNvPr id="13" name="Rounded Rectangle 12">
              <a:extLst>
                <a:ext uri="{FF2B5EF4-FFF2-40B4-BE49-F238E27FC236}">
                  <a16:creationId xmlns:a16="http://schemas.microsoft.com/office/drawing/2014/main" id="{CFD03B14-8760-A14C-929C-91F710E66315}"/>
                </a:ext>
              </a:extLst>
            </p:cNvPr>
            <p:cNvSpPr/>
            <p:nvPr/>
          </p:nvSpPr>
          <p:spPr>
            <a:xfrm>
              <a:off x="6604253" y="2493519"/>
              <a:ext cx="5039669" cy="3577788"/>
            </a:xfrm>
            <a:prstGeom prst="roundRect">
              <a:avLst>
                <a:gd name="adj" fmla="val 3395"/>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576000" rtlCol="0" anchor="t"/>
            <a:lstStyle/>
            <a:p>
              <a:r>
                <a:rPr lang="en-US" sz="1200" b="1" dirty="0">
                  <a:solidFill>
                    <a:schemeClr val="accent6"/>
                  </a:solidFill>
                </a:rPr>
                <a:t>Service Operation</a:t>
              </a:r>
            </a:p>
          </p:txBody>
        </p:sp>
        <p:cxnSp>
          <p:nvCxnSpPr>
            <p:cNvPr id="14" name="Straight Arrow Connector 13">
              <a:extLst>
                <a:ext uri="{FF2B5EF4-FFF2-40B4-BE49-F238E27FC236}">
                  <a16:creationId xmlns:a16="http://schemas.microsoft.com/office/drawing/2014/main" id="{D576D158-187F-1945-99C9-47CC930E905B}"/>
                </a:ext>
              </a:extLst>
            </p:cNvPr>
            <p:cNvCxnSpPr>
              <a:cxnSpLocks/>
            </p:cNvCxnSpPr>
            <p:nvPr/>
          </p:nvCxnSpPr>
          <p:spPr>
            <a:xfrm>
              <a:off x="6438730" y="4985151"/>
              <a:ext cx="3260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DFD279C-9538-AE4F-A4F4-96F94220A037}"/>
                </a:ext>
              </a:extLst>
            </p:cNvPr>
            <p:cNvCxnSpPr>
              <a:cxnSpLocks/>
            </p:cNvCxnSpPr>
            <p:nvPr/>
          </p:nvCxnSpPr>
          <p:spPr>
            <a:xfrm>
              <a:off x="6438730" y="5557523"/>
              <a:ext cx="3260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BD1575E7-228A-8246-A35E-15C1D7C22E19}"/>
                </a:ext>
              </a:extLst>
            </p:cNvPr>
            <p:cNvSpPr/>
            <p:nvPr/>
          </p:nvSpPr>
          <p:spPr>
            <a:xfrm>
              <a:off x="6808511" y="2836750"/>
              <a:ext cx="4667888" cy="865529"/>
            </a:xfrm>
            <a:prstGeom prst="roundRect">
              <a:avLst>
                <a:gd name="adj" fmla="val 14481"/>
              </a:avLst>
            </a:prstGeom>
            <a:noFill/>
            <a:ln>
              <a:solidFill>
                <a:schemeClr val="accent4"/>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7" name="Rounded Rectangle 16">
              <a:extLst>
                <a:ext uri="{FF2B5EF4-FFF2-40B4-BE49-F238E27FC236}">
                  <a16:creationId xmlns:a16="http://schemas.microsoft.com/office/drawing/2014/main" id="{910F5173-59C1-D84C-B9E9-1440665DE3A0}"/>
                </a:ext>
              </a:extLst>
            </p:cNvPr>
            <p:cNvSpPr/>
            <p:nvPr/>
          </p:nvSpPr>
          <p:spPr>
            <a:xfrm>
              <a:off x="6992278" y="2927598"/>
              <a:ext cx="1018657" cy="928361"/>
            </a:xfrm>
            <a:prstGeom prst="roundRect">
              <a:avLst>
                <a:gd name="adj" fmla="val 15682"/>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a:t>Service Desk</a:t>
              </a:r>
            </a:p>
          </p:txBody>
        </p:sp>
        <p:sp>
          <p:nvSpPr>
            <p:cNvPr id="18" name="Rounded Rectangle 17">
              <a:extLst>
                <a:ext uri="{FF2B5EF4-FFF2-40B4-BE49-F238E27FC236}">
                  <a16:creationId xmlns:a16="http://schemas.microsoft.com/office/drawing/2014/main" id="{D1A5951A-72E2-514D-97FF-974675D3A4DF}"/>
                </a:ext>
              </a:extLst>
            </p:cNvPr>
            <p:cNvSpPr/>
            <p:nvPr/>
          </p:nvSpPr>
          <p:spPr>
            <a:xfrm>
              <a:off x="8116082" y="2955408"/>
              <a:ext cx="1018657" cy="411830"/>
            </a:xfrm>
            <a:prstGeom prst="roundRect">
              <a:avLst>
                <a:gd name="adj" fmla="val 32755"/>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Incident Management</a:t>
              </a:r>
            </a:p>
          </p:txBody>
        </p:sp>
        <p:sp>
          <p:nvSpPr>
            <p:cNvPr id="19" name="Rounded Rectangle 18">
              <a:extLst>
                <a:ext uri="{FF2B5EF4-FFF2-40B4-BE49-F238E27FC236}">
                  <a16:creationId xmlns:a16="http://schemas.microsoft.com/office/drawing/2014/main" id="{E4165FA7-35F2-9048-B9F0-0498F680BFC5}"/>
                </a:ext>
              </a:extLst>
            </p:cNvPr>
            <p:cNvSpPr/>
            <p:nvPr/>
          </p:nvSpPr>
          <p:spPr>
            <a:xfrm>
              <a:off x="8116082" y="3444129"/>
              <a:ext cx="1018657" cy="411830"/>
            </a:xfrm>
            <a:prstGeom prst="roundRect">
              <a:avLst>
                <a:gd name="adj" fmla="val 32755"/>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Request Fulfilment</a:t>
              </a:r>
            </a:p>
          </p:txBody>
        </p:sp>
        <p:sp>
          <p:nvSpPr>
            <p:cNvPr id="20" name="Rounded Rectangle 19">
              <a:extLst>
                <a:ext uri="{FF2B5EF4-FFF2-40B4-BE49-F238E27FC236}">
                  <a16:creationId xmlns:a16="http://schemas.microsoft.com/office/drawing/2014/main" id="{119B82B8-9210-654D-AB00-46BF00CB2195}"/>
                </a:ext>
              </a:extLst>
            </p:cNvPr>
            <p:cNvSpPr/>
            <p:nvPr/>
          </p:nvSpPr>
          <p:spPr>
            <a:xfrm>
              <a:off x="9232906" y="2955408"/>
              <a:ext cx="1018657" cy="411830"/>
            </a:xfrm>
            <a:prstGeom prst="roundRect">
              <a:avLst>
                <a:gd name="adj" fmla="val 32755"/>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Access Management</a:t>
              </a:r>
            </a:p>
          </p:txBody>
        </p:sp>
        <p:sp>
          <p:nvSpPr>
            <p:cNvPr id="21" name="Rounded Rectangle 20">
              <a:extLst>
                <a:ext uri="{FF2B5EF4-FFF2-40B4-BE49-F238E27FC236}">
                  <a16:creationId xmlns:a16="http://schemas.microsoft.com/office/drawing/2014/main" id="{30A07243-EA96-4B4D-BF21-B584463E8D6C}"/>
                </a:ext>
              </a:extLst>
            </p:cNvPr>
            <p:cNvSpPr/>
            <p:nvPr/>
          </p:nvSpPr>
          <p:spPr>
            <a:xfrm>
              <a:off x="9232906" y="3444129"/>
              <a:ext cx="1018657" cy="411830"/>
            </a:xfrm>
            <a:prstGeom prst="roundRect">
              <a:avLst>
                <a:gd name="adj" fmla="val 32755"/>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Problem Management</a:t>
              </a:r>
            </a:p>
          </p:txBody>
        </p:sp>
        <p:sp>
          <p:nvSpPr>
            <p:cNvPr id="22" name="Rounded Rectangle 21">
              <a:extLst>
                <a:ext uri="{FF2B5EF4-FFF2-40B4-BE49-F238E27FC236}">
                  <a16:creationId xmlns:a16="http://schemas.microsoft.com/office/drawing/2014/main" id="{DD4488CC-A481-D644-A4DD-DD08AA64A00D}"/>
                </a:ext>
              </a:extLst>
            </p:cNvPr>
            <p:cNvSpPr/>
            <p:nvPr/>
          </p:nvSpPr>
          <p:spPr>
            <a:xfrm>
              <a:off x="10342750" y="2955408"/>
              <a:ext cx="1018657" cy="411830"/>
            </a:xfrm>
            <a:prstGeom prst="roundRect">
              <a:avLst>
                <a:gd name="adj" fmla="val 32755"/>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Event Management</a:t>
              </a:r>
            </a:p>
          </p:txBody>
        </p:sp>
        <p:sp>
          <p:nvSpPr>
            <p:cNvPr id="23" name="Rounded Rectangle 22">
              <a:extLst>
                <a:ext uri="{FF2B5EF4-FFF2-40B4-BE49-F238E27FC236}">
                  <a16:creationId xmlns:a16="http://schemas.microsoft.com/office/drawing/2014/main" id="{5D5A504A-0C1C-184F-88C9-1670B873811A}"/>
                </a:ext>
              </a:extLst>
            </p:cNvPr>
            <p:cNvSpPr/>
            <p:nvPr/>
          </p:nvSpPr>
          <p:spPr>
            <a:xfrm>
              <a:off x="10342750" y="3444129"/>
              <a:ext cx="1018657" cy="411830"/>
            </a:xfrm>
            <a:prstGeom prst="roundRect">
              <a:avLst>
                <a:gd name="adj" fmla="val 32755"/>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Monitoring and Control</a:t>
              </a:r>
            </a:p>
          </p:txBody>
        </p:sp>
        <p:sp>
          <p:nvSpPr>
            <p:cNvPr id="24" name="Rounded Rectangle 23">
              <a:extLst>
                <a:ext uri="{FF2B5EF4-FFF2-40B4-BE49-F238E27FC236}">
                  <a16:creationId xmlns:a16="http://schemas.microsoft.com/office/drawing/2014/main" id="{13EEAD73-F710-DD41-BAB7-F383884C2A6F}"/>
                </a:ext>
              </a:extLst>
            </p:cNvPr>
            <p:cNvSpPr/>
            <p:nvPr/>
          </p:nvSpPr>
          <p:spPr>
            <a:xfrm>
              <a:off x="6925955" y="3248908"/>
              <a:ext cx="701453" cy="236660"/>
            </a:xfrm>
            <a:prstGeom prst="roundRect">
              <a:avLst>
                <a:gd name="adj" fmla="val 36328"/>
              </a:avLst>
            </a:prstGeom>
            <a:solidFill>
              <a:schemeClr val="accent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SDDB</a:t>
              </a:r>
            </a:p>
          </p:txBody>
        </p:sp>
        <p:sp>
          <p:nvSpPr>
            <p:cNvPr id="25" name="Rounded Rectangle 24">
              <a:extLst>
                <a:ext uri="{FF2B5EF4-FFF2-40B4-BE49-F238E27FC236}">
                  <a16:creationId xmlns:a16="http://schemas.microsoft.com/office/drawing/2014/main" id="{888AE7EB-8D28-B04A-BC40-7EA271AEA352}"/>
                </a:ext>
              </a:extLst>
            </p:cNvPr>
            <p:cNvSpPr/>
            <p:nvPr/>
          </p:nvSpPr>
          <p:spPr>
            <a:xfrm>
              <a:off x="7362055" y="3542075"/>
              <a:ext cx="701453" cy="236660"/>
            </a:xfrm>
            <a:prstGeom prst="roundRect">
              <a:avLst>
                <a:gd name="adj" fmla="val 36328"/>
              </a:avLst>
            </a:prstGeom>
            <a:solidFill>
              <a:schemeClr val="accent5"/>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Source DB</a:t>
              </a:r>
            </a:p>
          </p:txBody>
        </p:sp>
        <p:sp>
          <p:nvSpPr>
            <p:cNvPr id="26" name="Rounded Rectangle 25">
              <a:extLst>
                <a:ext uri="{FF2B5EF4-FFF2-40B4-BE49-F238E27FC236}">
                  <a16:creationId xmlns:a16="http://schemas.microsoft.com/office/drawing/2014/main" id="{61819D71-A2D0-BE4F-9A99-1191C5CFF4F6}"/>
                </a:ext>
              </a:extLst>
            </p:cNvPr>
            <p:cNvSpPr/>
            <p:nvPr/>
          </p:nvSpPr>
          <p:spPr>
            <a:xfrm>
              <a:off x="6992278" y="4595858"/>
              <a:ext cx="1018657" cy="1249448"/>
            </a:xfrm>
            <a:prstGeom prst="roundRect">
              <a:avLst>
                <a:gd name="adj" fmla="val 10885"/>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a:t>Client Portal</a:t>
              </a:r>
            </a:p>
          </p:txBody>
        </p:sp>
        <p:sp>
          <p:nvSpPr>
            <p:cNvPr id="27" name="Rounded Rectangle 26">
              <a:extLst>
                <a:ext uri="{FF2B5EF4-FFF2-40B4-BE49-F238E27FC236}">
                  <a16:creationId xmlns:a16="http://schemas.microsoft.com/office/drawing/2014/main" id="{13371560-8A36-4349-B27C-85B528177D59}"/>
                </a:ext>
              </a:extLst>
            </p:cNvPr>
            <p:cNvSpPr/>
            <p:nvPr/>
          </p:nvSpPr>
          <p:spPr>
            <a:xfrm>
              <a:off x="6925955" y="4991703"/>
              <a:ext cx="701453" cy="236660"/>
            </a:xfrm>
            <a:prstGeom prst="roundRect">
              <a:avLst>
                <a:gd name="adj" fmla="val 36328"/>
              </a:avLst>
            </a:prstGeom>
            <a:solidFill>
              <a:schemeClr val="accent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SLA DB</a:t>
              </a:r>
            </a:p>
          </p:txBody>
        </p:sp>
        <p:sp>
          <p:nvSpPr>
            <p:cNvPr id="28" name="Rounded Rectangle 27">
              <a:extLst>
                <a:ext uri="{FF2B5EF4-FFF2-40B4-BE49-F238E27FC236}">
                  <a16:creationId xmlns:a16="http://schemas.microsoft.com/office/drawing/2014/main" id="{C5AEA2E7-B19B-954D-B6C2-6CA0ED585633}"/>
                </a:ext>
              </a:extLst>
            </p:cNvPr>
            <p:cNvSpPr/>
            <p:nvPr/>
          </p:nvSpPr>
          <p:spPr>
            <a:xfrm>
              <a:off x="6925955" y="5313013"/>
              <a:ext cx="701453" cy="236660"/>
            </a:xfrm>
            <a:prstGeom prst="roundRect">
              <a:avLst>
                <a:gd name="adj" fmla="val 36328"/>
              </a:avLst>
            </a:prstGeom>
            <a:solidFill>
              <a:schemeClr val="accent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SS DB</a:t>
              </a:r>
            </a:p>
          </p:txBody>
        </p:sp>
        <p:sp>
          <p:nvSpPr>
            <p:cNvPr id="29" name="Rounded Rectangle 28">
              <a:extLst>
                <a:ext uri="{FF2B5EF4-FFF2-40B4-BE49-F238E27FC236}">
                  <a16:creationId xmlns:a16="http://schemas.microsoft.com/office/drawing/2014/main" id="{1BB183CE-C7E6-5C4B-B278-00BC22E3932A}"/>
                </a:ext>
              </a:extLst>
            </p:cNvPr>
            <p:cNvSpPr/>
            <p:nvPr/>
          </p:nvSpPr>
          <p:spPr>
            <a:xfrm>
              <a:off x="8116082" y="4211946"/>
              <a:ext cx="3360317" cy="1633360"/>
            </a:xfrm>
            <a:prstGeom prst="roundRect">
              <a:avLst>
                <a:gd name="adj" fmla="val 6438"/>
              </a:avLst>
            </a:prstGeom>
            <a:solidFill>
              <a:schemeClr val="bg1"/>
            </a:solidFill>
            <a:ln>
              <a:solidFill>
                <a:schemeClr val="tx2"/>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2"/>
                  </a:solidFill>
                </a:rPr>
                <a:t>IT Operations Management</a:t>
              </a:r>
            </a:p>
          </p:txBody>
        </p:sp>
        <p:sp>
          <p:nvSpPr>
            <p:cNvPr id="30" name="Rounded Rectangle 29">
              <a:extLst>
                <a:ext uri="{FF2B5EF4-FFF2-40B4-BE49-F238E27FC236}">
                  <a16:creationId xmlns:a16="http://schemas.microsoft.com/office/drawing/2014/main" id="{9C2FEB09-1E83-F542-999F-E28BAAA940B1}"/>
                </a:ext>
              </a:extLst>
            </p:cNvPr>
            <p:cNvSpPr/>
            <p:nvPr/>
          </p:nvSpPr>
          <p:spPr>
            <a:xfrm>
              <a:off x="8284341" y="4595857"/>
              <a:ext cx="1018657" cy="1391441"/>
            </a:xfrm>
            <a:prstGeom prst="roundRect">
              <a:avLst>
                <a:gd name="adj" fmla="val 10885"/>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a:t>KMDB</a:t>
              </a:r>
            </a:p>
          </p:txBody>
        </p:sp>
        <p:sp>
          <p:nvSpPr>
            <p:cNvPr id="31" name="Rounded Rectangle 30">
              <a:extLst>
                <a:ext uri="{FF2B5EF4-FFF2-40B4-BE49-F238E27FC236}">
                  <a16:creationId xmlns:a16="http://schemas.microsoft.com/office/drawing/2014/main" id="{6EC75BC2-81CC-6F4D-9FC0-42486849958E}"/>
                </a:ext>
              </a:extLst>
            </p:cNvPr>
            <p:cNvSpPr/>
            <p:nvPr/>
          </p:nvSpPr>
          <p:spPr>
            <a:xfrm>
              <a:off x="8218018" y="4991703"/>
              <a:ext cx="819290" cy="557970"/>
            </a:xfrm>
            <a:prstGeom prst="roundRect">
              <a:avLst>
                <a:gd name="adj" fmla="val 20065"/>
              </a:avLst>
            </a:prstGeom>
            <a:solidFill>
              <a:schemeClr val="accent5"/>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IT </a:t>
              </a:r>
              <a:r>
                <a:rPr lang="en-US" sz="800" dirty="0" err="1"/>
                <a:t>Dpa</a:t>
              </a:r>
              <a:r>
                <a:rPr lang="en-US" sz="800" dirty="0"/>
                <a:t> Man Segment</a:t>
              </a:r>
            </a:p>
          </p:txBody>
        </p:sp>
        <p:sp>
          <p:nvSpPr>
            <p:cNvPr id="32" name="Rounded Rectangle 31">
              <a:extLst>
                <a:ext uri="{FF2B5EF4-FFF2-40B4-BE49-F238E27FC236}">
                  <a16:creationId xmlns:a16="http://schemas.microsoft.com/office/drawing/2014/main" id="{32085CC5-5869-0445-B0F5-A3EC65448B36}"/>
                </a:ext>
              </a:extLst>
            </p:cNvPr>
            <p:cNvSpPr/>
            <p:nvPr/>
          </p:nvSpPr>
          <p:spPr>
            <a:xfrm>
              <a:off x="9547748" y="4612513"/>
              <a:ext cx="1726227" cy="488608"/>
            </a:xfrm>
            <a:prstGeom prst="roundRect">
              <a:avLst>
                <a:gd name="adj" fmla="val 24646"/>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p>
          </p:txBody>
        </p:sp>
        <p:sp>
          <p:nvSpPr>
            <p:cNvPr id="33" name="Rounded Rectangle 32">
              <a:extLst>
                <a:ext uri="{FF2B5EF4-FFF2-40B4-BE49-F238E27FC236}">
                  <a16:creationId xmlns:a16="http://schemas.microsoft.com/office/drawing/2014/main" id="{CA7A2A59-FBB3-B04E-875D-0B6BF26759E5}"/>
                </a:ext>
              </a:extLst>
            </p:cNvPr>
            <p:cNvSpPr/>
            <p:nvPr/>
          </p:nvSpPr>
          <p:spPr>
            <a:xfrm>
              <a:off x="9468521" y="4748491"/>
              <a:ext cx="701453" cy="236660"/>
            </a:xfrm>
            <a:prstGeom prst="roundRect">
              <a:avLst>
                <a:gd name="adj" fmla="val 36328"/>
              </a:avLst>
            </a:prstGeom>
            <a:solidFill>
              <a:schemeClr val="accent5"/>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Source DB</a:t>
              </a:r>
            </a:p>
          </p:txBody>
        </p:sp>
        <p:sp>
          <p:nvSpPr>
            <p:cNvPr id="34" name="Rounded Rectangle 33">
              <a:extLst>
                <a:ext uri="{FF2B5EF4-FFF2-40B4-BE49-F238E27FC236}">
                  <a16:creationId xmlns:a16="http://schemas.microsoft.com/office/drawing/2014/main" id="{6BAD0BA1-50ED-B44C-AE3B-9E702C926EF7}"/>
                </a:ext>
              </a:extLst>
            </p:cNvPr>
            <p:cNvSpPr/>
            <p:nvPr/>
          </p:nvSpPr>
          <p:spPr>
            <a:xfrm>
              <a:off x="10237074" y="4748491"/>
              <a:ext cx="701453" cy="236660"/>
            </a:xfrm>
            <a:prstGeom prst="roundRect">
              <a:avLst>
                <a:gd name="adj" fmla="val 36328"/>
              </a:avLst>
            </a:prstGeom>
            <a:solidFill>
              <a:schemeClr val="accent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KEDB</a:t>
              </a:r>
            </a:p>
          </p:txBody>
        </p:sp>
        <p:sp>
          <p:nvSpPr>
            <p:cNvPr id="35" name="Rounded Rectangle 34">
              <a:extLst>
                <a:ext uri="{FF2B5EF4-FFF2-40B4-BE49-F238E27FC236}">
                  <a16:creationId xmlns:a16="http://schemas.microsoft.com/office/drawing/2014/main" id="{19086DC6-EEFA-9F45-BFA9-E3703B75683B}"/>
                </a:ext>
              </a:extLst>
            </p:cNvPr>
            <p:cNvSpPr/>
            <p:nvPr/>
          </p:nvSpPr>
          <p:spPr>
            <a:xfrm>
              <a:off x="9547748" y="5194231"/>
              <a:ext cx="1726227" cy="488608"/>
            </a:xfrm>
            <a:prstGeom prst="roundRect">
              <a:avLst>
                <a:gd name="adj" fmla="val 24646"/>
              </a:avLst>
            </a:prstGeom>
            <a:solidFill>
              <a:schemeClr val="accent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800" dirty="0"/>
            </a:p>
          </p:txBody>
        </p:sp>
        <p:sp>
          <p:nvSpPr>
            <p:cNvPr id="36" name="Rounded Rectangle 35">
              <a:extLst>
                <a:ext uri="{FF2B5EF4-FFF2-40B4-BE49-F238E27FC236}">
                  <a16:creationId xmlns:a16="http://schemas.microsoft.com/office/drawing/2014/main" id="{2416C949-E5F9-D947-9AC8-E8FAF44C6F85}"/>
                </a:ext>
              </a:extLst>
            </p:cNvPr>
            <p:cNvSpPr/>
            <p:nvPr/>
          </p:nvSpPr>
          <p:spPr>
            <a:xfrm>
              <a:off x="9468521" y="5333873"/>
              <a:ext cx="701453" cy="236660"/>
            </a:xfrm>
            <a:prstGeom prst="roundRect">
              <a:avLst>
                <a:gd name="adj" fmla="val 36328"/>
              </a:avLst>
            </a:prstGeom>
            <a:solidFill>
              <a:schemeClr val="accent5"/>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Source DB</a:t>
              </a:r>
            </a:p>
          </p:txBody>
        </p:sp>
        <p:sp>
          <p:nvSpPr>
            <p:cNvPr id="37" name="Rounded Rectangle 36">
              <a:extLst>
                <a:ext uri="{FF2B5EF4-FFF2-40B4-BE49-F238E27FC236}">
                  <a16:creationId xmlns:a16="http://schemas.microsoft.com/office/drawing/2014/main" id="{AFA0C2A8-F308-DF4D-AC82-06F3222025B1}"/>
                </a:ext>
              </a:extLst>
            </p:cNvPr>
            <p:cNvSpPr/>
            <p:nvPr/>
          </p:nvSpPr>
          <p:spPr>
            <a:xfrm>
              <a:off x="10237074" y="5333873"/>
              <a:ext cx="701453" cy="236660"/>
            </a:xfrm>
            <a:prstGeom prst="roundRect">
              <a:avLst>
                <a:gd name="adj" fmla="val 36328"/>
              </a:avLst>
            </a:prstGeom>
            <a:solidFill>
              <a:schemeClr val="accent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CMDB</a:t>
              </a:r>
            </a:p>
          </p:txBody>
        </p:sp>
        <p:cxnSp>
          <p:nvCxnSpPr>
            <p:cNvPr id="38" name="Straight Arrow Connector 37">
              <a:extLst>
                <a:ext uri="{FF2B5EF4-FFF2-40B4-BE49-F238E27FC236}">
                  <a16:creationId xmlns:a16="http://schemas.microsoft.com/office/drawing/2014/main" id="{52873038-1047-E543-A93E-F40C896AB240}"/>
                </a:ext>
              </a:extLst>
            </p:cNvPr>
            <p:cNvCxnSpPr>
              <a:cxnSpLocks/>
            </p:cNvCxnSpPr>
            <p:nvPr/>
          </p:nvCxnSpPr>
          <p:spPr>
            <a:xfrm rot="5400000">
              <a:off x="9551878" y="4150870"/>
              <a:ext cx="3260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97B9894-FC62-7B43-89AC-A3ECDE19D3A9}"/>
                </a:ext>
              </a:extLst>
            </p:cNvPr>
            <p:cNvCxnSpPr>
              <a:stCxn id="25" idx="2"/>
              <a:endCxn id="31" idx="0"/>
            </p:cNvCxnSpPr>
            <p:nvPr/>
          </p:nvCxnSpPr>
          <p:spPr>
            <a:xfrm>
              <a:off x="7712782" y="3778735"/>
              <a:ext cx="914881" cy="1212968"/>
            </a:xfrm>
            <a:prstGeom prst="straightConnector1">
              <a:avLst/>
            </a:prstGeom>
            <a:ln>
              <a:solidFill>
                <a:schemeClr val="accent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EB3DC8B-97B4-534D-87D9-75A7BC029E5F}"/>
                </a:ext>
              </a:extLst>
            </p:cNvPr>
            <p:cNvCxnSpPr>
              <a:cxnSpLocks/>
              <a:stCxn id="31" idx="1"/>
            </p:cNvCxnSpPr>
            <p:nvPr/>
          </p:nvCxnSpPr>
          <p:spPr>
            <a:xfrm flipH="1">
              <a:off x="7627408" y="5270688"/>
              <a:ext cx="590610" cy="0"/>
            </a:xfrm>
            <a:prstGeom prst="straightConnector1">
              <a:avLst/>
            </a:prstGeom>
            <a:ln>
              <a:solidFill>
                <a:schemeClr val="accent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092D10D-FE0C-6043-8602-75C82BF78746}"/>
                </a:ext>
              </a:extLst>
            </p:cNvPr>
            <p:cNvCxnSpPr>
              <a:cxnSpLocks/>
              <a:stCxn id="33" idx="1"/>
              <a:endCxn id="31" idx="3"/>
            </p:cNvCxnSpPr>
            <p:nvPr/>
          </p:nvCxnSpPr>
          <p:spPr>
            <a:xfrm flipH="1">
              <a:off x="9037308" y="4866821"/>
              <a:ext cx="431213" cy="403867"/>
            </a:xfrm>
            <a:prstGeom prst="straightConnector1">
              <a:avLst/>
            </a:prstGeom>
            <a:ln>
              <a:solidFill>
                <a:schemeClr val="accent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B8E992A-4383-4E4D-89CE-BD32CFECF92C}"/>
                </a:ext>
              </a:extLst>
            </p:cNvPr>
            <p:cNvCxnSpPr>
              <a:cxnSpLocks/>
              <a:stCxn id="36" idx="1"/>
            </p:cNvCxnSpPr>
            <p:nvPr/>
          </p:nvCxnSpPr>
          <p:spPr>
            <a:xfrm flipH="1">
              <a:off x="9045024" y="5452203"/>
              <a:ext cx="423497" cy="0"/>
            </a:xfrm>
            <a:prstGeom prst="straightConnector1">
              <a:avLst/>
            </a:prstGeom>
            <a:ln>
              <a:solidFill>
                <a:schemeClr val="accent5"/>
              </a:solidFill>
              <a:prstDash val="sysDot"/>
              <a:tailEnd type="triangle"/>
            </a:ln>
          </p:spPr>
          <p:style>
            <a:lnRef idx="1">
              <a:schemeClr val="accent1"/>
            </a:lnRef>
            <a:fillRef idx="0">
              <a:schemeClr val="accent1"/>
            </a:fillRef>
            <a:effectRef idx="0">
              <a:schemeClr val="accent1"/>
            </a:effectRef>
            <a:fontRef idx="minor">
              <a:schemeClr val="tx1"/>
            </a:fontRef>
          </p:style>
        </p:cxnSp>
      </p:grpSp>
      <p:pic>
        <p:nvPicPr>
          <p:cNvPr id="45" name="Picture 44">
            <a:extLst>
              <a:ext uri="{FF2B5EF4-FFF2-40B4-BE49-F238E27FC236}">
                <a16:creationId xmlns:a16="http://schemas.microsoft.com/office/drawing/2014/main" id="{490680E7-4CE0-0741-88A9-A9139BA85328}"/>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119214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5681-E97E-3440-B74B-57206BBFB751}"/>
              </a:ext>
            </a:extLst>
          </p:cNvPr>
          <p:cNvSpPr>
            <a:spLocks noGrp="1"/>
          </p:cNvSpPr>
          <p:nvPr>
            <p:ph type="title"/>
          </p:nvPr>
        </p:nvSpPr>
        <p:spPr/>
        <p:txBody>
          <a:bodyPr/>
          <a:lstStyle/>
          <a:p>
            <a:r>
              <a:rPr lang="en-US" dirty="0"/>
              <a:t>HOTSPOT ONE: </a:t>
            </a:r>
            <a:r>
              <a:rPr lang="en-US" dirty="0">
                <a:solidFill>
                  <a:schemeClr val="tx2">
                    <a:alpha val="60000"/>
                  </a:schemeClr>
                </a:solidFill>
              </a:rPr>
              <a:t>CLIENT PORTAL</a:t>
            </a:r>
          </a:p>
        </p:txBody>
      </p:sp>
      <p:sp>
        <p:nvSpPr>
          <p:cNvPr id="3" name="Content Placeholder 2">
            <a:extLst>
              <a:ext uri="{FF2B5EF4-FFF2-40B4-BE49-F238E27FC236}">
                <a16:creationId xmlns:a16="http://schemas.microsoft.com/office/drawing/2014/main" id="{17F0E0A5-CF7D-0348-8227-48F15D7D3671}"/>
              </a:ext>
            </a:extLst>
          </p:cNvPr>
          <p:cNvSpPr>
            <a:spLocks noGrp="1"/>
          </p:cNvSpPr>
          <p:nvPr>
            <p:ph idx="1"/>
          </p:nvPr>
        </p:nvSpPr>
        <p:spPr>
          <a:xfrm>
            <a:off x="742950" y="2509879"/>
            <a:ext cx="9986010" cy="1302259"/>
          </a:xfrm>
        </p:spPr>
        <p:txBody>
          <a:bodyPr numCol="1">
            <a:noAutofit/>
          </a:bodyPr>
          <a:lstStyle/>
          <a:p>
            <a:pPr marL="0" indent="0">
              <a:lnSpc>
                <a:spcPts val="2000"/>
              </a:lnSpc>
              <a:spcBef>
                <a:spcPts val="400"/>
              </a:spcBef>
              <a:spcAft>
                <a:spcPts val="400"/>
              </a:spcAft>
              <a:buNone/>
            </a:pPr>
            <a:r>
              <a:rPr lang="en-GB" sz="1600" dirty="0"/>
              <a:t>The ‘Risk’ we are trying to mitigate here is out-of-date, missing and inaccurate information being posted to the client portal.</a:t>
            </a:r>
          </a:p>
          <a:p>
            <a:pPr marL="0" indent="0">
              <a:lnSpc>
                <a:spcPts val="2000"/>
              </a:lnSpc>
              <a:spcBef>
                <a:spcPts val="400"/>
              </a:spcBef>
              <a:spcAft>
                <a:spcPts val="400"/>
              </a:spcAft>
              <a:buNone/>
            </a:pPr>
            <a:r>
              <a:rPr lang="en-GB" sz="1600" dirty="0"/>
              <a:t>Information is identified and collected and then manually or semi-automatically uploaded onto the Client Portal database using scripts. The risk here is that: </a:t>
            </a:r>
          </a:p>
        </p:txBody>
      </p:sp>
      <p:sp>
        <p:nvSpPr>
          <p:cNvPr id="4" name="Slide Number Placeholder 3">
            <a:extLst>
              <a:ext uri="{FF2B5EF4-FFF2-40B4-BE49-F238E27FC236}">
                <a16:creationId xmlns:a16="http://schemas.microsoft.com/office/drawing/2014/main" id="{B8976122-69A6-BC46-BC85-1DEAA3B3472B}"/>
              </a:ext>
            </a:extLst>
          </p:cNvPr>
          <p:cNvSpPr>
            <a:spLocks noGrp="1"/>
          </p:cNvSpPr>
          <p:nvPr>
            <p:ph type="sldNum" sz="quarter" idx="12"/>
          </p:nvPr>
        </p:nvSpPr>
        <p:spPr/>
        <p:txBody>
          <a:bodyPr/>
          <a:lstStyle/>
          <a:p>
            <a:fld id="{E6299166-1587-B047-A416-A34EF030A8EF}" type="slidenum">
              <a:rPr lang="en-US" smtClean="0"/>
              <a:t>24</a:t>
            </a:fld>
            <a:endParaRPr lang="en-US"/>
          </a:p>
        </p:txBody>
      </p:sp>
      <p:sp>
        <p:nvSpPr>
          <p:cNvPr id="6" name="Rectangle 5">
            <a:extLst>
              <a:ext uri="{FF2B5EF4-FFF2-40B4-BE49-F238E27FC236}">
                <a16:creationId xmlns:a16="http://schemas.microsoft.com/office/drawing/2014/main" id="{07291237-C8EF-F442-9E3E-296829B5CF73}"/>
              </a:ext>
            </a:extLst>
          </p:cNvPr>
          <p:cNvSpPr/>
          <p:nvPr/>
        </p:nvSpPr>
        <p:spPr>
          <a:xfrm>
            <a:off x="742950" y="4007443"/>
            <a:ext cx="2463546" cy="1316734"/>
          </a:xfrm>
          <a:prstGeom prst="rect">
            <a:avLst/>
          </a:prstGeom>
          <a:solidFill>
            <a:schemeClr val="accent2">
              <a:lumMod val="50000"/>
            </a:schemeClr>
          </a:solidFill>
          <a:effectLst>
            <a:outerShdw blurRad="152400" dist="114300" dir="5400000" sx="90000" sy="-19000" rotWithShape="0">
              <a:prstClr val="black">
                <a:alpha val="11000"/>
              </a:prstClr>
            </a:outerShdw>
          </a:effectLst>
        </p:spPr>
        <p:txBody>
          <a:bodyPr wrap="square" lIns="180000" tIns="144000" rIns="180000" bIns="144000">
            <a:spAutoFit/>
          </a:bodyPr>
          <a:lstStyle/>
          <a:p>
            <a:pPr>
              <a:lnSpc>
                <a:spcPts val="2000"/>
              </a:lnSpc>
              <a:spcBef>
                <a:spcPts val="400"/>
              </a:spcBef>
              <a:spcAft>
                <a:spcPts val="400"/>
              </a:spcAft>
            </a:pPr>
            <a:r>
              <a:rPr lang="en-GB" dirty="0">
                <a:solidFill>
                  <a:schemeClr val="bg1"/>
                </a:solidFill>
              </a:rPr>
              <a:t>not all information is collected at the right time (like monthly SLA data updates) </a:t>
            </a:r>
          </a:p>
        </p:txBody>
      </p:sp>
      <p:sp>
        <p:nvSpPr>
          <p:cNvPr id="7" name="Rectangle 6">
            <a:extLst>
              <a:ext uri="{FF2B5EF4-FFF2-40B4-BE49-F238E27FC236}">
                <a16:creationId xmlns:a16="http://schemas.microsoft.com/office/drawing/2014/main" id="{79D0023F-7A00-1547-9B0F-4C59E5CD3FFA}"/>
              </a:ext>
            </a:extLst>
          </p:cNvPr>
          <p:cNvSpPr/>
          <p:nvPr/>
        </p:nvSpPr>
        <p:spPr>
          <a:xfrm>
            <a:off x="3574034" y="4007443"/>
            <a:ext cx="2463546" cy="1060254"/>
          </a:xfrm>
          <a:prstGeom prst="rect">
            <a:avLst/>
          </a:prstGeom>
          <a:solidFill>
            <a:schemeClr val="accent2">
              <a:lumMod val="75000"/>
            </a:schemeClr>
          </a:solidFill>
          <a:effectLst>
            <a:outerShdw blurRad="152400" dist="114300" dir="5400000" sx="90000" sy="-19000" rotWithShape="0">
              <a:prstClr val="black">
                <a:alpha val="11000"/>
              </a:prstClr>
            </a:outerShdw>
          </a:effectLst>
        </p:spPr>
        <p:txBody>
          <a:bodyPr wrap="square" lIns="180000" tIns="144000" rIns="180000" bIns="144000">
            <a:spAutoFit/>
          </a:bodyPr>
          <a:lstStyle/>
          <a:p>
            <a:pPr>
              <a:lnSpc>
                <a:spcPts val="2000"/>
              </a:lnSpc>
              <a:spcBef>
                <a:spcPts val="400"/>
              </a:spcBef>
              <a:spcAft>
                <a:spcPts val="400"/>
              </a:spcAft>
            </a:pPr>
            <a:r>
              <a:rPr lang="en-GB" dirty="0">
                <a:solidFill>
                  <a:schemeClr val="bg1"/>
                </a:solidFill>
              </a:rPr>
              <a:t>incorrect information is selected for the right location </a:t>
            </a:r>
          </a:p>
        </p:txBody>
      </p:sp>
      <p:sp>
        <p:nvSpPr>
          <p:cNvPr id="8" name="Rectangle 7">
            <a:extLst>
              <a:ext uri="{FF2B5EF4-FFF2-40B4-BE49-F238E27FC236}">
                <a16:creationId xmlns:a16="http://schemas.microsoft.com/office/drawing/2014/main" id="{C38B52A6-9B8E-B642-A63B-8CF1167FE355}"/>
              </a:ext>
            </a:extLst>
          </p:cNvPr>
          <p:cNvSpPr/>
          <p:nvPr/>
        </p:nvSpPr>
        <p:spPr>
          <a:xfrm>
            <a:off x="6405118" y="4007443"/>
            <a:ext cx="2463546" cy="1060254"/>
          </a:xfrm>
          <a:prstGeom prst="rect">
            <a:avLst/>
          </a:prstGeom>
          <a:solidFill>
            <a:schemeClr val="accent2"/>
          </a:solidFill>
          <a:effectLst>
            <a:outerShdw blurRad="152400" dist="114300" dir="5400000" sx="90000" sy="-19000" rotWithShape="0">
              <a:prstClr val="black">
                <a:alpha val="11000"/>
              </a:prstClr>
            </a:outerShdw>
          </a:effectLst>
        </p:spPr>
        <p:txBody>
          <a:bodyPr wrap="square" lIns="180000" tIns="144000" rIns="180000" bIns="144000">
            <a:spAutoFit/>
          </a:bodyPr>
          <a:lstStyle/>
          <a:p>
            <a:pPr>
              <a:lnSpc>
                <a:spcPts val="2000"/>
              </a:lnSpc>
              <a:spcBef>
                <a:spcPts val="400"/>
              </a:spcBef>
              <a:spcAft>
                <a:spcPts val="400"/>
              </a:spcAft>
            </a:pPr>
            <a:r>
              <a:rPr lang="en-GB" dirty="0">
                <a:solidFill>
                  <a:schemeClr val="bg1"/>
                </a:solidFill>
              </a:rPr>
              <a:t>correct information is uploaded to the wrong location</a:t>
            </a:r>
          </a:p>
        </p:txBody>
      </p:sp>
      <p:sp>
        <p:nvSpPr>
          <p:cNvPr id="9" name="Rectangle 8">
            <a:extLst>
              <a:ext uri="{FF2B5EF4-FFF2-40B4-BE49-F238E27FC236}">
                <a16:creationId xmlns:a16="http://schemas.microsoft.com/office/drawing/2014/main" id="{953A24AF-19F1-8644-85E1-BE7C17BC4E12}"/>
              </a:ext>
            </a:extLst>
          </p:cNvPr>
          <p:cNvSpPr/>
          <p:nvPr/>
        </p:nvSpPr>
        <p:spPr>
          <a:xfrm>
            <a:off x="9236202" y="4007443"/>
            <a:ext cx="2212848" cy="803773"/>
          </a:xfrm>
          <a:prstGeom prst="rect">
            <a:avLst/>
          </a:prstGeom>
          <a:solidFill>
            <a:schemeClr val="accent2">
              <a:lumMod val="60000"/>
              <a:lumOff val="40000"/>
            </a:schemeClr>
          </a:solidFill>
          <a:effectLst>
            <a:outerShdw blurRad="152400" dist="114300" dir="5400000" sx="90000" sy="-19000" rotWithShape="0">
              <a:prstClr val="black">
                <a:alpha val="11000"/>
              </a:prstClr>
            </a:outerShdw>
          </a:effectLst>
        </p:spPr>
        <p:txBody>
          <a:bodyPr wrap="square" lIns="180000" tIns="144000" rIns="180000" bIns="144000">
            <a:spAutoFit/>
          </a:bodyPr>
          <a:lstStyle/>
          <a:p>
            <a:pPr>
              <a:lnSpc>
                <a:spcPts val="2000"/>
              </a:lnSpc>
              <a:spcBef>
                <a:spcPts val="400"/>
              </a:spcBef>
              <a:spcAft>
                <a:spcPts val="400"/>
              </a:spcAft>
            </a:pPr>
            <a:r>
              <a:rPr lang="en-GB" dirty="0">
                <a:solidFill>
                  <a:schemeClr val="bg1"/>
                </a:solidFill>
              </a:rPr>
              <a:t>not all information is collected</a:t>
            </a:r>
            <a:endParaRPr lang="en-US" dirty="0">
              <a:solidFill>
                <a:schemeClr val="bg1"/>
              </a:solidFill>
            </a:endParaRPr>
          </a:p>
        </p:txBody>
      </p:sp>
      <p:pic>
        <p:nvPicPr>
          <p:cNvPr id="11" name="Picture 10">
            <a:extLst>
              <a:ext uri="{FF2B5EF4-FFF2-40B4-BE49-F238E27FC236}">
                <a16:creationId xmlns:a16="http://schemas.microsoft.com/office/drawing/2014/main" id="{92F39DF4-E12B-2A48-9AA6-89484DDA7073}"/>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2048534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02DFEA-2291-0447-A2C2-5B957A505AF2}"/>
              </a:ext>
            </a:extLst>
          </p:cNvPr>
          <p:cNvSpPr/>
          <p:nvPr/>
        </p:nvSpPr>
        <p:spPr>
          <a:xfrm>
            <a:off x="0" y="2529893"/>
            <a:ext cx="12192000" cy="3464945"/>
          </a:xfrm>
          <a:prstGeom prst="rect">
            <a:avLst/>
          </a:prstGeom>
          <a:gradFill>
            <a:gsLst>
              <a:gs pos="14000">
                <a:schemeClr val="accent1">
                  <a:lumMod val="5000"/>
                  <a:lumOff val="95000"/>
                  <a:alpha val="0"/>
                </a:schemeClr>
              </a:gs>
              <a:gs pos="65000">
                <a:schemeClr val="accent3"/>
              </a:gs>
            </a:gsLst>
            <a:lin ang="0" scaled="0"/>
          </a:gradFill>
        </p:spPr>
        <p:txBody>
          <a:bodyPr wrap="square" lIns="6336000" tIns="360000" rIns="720000" bIns="360000">
            <a:noAutofit/>
          </a:bodyPr>
          <a:lstStyle/>
          <a:p>
            <a:pPr>
              <a:lnSpc>
                <a:spcPts val="2200"/>
              </a:lnSpc>
              <a:spcBef>
                <a:spcPts val="400"/>
              </a:spcBef>
              <a:spcAft>
                <a:spcPts val="400"/>
              </a:spcAft>
            </a:pPr>
            <a:r>
              <a:rPr lang="en-GB" sz="1500" dirty="0">
                <a:solidFill>
                  <a:schemeClr val="bg1"/>
                </a:solidFill>
              </a:rPr>
              <a:t>For example, </a:t>
            </a:r>
          </a:p>
          <a:p>
            <a:pPr>
              <a:lnSpc>
                <a:spcPts val="2200"/>
              </a:lnSpc>
              <a:spcBef>
                <a:spcPts val="400"/>
              </a:spcBef>
              <a:spcAft>
                <a:spcPts val="400"/>
              </a:spcAft>
            </a:pPr>
            <a:r>
              <a:rPr lang="en-GB" sz="1500" dirty="0">
                <a:solidFill>
                  <a:schemeClr val="bg1"/>
                </a:solidFill>
              </a:rPr>
              <a:t>The Known Error database (KEDB) could supply diagnostic help and work-arounds for self-service customers for the most common errors. </a:t>
            </a:r>
          </a:p>
          <a:p>
            <a:pPr>
              <a:lnSpc>
                <a:spcPts val="2200"/>
              </a:lnSpc>
              <a:spcBef>
                <a:spcPts val="400"/>
              </a:spcBef>
              <a:spcAft>
                <a:spcPts val="400"/>
              </a:spcAft>
            </a:pPr>
            <a:r>
              <a:rPr lang="en-GB" sz="1500" dirty="0">
                <a:solidFill>
                  <a:schemeClr val="bg1"/>
                </a:solidFill>
              </a:rPr>
              <a:t>The KEDB will also collect Event and Incident Management data in support of the SLA reporting that is provided to the client business units via the portal. </a:t>
            </a:r>
          </a:p>
          <a:p>
            <a:pPr>
              <a:lnSpc>
                <a:spcPts val="2200"/>
              </a:lnSpc>
              <a:spcBef>
                <a:spcPts val="400"/>
              </a:spcBef>
              <a:spcAft>
                <a:spcPts val="400"/>
              </a:spcAft>
            </a:pPr>
            <a:r>
              <a:rPr lang="en-GB" sz="1500" dirty="0">
                <a:solidFill>
                  <a:schemeClr val="bg1"/>
                </a:solidFill>
              </a:rPr>
              <a:t>The Configuration Management database (CMDB) will also be another source database for the supply of data to the client on service configuration. </a:t>
            </a:r>
            <a:endParaRPr lang="en-US" sz="1500" dirty="0">
              <a:solidFill>
                <a:schemeClr val="bg1"/>
              </a:solidFill>
            </a:endParaRPr>
          </a:p>
        </p:txBody>
      </p:sp>
      <p:sp>
        <p:nvSpPr>
          <p:cNvPr id="2" name="Title 1">
            <a:extLst>
              <a:ext uri="{FF2B5EF4-FFF2-40B4-BE49-F238E27FC236}">
                <a16:creationId xmlns:a16="http://schemas.microsoft.com/office/drawing/2014/main" id="{3D76F1FF-FE92-4640-8D49-C95B2405E238}"/>
              </a:ext>
            </a:extLst>
          </p:cNvPr>
          <p:cNvSpPr>
            <a:spLocks noGrp="1"/>
          </p:cNvSpPr>
          <p:nvPr>
            <p:ph type="title"/>
          </p:nvPr>
        </p:nvSpPr>
        <p:spPr/>
        <p:txBody>
          <a:bodyPr/>
          <a:lstStyle/>
          <a:p>
            <a:r>
              <a:rPr lang="en-US" dirty="0"/>
              <a:t>HOTSPOT ONE: </a:t>
            </a:r>
            <a:r>
              <a:rPr lang="en-US" dirty="0">
                <a:solidFill>
                  <a:schemeClr val="tx2">
                    <a:alpha val="60000"/>
                  </a:schemeClr>
                </a:solidFill>
              </a:rPr>
              <a:t>CLIENT PORTAL</a:t>
            </a:r>
          </a:p>
        </p:txBody>
      </p:sp>
      <p:sp>
        <p:nvSpPr>
          <p:cNvPr id="3" name="Content Placeholder 2">
            <a:extLst>
              <a:ext uri="{FF2B5EF4-FFF2-40B4-BE49-F238E27FC236}">
                <a16:creationId xmlns:a16="http://schemas.microsoft.com/office/drawing/2014/main" id="{EEBD5A4B-AEE3-3042-AF26-B35C81B326CB}"/>
              </a:ext>
            </a:extLst>
          </p:cNvPr>
          <p:cNvSpPr>
            <a:spLocks noGrp="1"/>
          </p:cNvSpPr>
          <p:nvPr>
            <p:ph idx="1"/>
          </p:nvPr>
        </p:nvSpPr>
        <p:spPr>
          <a:xfrm>
            <a:off x="742949" y="2728913"/>
            <a:ext cx="5100631" cy="3265925"/>
          </a:xfrm>
        </p:spPr>
        <p:txBody>
          <a:bodyPr>
            <a:normAutofit/>
          </a:bodyPr>
          <a:lstStyle/>
          <a:p>
            <a:pPr marL="0" indent="0">
              <a:lnSpc>
                <a:spcPts val="2200"/>
              </a:lnSpc>
              <a:spcBef>
                <a:spcPts val="400"/>
              </a:spcBef>
              <a:spcAft>
                <a:spcPts val="400"/>
              </a:spcAft>
              <a:buNone/>
            </a:pPr>
            <a:r>
              <a:rPr lang="en-GB" sz="1500" dirty="0"/>
              <a:t>All the client information that was previously managed manually has now been compiled into metadata tables from the Audit – Map – Classify – Assemble stages. </a:t>
            </a:r>
          </a:p>
          <a:p>
            <a:pPr marL="0" indent="0">
              <a:lnSpc>
                <a:spcPts val="2200"/>
              </a:lnSpc>
              <a:spcBef>
                <a:spcPts val="400"/>
              </a:spcBef>
              <a:spcAft>
                <a:spcPts val="400"/>
              </a:spcAft>
              <a:buNone/>
            </a:pPr>
            <a:r>
              <a:rPr lang="en-GB" sz="1500" dirty="0"/>
              <a:t>We can now move to the Integrate stage. The metadata tables will hold the locations of all the information and data needed to be accessed by the client portal and the KMDB will use distributed queries to collect all the information and data from these locations. </a:t>
            </a:r>
            <a:endParaRPr lang="en-US" sz="1500" dirty="0"/>
          </a:p>
        </p:txBody>
      </p:sp>
      <p:sp>
        <p:nvSpPr>
          <p:cNvPr id="4" name="Slide Number Placeholder 3">
            <a:extLst>
              <a:ext uri="{FF2B5EF4-FFF2-40B4-BE49-F238E27FC236}">
                <a16:creationId xmlns:a16="http://schemas.microsoft.com/office/drawing/2014/main" id="{4AB63363-16A2-A74A-8A6F-4C20A67F3487}"/>
              </a:ext>
            </a:extLst>
          </p:cNvPr>
          <p:cNvSpPr>
            <a:spLocks noGrp="1"/>
          </p:cNvSpPr>
          <p:nvPr>
            <p:ph type="sldNum" sz="quarter" idx="12"/>
          </p:nvPr>
        </p:nvSpPr>
        <p:spPr/>
        <p:txBody>
          <a:bodyPr/>
          <a:lstStyle/>
          <a:p>
            <a:fld id="{E6299166-1587-B047-A416-A34EF030A8EF}" type="slidenum">
              <a:rPr lang="en-US" smtClean="0"/>
              <a:t>25</a:t>
            </a:fld>
            <a:endParaRPr lang="en-US"/>
          </a:p>
        </p:txBody>
      </p:sp>
      <p:cxnSp>
        <p:nvCxnSpPr>
          <p:cNvPr id="6" name="Straight Connector 5">
            <a:extLst>
              <a:ext uri="{FF2B5EF4-FFF2-40B4-BE49-F238E27FC236}">
                <a16:creationId xmlns:a16="http://schemas.microsoft.com/office/drawing/2014/main" id="{FFC2810F-585D-9743-BE07-0A26C4576F02}"/>
              </a:ext>
            </a:extLst>
          </p:cNvPr>
          <p:cNvCxnSpPr>
            <a:cxnSpLocks/>
          </p:cNvCxnSpPr>
          <p:nvPr/>
        </p:nvCxnSpPr>
        <p:spPr>
          <a:xfrm>
            <a:off x="5953125" y="2602504"/>
            <a:ext cx="0" cy="31696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1846741-3CA0-EE4D-930A-0ABDA8156718}"/>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1696742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02DFEA-2291-0447-A2C2-5B957A505AF2}"/>
              </a:ext>
            </a:extLst>
          </p:cNvPr>
          <p:cNvSpPr/>
          <p:nvPr/>
        </p:nvSpPr>
        <p:spPr>
          <a:xfrm>
            <a:off x="0" y="2529893"/>
            <a:ext cx="12192000" cy="3464945"/>
          </a:xfrm>
          <a:prstGeom prst="rect">
            <a:avLst/>
          </a:prstGeom>
          <a:gradFill>
            <a:gsLst>
              <a:gs pos="14000">
                <a:schemeClr val="accent1">
                  <a:lumMod val="5000"/>
                  <a:lumOff val="95000"/>
                  <a:alpha val="0"/>
                </a:schemeClr>
              </a:gs>
              <a:gs pos="65000">
                <a:schemeClr val="accent3"/>
              </a:gs>
            </a:gsLst>
            <a:lin ang="0" scaled="0"/>
          </a:gradFill>
        </p:spPr>
        <p:txBody>
          <a:bodyPr wrap="square" lIns="6336000" tIns="360000" rIns="720000" bIns="360000">
            <a:noAutofit/>
          </a:bodyPr>
          <a:lstStyle/>
          <a:p>
            <a:pPr>
              <a:lnSpc>
                <a:spcPts val="2200"/>
              </a:lnSpc>
              <a:spcBef>
                <a:spcPts val="400"/>
              </a:spcBef>
              <a:spcAft>
                <a:spcPts val="400"/>
              </a:spcAft>
            </a:pPr>
            <a:r>
              <a:rPr lang="en-GB" sz="1500" dirty="0">
                <a:solidFill>
                  <a:schemeClr val="bg1"/>
                </a:solidFill>
              </a:rPr>
              <a:t>For example, </a:t>
            </a:r>
          </a:p>
          <a:p>
            <a:pPr>
              <a:lnSpc>
                <a:spcPts val="2200"/>
              </a:lnSpc>
              <a:spcBef>
                <a:spcPts val="400"/>
              </a:spcBef>
              <a:spcAft>
                <a:spcPts val="400"/>
              </a:spcAft>
            </a:pPr>
            <a:r>
              <a:rPr lang="en-GB" sz="1500" dirty="0">
                <a:solidFill>
                  <a:schemeClr val="bg1"/>
                </a:solidFill>
              </a:rPr>
              <a:t>The Known Error database (KEDB) could supply diagnostic help and work-arounds for self-service customers for the most common errors. </a:t>
            </a:r>
          </a:p>
          <a:p>
            <a:pPr>
              <a:lnSpc>
                <a:spcPts val="2200"/>
              </a:lnSpc>
              <a:spcBef>
                <a:spcPts val="400"/>
              </a:spcBef>
              <a:spcAft>
                <a:spcPts val="400"/>
              </a:spcAft>
            </a:pPr>
            <a:r>
              <a:rPr lang="en-GB" sz="1500" dirty="0">
                <a:solidFill>
                  <a:schemeClr val="bg1"/>
                </a:solidFill>
              </a:rPr>
              <a:t>The KEDB will also collect Event and Incident Management data in support of the SLA reporting that is provided to the client business units via the portal. </a:t>
            </a:r>
          </a:p>
          <a:p>
            <a:pPr>
              <a:lnSpc>
                <a:spcPts val="2200"/>
              </a:lnSpc>
              <a:spcBef>
                <a:spcPts val="400"/>
              </a:spcBef>
              <a:spcAft>
                <a:spcPts val="400"/>
              </a:spcAft>
            </a:pPr>
            <a:r>
              <a:rPr lang="en-GB" sz="1500" dirty="0">
                <a:solidFill>
                  <a:schemeClr val="bg1"/>
                </a:solidFill>
              </a:rPr>
              <a:t>The Configuration Management database (CMDB) will also be another source database for the supply of data to the client on service configuration. </a:t>
            </a:r>
            <a:endParaRPr lang="en-US" sz="1500" dirty="0">
              <a:solidFill>
                <a:schemeClr val="bg1"/>
              </a:solidFill>
            </a:endParaRPr>
          </a:p>
        </p:txBody>
      </p:sp>
      <p:sp>
        <p:nvSpPr>
          <p:cNvPr id="2" name="Title 1">
            <a:extLst>
              <a:ext uri="{FF2B5EF4-FFF2-40B4-BE49-F238E27FC236}">
                <a16:creationId xmlns:a16="http://schemas.microsoft.com/office/drawing/2014/main" id="{3D76F1FF-FE92-4640-8D49-C95B2405E238}"/>
              </a:ext>
            </a:extLst>
          </p:cNvPr>
          <p:cNvSpPr>
            <a:spLocks noGrp="1"/>
          </p:cNvSpPr>
          <p:nvPr>
            <p:ph type="title"/>
          </p:nvPr>
        </p:nvSpPr>
        <p:spPr/>
        <p:txBody>
          <a:bodyPr/>
          <a:lstStyle/>
          <a:p>
            <a:r>
              <a:rPr lang="en-US" dirty="0"/>
              <a:t>HOTSPOT ONE: </a:t>
            </a:r>
            <a:r>
              <a:rPr lang="en-US" dirty="0">
                <a:solidFill>
                  <a:schemeClr val="tx2">
                    <a:alpha val="60000"/>
                  </a:schemeClr>
                </a:solidFill>
              </a:rPr>
              <a:t>CLIENT PORTAL (INSERT HERE?)</a:t>
            </a:r>
          </a:p>
        </p:txBody>
      </p:sp>
      <p:sp>
        <p:nvSpPr>
          <p:cNvPr id="3" name="Content Placeholder 2">
            <a:extLst>
              <a:ext uri="{FF2B5EF4-FFF2-40B4-BE49-F238E27FC236}">
                <a16:creationId xmlns:a16="http://schemas.microsoft.com/office/drawing/2014/main" id="{EEBD5A4B-AEE3-3042-AF26-B35C81B326CB}"/>
              </a:ext>
            </a:extLst>
          </p:cNvPr>
          <p:cNvSpPr>
            <a:spLocks noGrp="1"/>
          </p:cNvSpPr>
          <p:nvPr>
            <p:ph idx="1"/>
          </p:nvPr>
        </p:nvSpPr>
        <p:spPr>
          <a:xfrm>
            <a:off x="742949" y="2728913"/>
            <a:ext cx="5100631" cy="3265925"/>
          </a:xfrm>
        </p:spPr>
        <p:txBody>
          <a:bodyPr>
            <a:normAutofit/>
          </a:bodyPr>
          <a:lstStyle/>
          <a:p>
            <a:pPr marL="0" indent="0">
              <a:lnSpc>
                <a:spcPts val="2200"/>
              </a:lnSpc>
              <a:spcBef>
                <a:spcPts val="400"/>
              </a:spcBef>
              <a:spcAft>
                <a:spcPts val="400"/>
              </a:spcAft>
              <a:buNone/>
            </a:pPr>
            <a:r>
              <a:rPr lang="en-GB" sz="1500" dirty="0"/>
              <a:t>All the client information that was previously managed manually has now been compiled into metadata tables from the Audit – Map – Classify – Assemble stages. </a:t>
            </a:r>
          </a:p>
          <a:p>
            <a:pPr marL="0" indent="0">
              <a:lnSpc>
                <a:spcPts val="2200"/>
              </a:lnSpc>
              <a:spcBef>
                <a:spcPts val="400"/>
              </a:spcBef>
              <a:spcAft>
                <a:spcPts val="400"/>
              </a:spcAft>
              <a:buNone/>
            </a:pPr>
            <a:r>
              <a:rPr lang="en-GB" sz="1500" dirty="0"/>
              <a:t>We can now move to the Integrate stage. The metadata tables will hold the locations of all the information and data needed to be accessed by the client portal and the KMDB will use distributed queries to collect all the information and data from these locations. </a:t>
            </a:r>
            <a:endParaRPr lang="en-US" sz="1500" dirty="0"/>
          </a:p>
        </p:txBody>
      </p:sp>
      <p:sp>
        <p:nvSpPr>
          <p:cNvPr id="4" name="Slide Number Placeholder 3">
            <a:extLst>
              <a:ext uri="{FF2B5EF4-FFF2-40B4-BE49-F238E27FC236}">
                <a16:creationId xmlns:a16="http://schemas.microsoft.com/office/drawing/2014/main" id="{4AB63363-16A2-A74A-8A6F-4C20A67F3487}"/>
              </a:ext>
            </a:extLst>
          </p:cNvPr>
          <p:cNvSpPr>
            <a:spLocks noGrp="1"/>
          </p:cNvSpPr>
          <p:nvPr>
            <p:ph type="sldNum" sz="quarter" idx="12"/>
          </p:nvPr>
        </p:nvSpPr>
        <p:spPr/>
        <p:txBody>
          <a:bodyPr/>
          <a:lstStyle/>
          <a:p>
            <a:fld id="{E6299166-1587-B047-A416-A34EF030A8EF}" type="slidenum">
              <a:rPr lang="en-US" smtClean="0"/>
              <a:t>26</a:t>
            </a:fld>
            <a:endParaRPr lang="en-US"/>
          </a:p>
        </p:txBody>
      </p:sp>
      <p:cxnSp>
        <p:nvCxnSpPr>
          <p:cNvPr id="6" name="Straight Connector 5">
            <a:extLst>
              <a:ext uri="{FF2B5EF4-FFF2-40B4-BE49-F238E27FC236}">
                <a16:creationId xmlns:a16="http://schemas.microsoft.com/office/drawing/2014/main" id="{FFC2810F-585D-9743-BE07-0A26C4576F02}"/>
              </a:ext>
            </a:extLst>
          </p:cNvPr>
          <p:cNvCxnSpPr>
            <a:cxnSpLocks/>
          </p:cNvCxnSpPr>
          <p:nvPr/>
        </p:nvCxnSpPr>
        <p:spPr>
          <a:xfrm>
            <a:off x="5953125" y="2602504"/>
            <a:ext cx="0" cy="31696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1846741-3CA0-EE4D-930A-0ABDA8156718}"/>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60981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F1FF-FE92-4640-8D49-C95B2405E238}"/>
              </a:ext>
            </a:extLst>
          </p:cNvPr>
          <p:cNvSpPr>
            <a:spLocks noGrp="1"/>
          </p:cNvSpPr>
          <p:nvPr>
            <p:ph type="title"/>
          </p:nvPr>
        </p:nvSpPr>
        <p:spPr>
          <a:xfrm>
            <a:off x="742949" y="863160"/>
            <a:ext cx="8252769" cy="1396301"/>
          </a:xfrm>
        </p:spPr>
        <p:txBody>
          <a:bodyPr/>
          <a:lstStyle/>
          <a:p>
            <a:r>
              <a:rPr lang="en-US" dirty="0"/>
              <a:t>HOTSPOT TWO: </a:t>
            </a:r>
            <a:br>
              <a:rPr lang="en-US" dirty="0"/>
            </a:br>
            <a:r>
              <a:rPr lang="en-US" dirty="0">
                <a:solidFill>
                  <a:schemeClr val="tx2">
                    <a:alpha val="60000"/>
                  </a:schemeClr>
                </a:solidFill>
              </a:rPr>
              <a:t>COST OF COMPLIANCE</a:t>
            </a:r>
          </a:p>
        </p:txBody>
      </p:sp>
      <p:sp>
        <p:nvSpPr>
          <p:cNvPr id="4" name="Slide Number Placeholder 3">
            <a:extLst>
              <a:ext uri="{FF2B5EF4-FFF2-40B4-BE49-F238E27FC236}">
                <a16:creationId xmlns:a16="http://schemas.microsoft.com/office/drawing/2014/main" id="{4AB63363-16A2-A74A-8A6F-4C20A67F3487}"/>
              </a:ext>
            </a:extLst>
          </p:cNvPr>
          <p:cNvSpPr>
            <a:spLocks noGrp="1"/>
          </p:cNvSpPr>
          <p:nvPr>
            <p:ph type="sldNum" sz="quarter" idx="12"/>
          </p:nvPr>
        </p:nvSpPr>
        <p:spPr/>
        <p:txBody>
          <a:bodyPr/>
          <a:lstStyle/>
          <a:p>
            <a:fld id="{E6299166-1587-B047-A416-A34EF030A8EF}" type="slidenum">
              <a:rPr lang="en-US" smtClean="0"/>
              <a:t>27</a:t>
            </a:fld>
            <a:endParaRPr lang="en-US"/>
          </a:p>
        </p:txBody>
      </p:sp>
      <p:sp>
        <p:nvSpPr>
          <p:cNvPr id="7" name="Rectangle 6">
            <a:extLst>
              <a:ext uri="{FF2B5EF4-FFF2-40B4-BE49-F238E27FC236}">
                <a16:creationId xmlns:a16="http://schemas.microsoft.com/office/drawing/2014/main" id="{D0F4B526-175D-4E49-9EA8-60E227785B7F}"/>
              </a:ext>
            </a:extLst>
          </p:cNvPr>
          <p:cNvSpPr/>
          <p:nvPr/>
        </p:nvSpPr>
        <p:spPr>
          <a:xfrm>
            <a:off x="0" y="2821899"/>
            <a:ext cx="12192000" cy="2816901"/>
          </a:xfrm>
          <a:prstGeom prst="rect">
            <a:avLst/>
          </a:prstGeom>
          <a:gradFill>
            <a:gsLst>
              <a:gs pos="14000">
                <a:schemeClr val="accent1">
                  <a:lumMod val="5000"/>
                  <a:lumOff val="95000"/>
                  <a:alpha val="0"/>
                </a:schemeClr>
              </a:gs>
              <a:gs pos="65000">
                <a:schemeClr val="accent3"/>
              </a:gs>
            </a:gsLst>
            <a:lin ang="0" scaled="0"/>
          </a:gradFill>
        </p:spPr>
        <p:txBody>
          <a:bodyPr wrap="square" lIns="6263999" tIns="360000" rIns="720000" bIns="360000">
            <a:noAutofit/>
          </a:bodyPr>
          <a:lstStyle/>
          <a:p>
            <a:pPr>
              <a:lnSpc>
                <a:spcPts val="2200"/>
              </a:lnSpc>
              <a:spcBef>
                <a:spcPts val="400"/>
              </a:spcBef>
              <a:spcAft>
                <a:spcPts val="400"/>
              </a:spcAft>
            </a:pPr>
            <a:r>
              <a:rPr lang="en-GB" sz="1600" dirty="0">
                <a:solidFill>
                  <a:schemeClr val="bg1"/>
                </a:solidFill>
              </a:rPr>
              <a:t>Without a rigorous KM approach there is the risk of auditors finding a shortfall in the control objectives and controls. </a:t>
            </a:r>
          </a:p>
          <a:p>
            <a:pPr>
              <a:lnSpc>
                <a:spcPts val="2200"/>
              </a:lnSpc>
              <a:spcBef>
                <a:spcPts val="400"/>
              </a:spcBef>
              <a:spcAft>
                <a:spcPts val="400"/>
              </a:spcAft>
            </a:pPr>
            <a:r>
              <a:rPr lang="en-GB" sz="1600" dirty="0">
                <a:solidFill>
                  <a:schemeClr val="bg1"/>
                </a:solidFill>
              </a:rPr>
              <a:t>This will result in low auditor marking and possible non-compliance. </a:t>
            </a:r>
          </a:p>
          <a:p>
            <a:pPr>
              <a:lnSpc>
                <a:spcPts val="2200"/>
              </a:lnSpc>
              <a:spcBef>
                <a:spcPts val="400"/>
              </a:spcBef>
              <a:spcAft>
                <a:spcPts val="400"/>
              </a:spcAft>
            </a:pPr>
            <a:r>
              <a:rPr lang="en-GB" sz="1600" dirty="0">
                <a:solidFill>
                  <a:schemeClr val="bg1"/>
                </a:solidFill>
              </a:rPr>
              <a:t>There is now a real cost involved with the remedial work needed for a re-run of the audit. </a:t>
            </a:r>
          </a:p>
        </p:txBody>
      </p:sp>
      <p:sp>
        <p:nvSpPr>
          <p:cNvPr id="8" name="Content Placeholder 2">
            <a:extLst>
              <a:ext uri="{FF2B5EF4-FFF2-40B4-BE49-F238E27FC236}">
                <a16:creationId xmlns:a16="http://schemas.microsoft.com/office/drawing/2014/main" id="{348E047B-A172-2345-A24C-4F9DB0D00401}"/>
              </a:ext>
            </a:extLst>
          </p:cNvPr>
          <p:cNvSpPr txBox="1">
            <a:spLocks/>
          </p:cNvSpPr>
          <p:nvPr/>
        </p:nvSpPr>
        <p:spPr>
          <a:xfrm>
            <a:off x="742950" y="3126693"/>
            <a:ext cx="4769954" cy="182372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400"/>
              </a:spcBef>
              <a:spcAft>
                <a:spcPts val="400"/>
              </a:spcAft>
              <a:buNone/>
            </a:pPr>
            <a:r>
              <a:rPr lang="en-GB" sz="1600" dirty="0"/>
              <a:t>Here is an example of the importance of a KM sub-set of material that can be assembled on the basis of a specific demand. </a:t>
            </a:r>
          </a:p>
          <a:p>
            <a:pPr marL="0" indent="0">
              <a:lnSpc>
                <a:spcPts val="2200"/>
              </a:lnSpc>
              <a:spcBef>
                <a:spcPts val="400"/>
              </a:spcBef>
              <a:spcAft>
                <a:spcPts val="400"/>
              </a:spcAft>
              <a:buNone/>
            </a:pPr>
            <a:r>
              <a:rPr lang="en-GB" sz="1600" dirty="0"/>
              <a:t>During a compliance audit, ISO27001 for example, there will be a specific document sets that will need to be made available to the auditors for the certification process. </a:t>
            </a:r>
          </a:p>
        </p:txBody>
      </p:sp>
      <p:cxnSp>
        <p:nvCxnSpPr>
          <p:cNvPr id="9" name="Straight Connector 8">
            <a:extLst>
              <a:ext uri="{FF2B5EF4-FFF2-40B4-BE49-F238E27FC236}">
                <a16:creationId xmlns:a16="http://schemas.microsoft.com/office/drawing/2014/main" id="{39181D2A-B823-9E4C-AA68-961499E0C4F0}"/>
              </a:ext>
            </a:extLst>
          </p:cNvPr>
          <p:cNvCxnSpPr>
            <a:cxnSpLocks/>
          </p:cNvCxnSpPr>
          <p:nvPr/>
        </p:nvCxnSpPr>
        <p:spPr>
          <a:xfrm>
            <a:off x="5754342" y="2948309"/>
            <a:ext cx="0" cy="2002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BEF91A7-0304-9242-AF10-E2A292273D15}"/>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1062507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F1FF-FE92-4640-8D49-C95B2405E238}"/>
              </a:ext>
            </a:extLst>
          </p:cNvPr>
          <p:cNvSpPr>
            <a:spLocks noGrp="1"/>
          </p:cNvSpPr>
          <p:nvPr>
            <p:ph type="title"/>
          </p:nvPr>
        </p:nvSpPr>
        <p:spPr>
          <a:xfrm>
            <a:off x="742949" y="863160"/>
            <a:ext cx="8252769" cy="1396301"/>
          </a:xfrm>
        </p:spPr>
        <p:txBody>
          <a:bodyPr/>
          <a:lstStyle/>
          <a:p>
            <a:r>
              <a:rPr lang="en-US" dirty="0"/>
              <a:t>HOTSPOT TWO: </a:t>
            </a:r>
            <a:br>
              <a:rPr lang="en-US" dirty="0"/>
            </a:br>
            <a:r>
              <a:rPr lang="en-US" dirty="0">
                <a:solidFill>
                  <a:schemeClr val="tx2">
                    <a:alpha val="60000"/>
                  </a:schemeClr>
                </a:solidFill>
              </a:rPr>
              <a:t>COST OF COMPLIANCE</a:t>
            </a:r>
          </a:p>
        </p:txBody>
      </p:sp>
      <p:sp>
        <p:nvSpPr>
          <p:cNvPr id="4" name="Slide Number Placeholder 3">
            <a:extLst>
              <a:ext uri="{FF2B5EF4-FFF2-40B4-BE49-F238E27FC236}">
                <a16:creationId xmlns:a16="http://schemas.microsoft.com/office/drawing/2014/main" id="{4AB63363-16A2-A74A-8A6F-4C20A67F3487}"/>
              </a:ext>
            </a:extLst>
          </p:cNvPr>
          <p:cNvSpPr>
            <a:spLocks noGrp="1"/>
          </p:cNvSpPr>
          <p:nvPr>
            <p:ph type="sldNum" sz="quarter" idx="12"/>
          </p:nvPr>
        </p:nvSpPr>
        <p:spPr/>
        <p:txBody>
          <a:bodyPr/>
          <a:lstStyle/>
          <a:p>
            <a:fld id="{E6299166-1587-B047-A416-A34EF030A8EF}" type="slidenum">
              <a:rPr lang="en-US" smtClean="0"/>
              <a:t>28</a:t>
            </a:fld>
            <a:endParaRPr lang="en-US"/>
          </a:p>
        </p:txBody>
      </p:sp>
      <p:sp>
        <p:nvSpPr>
          <p:cNvPr id="7" name="Rectangle 6">
            <a:extLst>
              <a:ext uri="{FF2B5EF4-FFF2-40B4-BE49-F238E27FC236}">
                <a16:creationId xmlns:a16="http://schemas.microsoft.com/office/drawing/2014/main" id="{E19D6120-A767-F44D-A940-CF9C42004DE8}"/>
              </a:ext>
            </a:extLst>
          </p:cNvPr>
          <p:cNvSpPr/>
          <p:nvPr/>
        </p:nvSpPr>
        <p:spPr>
          <a:xfrm>
            <a:off x="0" y="2503447"/>
            <a:ext cx="12192000" cy="3392335"/>
          </a:xfrm>
          <a:prstGeom prst="rect">
            <a:avLst/>
          </a:prstGeom>
          <a:gradFill>
            <a:gsLst>
              <a:gs pos="14000">
                <a:schemeClr val="accent1">
                  <a:lumMod val="5000"/>
                  <a:lumOff val="95000"/>
                  <a:alpha val="0"/>
                </a:schemeClr>
              </a:gs>
              <a:gs pos="65000">
                <a:schemeClr val="accent3"/>
              </a:gs>
            </a:gsLst>
            <a:lin ang="0" scaled="0"/>
          </a:gradFill>
        </p:spPr>
        <p:txBody>
          <a:bodyPr wrap="square" lIns="7200000" tIns="360000" rIns="720000" bIns="360000">
            <a:noAutofit/>
          </a:bodyPr>
          <a:lstStyle/>
          <a:p>
            <a:pPr>
              <a:lnSpc>
                <a:spcPts val="2000"/>
              </a:lnSpc>
              <a:spcBef>
                <a:spcPts val="400"/>
              </a:spcBef>
              <a:spcAft>
                <a:spcPts val="400"/>
              </a:spcAft>
            </a:pPr>
            <a:r>
              <a:rPr lang="en-GB" sz="1500" dirty="0">
                <a:solidFill>
                  <a:schemeClr val="bg1"/>
                </a:solidFill>
              </a:rPr>
              <a:t>One particular example is software asset management (ISO 27001 - Clause A8: Asset Management). </a:t>
            </a:r>
          </a:p>
          <a:p>
            <a:pPr>
              <a:lnSpc>
                <a:spcPts val="2000"/>
              </a:lnSpc>
              <a:spcBef>
                <a:spcPts val="400"/>
              </a:spcBef>
              <a:spcAft>
                <a:spcPts val="400"/>
              </a:spcAft>
            </a:pPr>
            <a:r>
              <a:rPr lang="en-GB" sz="1500" dirty="0">
                <a:solidFill>
                  <a:schemeClr val="bg1"/>
                </a:solidFill>
              </a:rPr>
              <a:t>Auditors will check the number and validity of software contracts held and check that the licences cover all the users who actually use the software. </a:t>
            </a:r>
          </a:p>
          <a:p>
            <a:pPr>
              <a:lnSpc>
                <a:spcPts val="2000"/>
              </a:lnSpc>
              <a:spcBef>
                <a:spcPts val="400"/>
              </a:spcBef>
              <a:spcAft>
                <a:spcPts val="400"/>
              </a:spcAft>
            </a:pPr>
            <a:r>
              <a:rPr lang="en-GB" sz="1500" dirty="0">
                <a:solidFill>
                  <a:schemeClr val="bg1"/>
                </a:solidFill>
              </a:rPr>
              <a:t>This could be addressed by setting up a source DB within a SAM tool and extracting all the data needed for the audit (as a controlled set) and then sending it to the KMDB. </a:t>
            </a:r>
          </a:p>
        </p:txBody>
      </p:sp>
      <p:sp>
        <p:nvSpPr>
          <p:cNvPr id="8" name="Content Placeholder 2">
            <a:extLst>
              <a:ext uri="{FF2B5EF4-FFF2-40B4-BE49-F238E27FC236}">
                <a16:creationId xmlns:a16="http://schemas.microsoft.com/office/drawing/2014/main" id="{4168DE4B-1EDC-0940-BDBD-23622F234932}"/>
              </a:ext>
            </a:extLst>
          </p:cNvPr>
          <p:cNvSpPr txBox="1">
            <a:spLocks/>
          </p:cNvSpPr>
          <p:nvPr/>
        </p:nvSpPr>
        <p:spPr>
          <a:xfrm>
            <a:off x="742949" y="2812601"/>
            <a:ext cx="5737360" cy="326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400"/>
              </a:spcBef>
              <a:spcAft>
                <a:spcPts val="400"/>
              </a:spcAft>
              <a:buNone/>
            </a:pPr>
            <a:r>
              <a:rPr lang="en-GB" sz="1500" dirty="0"/>
              <a:t>The material can range from Information Security Policies to Physical and Environmental Security. </a:t>
            </a:r>
          </a:p>
          <a:p>
            <a:pPr marL="0" indent="0">
              <a:lnSpc>
                <a:spcPts val="2000"/>
              </a:lnSpc>
              <a:spcBef>
                <a:spcPts val="400"/>
              </a:spcBef>
              <a:spcAft>
                <a:spcPts val="400"/>
              </a:spcAft>
              <a:buNone/>
            </a:pPr>
            <a:r>
              <a:rPr lang="en-GB" sz="1500" dirty="0"/>
              <a:t>There is a wide range of different types of information and data and the Audit and Map stages of the KM Framework will require a lot of research and agreement from the KM Stakeholders on what should be included in this KMDB Compliance segment. </a:t>
            </a:r>
          </a:p>
        </p:txBody>
      </p:sp>
      <p:cxnSp>
        <p:nvCxnSpPr>
          <p:cNvPr id="9" name="Straight Connector 8">
            <a:extLst>
              <a:ext uri="{FF2B5EF4-FFF2-40B4-BE49-F238E27FC236}">
                <a16:creationId xmlns:a16="http://schemas.microsoft.com/office/drawing/2014/main" id="{A8867500-E8B7-D146-802E-0154B4ACB800}"/>
              </a:ext>
            </a:extLst>
          </p:cNvPr>
          <p:cNvCxnSpPr>
            <a:cxnSpLocks/>
          </p:cNvCxnSpPr>
          <p:nvPr/>
        </p:nvCxnSpPr>
        <p:spPr>
          <a:xfrm>
            <a:off x="6748255" y="2680079"/>
            <a:ext cx="0" cy="29595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0ED5E51-BB4B-5543-A844-319D54EC647E}"/>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2205511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F1FF-FE92-4640-8D49-C95B2405E238}"/>
              </a:ext>
            </a:extLst>
          </p:cNvPr>
          <p:cNvSpPr>
            <a:spLocks noGrp="1"/>
          </p:cNvSpPr>
          <p:nvPr>
            <p:ph type="title"/>
          </p:nvPr>
        </p:nvSpPr>
        <p:spPr/>
        <p:txBody>
          <a:bodyPr/>
          <a:lstStyle/>
          <a:p>
            <a:r>
              <a:rPr lang="en-US" dirty="0"/>
              <a:t>HOTSPOT THREE: </a:t>
            </a:r>
            <a:br>
              <a:rPr lang="en-US" dirty="0"/>
            </a:br>
            <a:r>
              <a:rPr lang="en-US" dirty="0">
                <a:solidFill>
                  <a:schemeClr val="tx2">
                    <a:alpha val="60000"/>
                  </a:schemeClr>
                </a:solidFill>
              </a:rPr>
              <a:t>COST OF LITIGATION</a:t>
            </a:r>
          </a:p>
        </p:txBody>
      </p:sp>
      <p:sp>
        <p:nvSpPr>
          <p:cNvPr id="4" name="Slide Number Placeholder 3">
            <a:extLst>
              <a:ext uri="{FF2B5EF4-FFF2-40B4-BE49-F238E27FC236}">
                <a16:creationId xmlns:a16="http://schemas.microsoft.com/office/drawing/2014/main" id="{4AB63363-16A2-A74A-8A6F-4C20A67F3487}"/>
              </a:ext>
            </a:extLst>
          </p:cNvPr>
          <p:cNvSpPr>
            <a:spLocks noGrp="1"/>
          </p:cNvSpPr>
          <p:nvPr>
            <p:ph type="sldNum" sz="quarter" idx="12"/>
          </p:nvPr>
        </p:nvSpPr>
        <p:spPr/>
        <p:txBody>
          <a:bodyPr/>
          <a:lstStyle/>
          <a:p>
            <a:fld id="{E6299166-1587-B047-A416-A34EF030A8EF}" type="slidenum">
              <a:rPr lang="en-US" smtClean="0"/>
              <a:t>29</a:t>
            </a:fld>
            <a:endParaRPr lang="en-US"/>
          </a:p>
        </p:txBody>
      </p:sp>
      <p:sp>
        <p:nvSpPr>
          <p:cNvPr id="7" name="Rectangle 6">
            <a:extLst>
              <a:ext uri="{FF2B5EF4-FFF2-40B4-BE49-F238E27FC236}">
                <a16:creationId xmlns:a16="http://schemas.microsoft.com/office/drawing/2014/main" id="{4F3A2FF3-F141-9349-A12F-BE58CD0E6167}"/>
              </a:ext>
            </a:extLst>
          </p:cNvPr>
          <p:cNvSpPr/>
          <p:nvPr/>
        </p:nvSpPr>
        <p:spPr>
          <a:xfrm>
            <a:off x="0" y="2602504"/>
            <a:ext cx="12192000" cy="2989914"/>
          </a:xfrm>
          <a:prstGeom prst="rect">
            <a:avLst/>
          </a:prstGeom>
          <a:gradFill>
            <a:gsLst>
              <a:gs pos="14000">
                <a:schemeClr val="accent1">
                  <a:lumMod val="5000"/>
                  <a:lumOff val="95000"/>
                  <a:alpha val="0"/>
                </a:schemeClr>
              </a:gs>
              <a:gs pos="65000">
                <a:schemeClr val="accent3"/>
              </a:gs>
            </a:gsLst>
            <a:lin ang="0" scaled="0"/>
          </a:gradFill>
        </p:spPr>
        <p:txBody>
          <a:bodyPr wrap="square" lIns="6840000" tIns="360000" rIns="720000" bIns="360000">
            <a:noAutofit/>
          </a:bodyPr>
          <a:lstStyle/>
          <a:p>
            <a:pPr>
              <a:lnSpc>
                <a:spcPts val="2200"/>
              </a:lnSpc>
              <a:spcBef>
                <a:spcPts val="400"/>
              </a:spcBef>
              <a:spcAft>
                <a:spcPts val="400"/>
              </a:spcAft>
            </a:pPr>
            <a:r>
              <a:rPr lang="en-GB" sz="1500" dirty="0">
                <a:solidFill>
                  <a:schemeClr val="bg1"/>
                </a:solidFill>
              </a:rPr>
              <a:t>The information will include all versions of contracts, contract amendments, SLAs including email trails between the client and the ITSM Operation. </a:t>
            </a:r>
          </a:p>
          <a:p>
            <a:pPr>
              <a:lnSpc>
                <a:spcPts val="2200"/>
              </a:lnSpc>
              <a:spcBef>
                <a:spcPts val="400"/>
              </a:spcBef>
              <a:spcAft>
                <a:spcPts val="400"/>
              </a:spcAft>
            </a:pPr>
            <a:r>
              <a:rPr lang="en-GB" sz="1500" dirty="0">
                <a:solidFill>
                  <a:schemeClr val="bg1"/>
                </a:solidFill>
              </a:rPr>
              <a:t>This latter point of email capture is increasingly used to highlight any communication that might indicate an implied contract variation by either party. We would suggest the inclusion of a Message Record Management (MRM) system as part of the KM solution. </a:t>
            </a:r>
          </a:p>
        </p:txBody>
      </p:sp>
      <p:sp>
        <p:nvSpPr>
          <p:cNvPr id="8" name="Content Placeholder 2">
            <a:extLst>
              <a:ext uri="{FF2B5EF4-FFF2-40B4-BE49-F238E27FC236}">
                <a16:creationId xmlns:a16="http://schemas.microsoft.com/office/drawing/2014/main" id="{4FF00727-27EE-E946-8FE9-3854ED4B330A}"/>
              </a:ext>
            </a:extLst>
          </p:cNvPr>
          <p:cNvSpPr txBox="1">
            <a:spLocks/>
          </p:cNvSpPr>
          <p:nvPr/>
        </p:nvSpPr>
        <p:spPr>
          <a:xfrm>
            <a:off x="742949" y="2728913"/>
            <a:ext cx="5353047" cy="3265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400"/>
              </a:spcBef>
              <a:spcAft>
                <a:spcPts val="400"/>
              </a:spcAft>
              <a:buNone/>
            </a:pPr>
            <a:r>
              <a:rPr lang="en-GB" sz="1500" dirty="0"/>
              <a:t>This is an example of how the KMDB can be used to store high business value information. Our proposed Layer 1 Hierarchy KMDB can contain a Legal DB segment.</a:t>
            </a:r>
          </a:p>
          <a:p>
            <a:pPr marL="0" indent="0">
              <a:lnSpc>
                <a:spcPts val="2200"/>
              </a:lnSpc>
              <a:spcBef>
                <a:spcPts val="400"/>
              </a:spcBef>
              <a:spcAft>
                <a:spcPts val="400"/>
              </a:spcAft>
              <a:buNone/>
            </a:pPr>
            <a:r>
              <a:rPr lang="en-GB" sz="1500" dirty="0"/>
              <a:t>This will be used to store all contractual SLA information relating to an individual client/service. As with Hotspot One, the metadata tables will hold the locations of all the data</a:t>
            </a:r>
          </a:p>
          <a:p>
            <a:pPr marL="0" indent="0">
              <a:lnSpc>
                <a:spcPts val="2200"/>
              </a:lnSpc>
              <a:spcBef>
                <a:spcPts val="400"/>
              </a:spcBef>
              <a:spcAft>
                <a:spcPts val="400"/>
              </a:spcAft>
              <a:buNone/>
            </a:pPr>
            <a:r>
              <a:rPr lang="en-GB" sz="1500" dirty="0"/>
              <a:t>Again, distributed queries are used to collect all the information and data from these source DB locations. </a:t>
            </a:r>
          </a:p>
        </p:txBody>
      </p:sp>
      <p:cxnSp>
        <p:nvCxnSpPr>
          <p:cNvPr id="9" name="Straight Connector 8">
            <a:extLst>
              <a:ext uri="{FF2B5EF4-FFF2-40B4-BE49-F238E27FC236}">
                <a16:creationId xmlns:a16="http://schemas.microsoft.com/office/drawing/2014/main" id="{9C2972BA-6CD9-1646-BE40-09BBD536F2D5}"/>
              </a:ext>
            </a:extLst>
          </p:cNvPr>
          <p:cNvCxnSpPr>
            <a:cxnSpLocks/>
          </p:cNvCxnSpPr>
          <p:nvPr/>
        </p:nvCxnSpPr>
        <p:spPr>
          <a:xfrm>
            <a:off x="6363942" y="2728913"/>
            <a:ext cx="0" cy="27513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5F91BEC-9BC4-D445-9D36-1E671CA6E8E7}"/>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71276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34FB56-8576-FD42-B688-574AF95286B5}"/>
              </a:ext>
            </a:extLst>
          </p:cNvPr>
          <p:cNvSpPr>
            <a:spLocks noGrp="1"/>
          </p:cNvSpPr>
          <p:nvPr>
            <p:ph type="title"/>
          </p:nvPr>
        </p:nvSpPr>
        <p:spPr/>
        <p:txBody>
          <a:bodyPr>
            <a:normAutofit/>
          </a:bodyPr>
          <a:lstStyle/>
          <a:p>
            <a:pPr>
              <a:lnSpc>
                <a:spcPts val="5000"/>
              </a:lnSpc>
            </a:pPr>
            <a:r>
              <a:rPr lang="en-US" sz="6000" spc="300" dirty="0"/>
              <a:t>HALOITSM</a:t>
            </a:r>
            <a:br>
              <a:rPr lang="en-US" sz="6000" spc="300" dirty="0"/>
            </a:br>
            <a:r>
              <a:rPr lang="en-US" sz="6000" spc="300" dirty="0"/>
              <a:t>OVERVIEW </a:t>
            </a:r>
          </a:p>
        </p:txBody>
      </p:sp>
      <p:sp>
        <p:nvSpPr>
          <p:cNvPr id="9" name="Content Placeholder 8">
            <a:extLst>
              <a:ext uri="{FF2B5EF4-FFF2-40B4-BE49-F238E27FC236}">
                <a16:creationId xmlns:a16="http://schemas.microsoft.com/office/drawing/2014/main" id="{96EBDFA0-041E-5F45-999D-93750F557062}"/>
              </a:ext>
            </a:extLst>
          </p:cNvPr>
          <p:cNvSpPr>
            <a:spLocks noGrp="1"/>
          </p:cNvSpPr>
          <p:nvPr>
            <p:ph idx="1"/>
          </p:nvPr>
        </p:nvSpPr>
        <p:spPr>
          <a:xfrm>
            <a:off x="742950" y="2343149"/>
            <a:ext cx="7902286" cy="2990851"/>
          </a:xfrm>
        </p:spPr>
        <p:txBody>
          <a:bodyPr>
            <a:normAutofit fontScale="77500" lnSpcReduction="20000"/>
          </a:bodyPr>
          <a:lstStyle/>
          <a:p>
            <a:pPr marL="0" indent="0">
              <a:lnSpc>
                <a:spcPts val="4000"/>
              </a:lnSpc>
              <a:spcBef>
                <a:spcPts val="400"/>
              </a:spcBef>
              <a:spcAft>
                <a:spcPts val="400"/>
              </a:spcAft>
              <a:buNone/>
            </a:pPr>
            <a:r>
              <a:rPr lang="en-US" sz="2800" dirty="0" err="1"/>
              <a:t>HaloITSM</a:t>
            </a:r>
            <a:r>
              <a:rPr lang="en-US" sz="2800" dirty="0"/>
              <a:t> helps </a:t>
            </a:r>
            <a:r>
              <a:rPr lang="en-US" sz="2800" dirty="0">
                <a:solidFill>
                  <a:srgbClr val="EF771C"/>
                </a:solidFill>
              </a:rPr>
              <a:t>100,000+ people, from 40+ countries a year </a:t>
            </a:r>
            <a:r>
              <a:rPr lang="en-US" sz="2800" dirty="0"/>
              <a:t>transform legacy ways of working in modern intuitive workflows. To empower teams to deliver excellent service to internal users repeatedly - and to help them leave behind disjointed apps and tools and to move under one </a:t>
            </a:r>
            <a:r>
              <a:rPr lang="en-US" sz="2800" dirty="0" err="1"/>
              <a:t>centralised</a:t>
            </a:r>
            <a:r>
              <a:rPr lang="en-US" sz="2800" dirty="0"/>
              <a:t>, powerful ITSM solution.</a:t>
            </a:r>
          </a:p>
        </p:txBody>
      </p:sp>
      <p:sp>
        <p:nvSpPr>
          <p:cNvPr id="10" name="Slide Number Placeholder 9">
            <a:extLst>
              <a:ext uri="{FF2B5EF4-FFF2-40B4-BE49-F238E27FC236}">
                <a16:creationId xmlns:a16="http://schemas.microsoft.com/office/drawing/2014/main" id="{719A44A8-A3A2-164A-8816-0F4572ECBE52}"/>
              </a:ext>
            </a:extLst>
          </p:cNvPr>
          <p:cNvSpPr>
            <a:spLocks noGrp="1"/>
          </p:cNvSpPr>
          <p:nvPr>
            <p:ph type="sldNum" sz="quarter" idx="12"/>
          </p:nvPr>
        </p:nvSpPr>
        <p:spPr/>
        <p:txBody>
          <a:bodyPr/>
          <a:lstStyle/>
          <a:p>
            <a:fld id="{E6299166-1587-B047-A416-A34EF030A8EF}" type="slidenum">
              <a:rPr lang="en-US" smtClean="0"/>
              <a:t>3</a:t>
            </a:fld>
            <a:endParaRPr lang="en-US"/>
          </a:p>
        </p:txBody>
      </p:sp>
      <p:pic>
        <p:nvPicPr>
          <p:cNvPr id="6" name="Picture 5">
            <a:extLst>
              <a:ext uri="{FF2B5EF4-FFF2-40B4-BE49-F238E27FC236}">
                <a16:creationId xmlns:a16="http://schemas.microsoft.com/office/drawing/2014/main" id="{836C00C3-176C-9D46-BF64-00945C50858B}"/>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2152547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5F9C-D630-3843-A337-1365F8C0365C}"/>
              </a:ext>
            </a:extLst>
          </p:cNvPr>
          <p:cNvSpPr>
            <a:spLocks noGrp="1"/>
          </p:cNvSpPr>
          <p:nvPr>
            <p:ph type="title"/>
          </p:nvPr>
        </p:nvSpPr>
        <p:spPr>
          <a:xfrm>
            <a:off x="742950" y="863160"/>
            <a:ext cx="9278380" cy="1396301"/>
          </a:xfrm>
        </p:spPr>
        <p:txBody>
          <a:bodyPr anchor="ctr"/>
          <a:lstStyle/>
          <a:p>
            <a:pPr>
              <a:lnSpc>
                <a:spcPts val="3600"/>
              </a:lnSpc>
            </a:pPr>
            <a:r>
              <a:rPr lang="en-US" dirty="0"/>
              <a:t>HOTSPOT FOUR:</a:t>
            </a:r>
            <a:br>
              <a:rPr lang="en-US" dirty="0"/>
            </a:br>
            <a:r>
              <a:rPr lang="en-US" sz="4000" dirty="0">
                <a:solidFill>
                  <a:schemeClr val="tx2">
                    <a:alpha val="60000"/>
                  </a:schemeClr>
                </a:solidFill>
              </a:rPr>
              <a:t>RISK TO SERVICE CONTINUITY</a:t>
            </a:r>
          </a:p>
        </p:txBody>
      </p:sp>
      <p:sp>
        <p:nvSpPr>
          <p:cNvPr id="4" name="Slide Number Placeholder 3">
            <a:extLst>
              <a:ext uri="{FF2B5EF4-FFF2-40B4-BE49-F238E27FC236}">
                <a16:creationId xmlns:a16="http://schemas.microsoft.com/office/drawing/2014/main" id="{0CCB4019-5AD4-0E4B-8606-C97CF48CCDF3}"/>
              </a:ext>
            </a:extLst>
          </p:cNvPr>
          <p:cNvSpPr>
            <a:spLocks noGrp="1"/>
          </p:cNvSpPr>
          <p:nvPr>
            <p:ph type="sldNum" sz="quarter" idx="12"/>
          </p:nvPr>
        </p:nvSpPr>
        <p:spPr/>
        <p:txBody>
          <a:bodyPr/>
          <a:lstStyle/>
          <a:p>
            <a:fld id="{E6299166-1587-B047-A416-A34EF030A8EF}" type="slidenum">
              <a:rPr lang="en-US" smtClean="0"/>
              <a:t>30</a:t>
            </a:fld>
            <a:endParaRPr lang="en-US"/>
          </a:p>
        </p:txBody>
      </p:sp>
      <p:sp>
        <p:nvSpPr>
          <p:cNvPr id="7" name="Rectangle 6">
            <a:extLst>
              <a:ext uri="{FF2B5EF4-FFF2-40B4-BE49-F238E27FC236}">
                <a16:creationId xmlns:a16="http://schemas.microsoft.com/office/drawing/2014/main" id="{838B0934-2E51-FA49-8FA9-2F1AC4BA2E40}"/>
              </a:ext>
            </a:extLst>
          </p:cNvPr>
          <p:cNvSpPr/>
          <p:nvPr/>
        </p:nvSpPr>
        <p:spPr>
          <a:xfrm>
            <a:off x="0" y="2503447"/>
            <a:ext cx="12192000" cy="3004723"/>
          </a:xfrm>
          <a:prstGeom prst="rect">
            <a:avLst/>
          </a:prstGeom>
          <a:gradFill>
            <a:gsLst>
              <a:gs pos="14000">
                <a:schemeClr val="accent1">
                  <a:lumMod val="5000"/>
                  <a:lumOff val="95000"/>
                  <a:alpha val="0"/>
                </a:schemeClr>
              </a:gs>
              <a:gs pos="65000">
                <a:schemeClr val="accent3"/>
              </a:gs>
            </a:gsLst>
            <a:lin ang="0" scaled="0"/>
          </a:gradFill>
        </p:spPr>
        <p:txBody>
          <a:bodyPr wrap="square" lIns="7200000" tIns="360000" rIns="720000" bIns="360000">
            <a:noAutofit/>
          </a:bodyPr>
          <a:lstStyle/>
          <a:p>
            <a:pPr>
              <a:lnSpc>
                <a:spcPts val="2000"/>
              </a:lnSpc>
              <a:spcBef>
                <a:spcPts val="400"/>
              </a:spcBef>
              <a:spcAft>
                <a:spcPts val="400"/>
              </a:spcAft>
            </a:pPr>
            <a:r>
              <a:rPr lang="en-GB" sz="1500" dirty="0">
                <a:solidFill>
                  <a:schemeClr val="bg1"/>
                </a:solidFill>
              </a:rPr>
              <a:t>The dilemma facing an ITSM organisation is no one can really identify all the situations likely to occur and therefore will be unable to have Knowledge covering all potential outcomes. </a:t>
            </a:r>
          </a:p>
          <a:p>
            <a:pPr>
              <a:lnSpc>
                <a:spcPts val="2000"/>
              </a:lnSpc>
              <a:spcBef>
                <a:spcPts val="400"/>
              </a:spcBef>
              <a:spcAft>
                <a:spcPts val="400"/>
              </a:spcAft>
            </a:pPr>
            <a:r>
              <a:rPr lang="en-GB" sz="1500" dirty="0">
                <a:solidFill>
                  <a:schemeClr val="bg1"/>
                </a:solidFill>
              </a:rPr>
              <a:t>Certainly, the evacuation of a data centre due to fire and flood is an obvious scenario. Clearly you can’t prepare for every instance but it is possible to target some common ‘knowns’. </a:t>
            </a:r>
          </a:p>
        </p:txBody>
      </p:sp>
      <p:sp>
        <p:nvSpPr>
          <p:cNvPr id="8" name="Content Placeholder 2">
            <a:extLst>
              <a:ext uri="{FF2B5EF4-FFF2-40B4-BE49-F238E27FC236}">
                <a16:creationId xmlns:a16="http://schemas.microsoft.com/office/drawing/2014/main" id="{72FC333B-E0C0-124C-92B0-C31A598E7242}"/>
              </a:ext>
            </a:extLst>
          </p:cNvPr>
          <p:cNvSpPr txBox="1">
            <a:spLocks/>
          </p:cNvSpPr>
          <p:nvPr/>
        </p:nvSpPr>
        <p:spPr>
          <a:xfrm>
            <a:off x="742949" y="2781875"/>
            <a:ext cx="5737360" cy="2726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400"/>
              </a:spcBef>
              <a:spcAft>
                <a:spcPts val="400"/>
              </a:spcAft>
              <a:buNone/>
            </a:pPr>
            <a:r>
              <a:rPr lang="en-GB" sz="1500" dirty="0"/>
              <a:t>In this final scenario we want to look at how the KMDB can be used to support Service Continuity. </a:t>
            </a:r>
          </a:p>
          <a:p>
            <a:pPr marL="0" indent="0">
              <a:lnSpc>
                <a:spcPts val="2000"/>
              </a:lnSpc>
              <a:spcBef>
                <a:spcPts val="400"/>
              </a:spcBef>
              <a:spcAft>
                <a:spcPts val="400"/>
              </a:spcAft>
              <a:buNone/>
            </a:pPr>
            <a:r>
              <a:rPr lang="en-GB" sz="1500" dirty="0"/>
              <a:t>With a much broader scope than just KM we’re not intending to cover the whole subject of Business Continuity Management (BCM). Again, there are multiple terms involved here – like Disaster Recovery, Business Recovery and Service Recovery. </a:t>
            </a:r>
          </a:p>
          <a:p>
            <a:pPr marL="0" indent="0">
              <a:lnSpc>
                <a:spcPts val="2000"/>
              </a:lnSpc>
              <a:spcBef>
                <a:spcPts val="400"/>
              </a:spcBef>
              <a:spcAft>
                <a:spcPts val="400"/>
              </a:spcAft>
              <a:buNone/>
            </a:pPr>
            <a:r>
              <a:rPr lang="en-GB" sz="1500" dirty="0"/>
              <a:t>In the case of ITSM and KM, we focus on describing how KM can be used in support of Service Recovery within the broader BCM that covers the end-to-end business. </a:t>
            </a:r>
          </a:p>
        </p:txBody>
      </p:sp>
      <p:cxnSp>
        <p:nvCxnSpPr>
          <p:cNvPr id="9" name="Straight Connector 8">
            <a:extLst>
              <a:ext uri="{FF2B5EF4-FFF2-40B4-BE49-F238E27FC236}">
                <a16:creationId xmlns:a16="http://schemas.microsoft.com/office/drawing/2014/main" id="{80B6A798-D1D3-EB44-ABD8-D9702B7A762A}"/>
              </a:ext>
            </a:extLst>
          </p:cNvPr>
          <p:cNvCxnSpPr>
            <a:cxnSpLocks/>
          </p:cNvCxnSpPr>
          <p:nvPr/>
        </p:nvCxnSpPr>
        <p:spPr>
          <a:xfrm>
            <a:off x="6748255" y="2680079"/>
            <a:ext cx="0" cy="23822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CD41FBA-88D3-7A4F-953C-CA5ED40613C8}"/>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273355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5F9C-D630-3843-A337-1365F8C0365C}"/>
              </a:ext>
            </a:extLst>
          </p:cNvPr>
          <p:cNvSpPr>
            <a:spLocks noGrp="1"/>
          </p:cNvSpPr>
          <p:nvPr>
            <p:ph type="title"/>
          </p:nvPr>
        </p:nvSpPr>
        <p:spPr>
          <a:xfrm>
            <a:off x="742950" y="863160"/>
            <a:ext cx="9278380" cy="1396301"/>
          </a:xfrm>
        </p:spPr>
        <p:txBody>
          <a:bodyPr anchor="ctr"/>
          <a:lstStyle/>
          <a:p>
            <a:pPr>
              <a:lnSpc>
                <a:spcPts val="3600"/>
              </a:lnSpc>
            </a:pPr>
            <a:r>
              <a:rPr lang="en-US" dirty="0"/>
              <a:t>HOTSPOT FOUR:</a:t>
            </a:r>
            <a:br>
              <a:rPr lang="en-US" dirty="0"/>
            </a:br>
            <a:r>
              <a:rPr lang="en-US" sz="4000" dirty="0">
                <a:solidFill>
                  <a:schemeClr val="tx2">
                    <a:alpha val="60000"/>
                  </a:schemeClr>
                </a:solidFill>
              </a:rPr>
              <a:t>RISK TO SERVICE CONTINUITY</a:t>
            </a:r>
          </a:p>
        </p:txBody>
      </p:sp>
      <p:sp>
        <p:nvSpPr>
          <p:cNvPr id="4" name="Slide Number Placeholder 3">
            <a:extLst>
              <a:ext uri="{FF2B5EF4-FFF2-40B4-BE49-F238E27FC236}">
                <a16:creationId xmlns:a16="http://schemas.microsoft.com/office/drawing/2014/main" id="{0CCB4019-5AD4-0E4B-8606-C97CF48CCDF3}"/>
              </a:ext>
            </a:extLst>
          </p:cNvPr>
          <p:cNvSpPr>
            <a:spLocks noGrp="1"/>
          </p:cNvSpPr>
          <p:nvPr>
            <p:ph type="sldNum" sz="quarter" idx="12"/>
          </p:nvPr>
        </p:nvSpPr>
        <p:spPr/>
        <p:txBody>
          <a:bodyPr/>
          <a:lstStyle/>
          <a:p>
            <a:fld id="{E6299166-1587-B047-A416-A34EF030A8EF}" type="slidenum">
              <a:rPr lang="en-US" smtClean="0"/>
              <a:t>31</a:t>
            </a:fld>
            <a:endParaRPr lang="en-US"/>
          </a:p>
        </p:txBody>
      </p:sp>
      <p:sp>
        <p:nvSpPr>
          <p:cNvPr id="7" name="Rectangle 6">
            <a:extLst>
              <a:ext uri="{FF2B5EF4-FFF2-40B4-BE49-F238E27FC236}">
                <a16:creationId xmlns:a16="http://schemas.microsoft.com/office/drawing/2014/main" id="{F17BBBBD-5D18-1644-AE8F-B7C3177EA3A1}"/>
              </a:ext>
            </a:extLst>
          </p:cNvPr>
          <p:cNvSpPr/>
          <p:nvPr/>
        </p:nvSpPr>
        <p:spPr>
          <a:xfrm>
            <a:off x="0" y="2596213"/>
            <a:ext cx="12192000" cy="2999043"/>
          </a:xfrm>
          <a:prstGeom prst="rect">
            <a:avLst/>
          </a:prstGeom>
          <a:gradFill>
            <a:gsLst>
              <a:gs pos="14000">
                <a:schemeClr val="accent1">
                  <a:lumMod val="5000"/>
                  <a:lumOff val="95000"/>
                  <a:alpha val="0"/>
                </a:schemeClr>
              </a:gs>
              <a:gs pos="65000">
                <a:schemeClr val="accent3"/>
              </a:gs>
            </a:gsLst>
            <a:lin ang="0" scaled="0"/>
          </a:gradFill>
        </p:spPr>
        <p:txBody>
          <a:bodyPr wrap="square" lIns="6263999" tIns="360000" rIns="720000" bIns="360000">
            <a:noAutofit/>
          </a:bodyPr>
          <a:lstStyle/>
          <a:p>
            <a:pPr>
              <a:lnSpc>
                <a:spcPts val="2000"/>
              </a:lnSpc>
              <a:spcBef>
                <a:spcPts val="400"/>
              </a:spcBef>
              <a:spcAft>
                <a:spcPts val="400"/>
              </a:spcAft>
            </a:pPr>
            <a:r>
              <a:rPr lang="en-GB" sz="1500" dirty="0">
                <a:solidFill>
                  <a:schemeClr val="bg1"/>
                </a:solidFill>
              </a:rPr>
              <a:t>Each ‘threat scenario’ can then be structured along the scope and guidelines of ISO223014.</a:t>
            </a:r>
          </a:p>
          <a:p>
            <a:pPr>
              <a:lnSpc>
                <a:spcPts val="2000"/>
              </a:lnSpc>
              <a:spcBef>
                <a:spcPts val="400"/>
              </a:spcBef>
              <a:spcAft>
                <a:spcPts val="400"/>
              </a:spcAft>
            </a:pPr>
            <a:r>
              <a:rPr lang="en-GB" sz="1500" dirty="0">
                <a:solidFill>
                  <a:schemeClr val="bg1"/>
                </a:solidFill>
              </a:rPr>
              <a:t>This will create a consistent framework for compiling all the recovery procedures, communication escalations and fall back plans for each scenario.</a:t>
            </a:r>
          </a:p>
        </p:txBody>
      </p:sp>
      <p:sp>
        <p:nvSpPr>
          <p:cNvPr id="8" name="Content Placeholder 2">
            <a:extLst>
              <a:ext uri="{FF2B5EF4-FFF2-40B4-BE49-F238E27FC236}">
                <a16:creationId xmlns:a16="http://schemas.microsoft.com/office/drawing/2014/main" id="{A7DFF6A5-56E1-B843-91C9-D64B83FD5318}"/>
              </a:ext>
            </a:extLst>
          </p:cNvPr>
          <p:cNvSpPr txBox="1">
            <a:spLocks/>
          </p:cNvSpPr>
          <p:nvPr/>
        </p:nvSpPr>
        <p:spPr>
          <a:xfrm>
            <a:off x="742949" y="2874641"/>
            <a:ext cx="5034995" cy="24659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400"/>
              </a:spcBef>
              <a:spcAft>
                <a:spcPts val="400"/>
              </a:spcAft>
              <a:buNone/>
            </a:pPr>
            <a:r>
              <a:rPr lang="en-GB" sz="1500" dirty="0"/>
              <a:t>So, as a possible starting point. In our Layer 1 (High Business Value) under the Service Continuity category, the sub-categories should be constructed to reflect various ‘threat scenarios’ – one per sub-category for example:</a:t>
            </a:r>
          </a:p>
          <a:p>
            <a:pPr>
              <a:lnSpc>
                <a:spcPts val="2000"/>
              </a:lnSpc>
              <a:spcBef>
                <a:spcPts val="400"/>
              </a:spcBef>
              <a:spcAft>
                <a:spcPts val="400"/>
              </a:spcAft>
            </a:pPr>
            <a:r>
              <a:rPr lang="en-GB" sz="1500" dirty="0"/>
              <a:t>Cyber threat</a:t>
            </a:r>
          </a:p>
          <a:p>
            <a:pPr>
              <a:lnSpc>
                <a:spcPts val="2000"/>
              </a:lnSpc>
              <a:spcBef>
                <a:spcPts val="400"/>
              </a:spcBef>
              <a:spcAft>
                <a:spcPts val="400"/>
              </a:spcAft>
            </a:pPr>
            <a:r>
              <a:rPr lang="en-GB" sz="1500" dirty="0"/>
              <a:t>Data theft </a:t>
            </a:r>
          </a:p>
          <a:p>
            <a:pPr>
              <a:lnSpc>
                <a:spcPts val="2000"/>
              </a:lnSpc>
              <a:spcBef>
                <a:spcPts val="400"/>
              </a:spcBef>
              <a:spcAft>
                <a:spcPts val="400"/>
              </a:spcAft>
            </a:pPr>
            <a:r>
              <a:rPr lang="en-GB" sz="1500" dirty="0"/>
              <a:t>Denial of service</a:t>
            </a:r>
          </a:p>
          <a:p>
            <a:pPr>
              <a:lnSpc>
                <a:spcPts val="2000"/>
              </a:lnSpc>
              <a:spcBef>
                <a:spcPts val="400"/>
              </a:spcBef>
              <a:spcAft>
                <a:spcPts val="400"/>
              </a:spcAft>
            </a:pPr>
            <a:r>
              <a:rPr lang="en-GB" sz="1500" dirty="0"/>
              <a:t>Major software outages</a:t>
            </a:r>
          </a:p>
        </p:txBody>
      </p:sp>
      <p:cxnSp>
        <p:nvCxnSpPr>
          <p:cNvPr id="9" name="Straight Connector 8">
            <a:extLst>
              <a:ext uri="{FF2B5EF4-FFF2-40B4-BE49-F238E27FC236}">
                <a16:creationId xmlns:a16="http://schemas.microsoft.com/office/drawing/2014/main" id="{7A2076BD-DB1D-4140-9D36-738670BABAF8}"/>
              </a:ext>
            </a:extLst>
          </p:cNvPr>
          <p:cNvCxnSpPr>
            <a:cxnSpLocks/>
          </p:cNvCxnSpPr>
          <p:nvPr/>
        </p:nvCxnSpPr>
        <p:spPr>
          <a:xfrm>
            <a:off x="5767590" y="2772845"/>
            <a:ext cx="0" cy="2143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3CB5C43-3CA0-2D44-9FD9-42B66A6B2486}"/>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3108789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7899-1BE2-3A49-8341-4ECD813D6918}"/>
              </a:ext>
            </a:extLst>
          </p:cNvPr>
          <p:cNvSpPr>
            <a:spLocks noGrp="1"/>
          </p:cNvSpPr>
          <p:nvPr>
            <p:ph type="title"/>
          </p:nvPr>
        </p:nvSpPr>
        <p:spPr/>
        <p:txBody>
          <a:bodyPr anchor="ctr"/>
          <a:lstStyle/>
          <a:p>
            <a:r>
              <a:rPr lang="en-US" dirty="0"/>
              <a:t>KEY TAKEWAYS</a:t>
            </a:r>
          </a:p>
        </p:txBody>
      </p:sp>
      <p:sp>
        <p:nvSpPr>
          <p:cNvPr id="3" name="Content Placeholder 2">
            <a:extLst>
              <a:ext uri="{FF2B5EF4-FFF2-40B4-BE49-F238E27FC236}">
                <a16:creationId xmlns:a16="http://schemas.microsoft.com/office/drawing/2014/main" id="{81284DAE-7721-9D4C-9C95-9B9C0FB2EEA4}"/>
              </a:ext>
            </a:extLst>
          </p:cNvPr>
          <p:cNvSpPr>
            <a:spLocks noGrp="1"/>
          </p:cNvSpPr>
          <p:nvPr>
            <p:ph idx="1"/>
          </p:nvPr>
        </p:nvSpPr>
        <p:spPr>
          <a:xfrm>
            <a:off x="742950" y="2343150"/>
            <a:ext cx="9421467" cy="1248190"/>
          </a:xfrm>
        </p:spPr>
        <p:txBody>
          <a:bodyPr>
            <a:normAutofit fontScale="62500" lnSpcReduction="20000"/>
          </a:bodyPr>
          <a:lstStyle/>
          <a:p>
            <a:pPr>
              <a:lnSpc>
                <a:spcPts val="2800"/>
              </a:lnSpc>
              <a:spcBef>
                <a:spcPts val="400"/>
              </a:spcBef>
              <a:spcAft>
                <a:spcPts val="400"/>
              </a:spcAft>
            </a:pPr>
            <a:r>
              <a:rPr lang="en-GB" sz="1800" dirty="0"/>
              <a:t>The KM system described here should be considered an ‘entry level’ system, but with the capability of extension as time and budget permit. </a:t>
            </a:r>
          </a:p>
          <a:p>
            <a:pPr>
              <a:lnSpc>
                <a:spcPts val="2800"/>
              </a:lnSpc>
              <a:spcBef>
                <a:spcPts val="400"/>
              </a:spcBef>
              <a:spcAft>
                <a:spcPts val="400"/>
              </a:spcAft>
            </a:pPr>
            <a:r>
              <a:rPr lang="en-GB" sz="1800" dirty="0"/>
              <a:t>This KM system is also predicated on content being held within existing repositories, as well as a central KMDB, but extracted on demand. </a:t>
            </a:r>
          </a:p>
          <a:p>
            <a:pPr marL="0" indent="0">
              <a:lnSpc>
                <a:spcPts val="2800"/>
              </a:lnSpc>
              <a:spcBef>
                <a:spcPts val="400"/>
              </a:spcBef>
              <a:spcAft>
                <a:spcPts val="400"/>
              </a:spcAft>
              <a:buNone/>
            </a:pPr>
            <a:endParaRPr lang="en-US" sz="1800" dirty="0"/>
          </a:p>
        </p:txBody>
      </p:sp>
      <p:sp>
        <p:nvSpPr>
          <p:cNvPr id="4" name="Slide Number Placeholder 3">
            <a:extLst>
              <a:ext uri="{FF2B5EF4-FFF2-40B4-BE49-F238E27FC236}">
                <a16:creationId xmlns:a16="http://schemas.microsoft.com/office/drawing/2014/main" id="{44194C13-914C-914A-A9BC-29D20F08A272}"/>
              </a:ext>
            </a:extLst>
          </p:cNvPr>
          <p:cNvSpPr>
            <a:spLocks noGrp="1"/>
          </p:cNvSpPr>
          <p:nvPr>
            <p:ph type="sldNum" sz="quarter" idx="12"/>
          </p:nvPr>
        </p:nvSpPr>
        <p:spPr/>
        <p:txBody>
          <a:bodyPr/>
          <a:lstStyle/>
          <a:p>
            <a:fld id="{E6299166-1587-B047-A416-A34EF030A8EF}" type="slidenum">
              <a:rPr lang="en-US" smtClean="0"/>
              <a:t>32</a:t>
            </a:fld>
            <a:endParaRPr lang="en-US"/>
          </a:p>
        </p:txBody>
      </p:sp>
      <p:sp>
        <p:nvSpPr>
          <p:cNvPr id="5" name="Rectangle 4">
            <a:extLst>
              <a:ext uri="{FF2B5EF4-FFF2-40B4-BE49-F238E27FC236}">
                <a16:creationId xmlns:a16="http://schemas.microsoft.com/office/drawing/2014/main" id="{38888316-AAFF-CF46-B277-0D36276E5A15}"/>
              </a:ext>
            </a:extLst>
          </p:cNvPr>
          <p:cNvSpPr/>
          <p:nvPr/>
        </p:nvSpPr>
        <p:spPr>
          <a:xfrm>
            <a:off x="831966" y="3858369"/>
            <a:ext cx="3382226" cy="1491947"/>
          </a:xfrm>
          <a:prstGeom prst="rect">
            <a:avLst/>
          </a:prstGeom>
          <a:solidFill>
            <a:schemeClr val="tx2"/>
          </a:solidFill>
          <a:effectLst>
            <a:outerShdw blurRad="152400" dist="127000" dir="5400000" sx="90000" sy="-19000" rotWithShape="0">
              <a:prstClr val="black">
                <a:alpha val="9000"/>
              </a:prstClr>
            </a:outerShdw>
          </a:effectLst>
        </p:spPr>
        <p:txBody>
          <a:bodyPr wrap="square" lIns="216000" tIns="216000" rIns="216000" bIns="216000">
            <a:noAutofit/>
          </a:bodyPr>
          <a:lstStyle/>
          <a:p>
            <a:pPr>
              <a:lnSpc>
                <a:spcPts val="2800"/>
              </a:lnSpc>
              <a:spcBef>
                <a:spcPts val="400"/>
              </a:spcBef>
              <a:spcAft>
                <a:spcPts val="400"/>
              </a:spcAft>
            </a:pPr>
            <a:r>
              <a:rPr lang="en-GB" dirty="0">
                <a:solidFill>
                  <a:schemeClr val="bg1"/>
                </a:solidFill>
              </a:rPr>
              <a:t>Emphasis must always be on developing a KM Framework as the starting point. </a:t>
            </a:r>
          </a:p>
        </p:txBody>
      </p:sp>
      <p:sp>
        <p:nvSpPr>
          <p:cNvPr id="6" name="Rectangle 5">
            <a:extLst>
              <a:ext uri="{FF2B5EF4-FFF2-40B4-BE49-F238E27FC236}">
                <a16:creationId xmlns:a16="http://schemas.microsoft.com/office/drawing/2014/main" id="{0B33AEA0-7B75-B745-B5AC-B9DADC42A71B}"/>
              </a:ext>
            </a:extLst>
          </p:cNvPr>
          <p:cNvSpPr/>
          <p:nvPr/>
        </p:nvSpPr>
        <p:spPr>
          <a:xfrm>
            <a:off x="4703445" y="3858370"/>
            <a:ext cx="5314121" cy="1491947"/>
          </a:xfrm>
          <a:prstGeom prst="rect">
            <a:avLst/>
          </a:prstGeom>
          <a:solidFill>
            <a:schemeClr val="accent3"/>
          </a:solidFill>
          <a:effectLst>
            <a:outerShdw blurRad="152400" dist="127000" dir="5400000" sx="90000" sy="-19000" rotWithShape="0">
              <a:prstClr val="black">
                <a:alpha val="9000"/>
              </a:prstClr>
            </a:outerShdw>
          </a:effectLst>
        </p:spPr>
        <p:txBody>
          <a:bodyPr wrap="square" lIns="216000" tIns="216000" rIns="216000" bIns="216000">
            <a:noAutofit/>
          </a:bodyPr>
          <a:lstStyle/>
          <a:p>
            <a:pPr>
              <a:lnSpc>
                <a:spcPts val="2800"/>
              </a:lnSpc>
              <a:spcBef>
                <a:spcPts val="400"/>
              </a:spcBef>
              <a:spcAft>
                <a:spcPts val="400"/>
              </a:spcAft>
            </a:pPr>
            <a:r>
              <a:rPr lang="en-GB" dirty="0">
                <a:solidFill>
                  <a:schemeClr val="bg1"/>
                </a:solidFill>
              </a:rPr>
              <a:t>The success of implementing a KM system will always reside with the management and staff of an ITSM organisation and not the technology. </a:t>
            </a:r>
          </a:p>
        </p:txBody>
      </p:sp>
      <p:pic>
        <p:nvPicPr>
          <p:cNvPr id="8" name="Picture 7">
            <a:extLst>
              <a:ext uri="{FF2B5EF4-FFF2-40B4-BE49-F238E27FC236}">
                <a16:creationId xmlns:a16="http://schemas.microsoft.com/office/drawing/2014/main" id="{2BE8EE5E-4AA1-504A-9552-B6B7886B9182}"/>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534730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7FC0D4-2F34-F243-90D1-B3966D0FB2A6}"/>
              </a:ext>
            </a:extLst>
          </p:cNvPr>
          <p:cNvSpPr/>
          <p:nvPr/>
        </p:nvSpPr>
        <p:spPr>
          <a:xfrm rot="20721748">
            <a:off x="4769148" y="2437457"/>
            <a:ext cx="2080328" cy="2631328"/>
          </a:xfrm>
          <a:prstGeom prst="rect">
            <a:avLst/>
          </a:prstGeom>
          <a:solidFill>
            <a:schemeClr val="bg1">
              <a:lumMod val="8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BC0EB3-16DE-A04A-857D-2B105BC8FE71}"/>
              </a:ext>
            </a:extLst>
          </p:cNvPr>
          <p:cNvSpPr>
            <a:spLocks noGrp="1"/>
          </p:cNvSpPr>
          <p:nvPr>
            <p:ph type="title"/>
          </p:nvPr>
        </p:nvSpPr>
        <p:spPr/>
        <p:txBody>
          <a:bodyPr anchor="ctr"/>
          <a:lstStyle/>
          <a:p>
            <a:r>
              <a:rPr lang="en-US" dirty="0"/>
              <a:t>THANK YOU</a:t>
            </a:r>
          </a:p>
        </p:txBody>
      </p:sp>
      <p:sp>
        <p:nvSpPr>
          <p:cNvPr id="4" name="Slide Number Placeholder 3">
            <a:extLst>
              <a:ext uri="{FF2B5EF4-FFF2-40B4-BE49-F238E27FC236}">
                <a16:creationId xmlns:a16="http://schemas.microsoft.com/office/drawing/2014/main" id="{93AF26B3-CDAB-304C-A3C5-7D9C674A62EF}"/>
              </a:ext>
            </a:extLst>
          </p:cNvPr>
          <p:cNvSpPr>
            <a:spLocks noGrp="1"/>
          </p:cNvSpPr>
          <p:nvPr>
            <p:ph type="sldNum" sz="quarter" idx="12"/>
          </p:nvPr>
        </p:nvSpPr>
        <p:spPr/>
        <p:txBody>
          <a:bodyPr/>
          <a:lstStyle/>
          <a:p>
            <a:fld id="{E6299166-1587-B047-A416-A34EF030A8EF}" type="slidenum">
              <a:rPr lang="en-US" smtClean="0"/>
              <a:t>33</a:t>
            </a:fld>
            <a:endParaRPr lang="en-US"/>
          </a:p>
        </p:txBody>
      </p:sp>
      <p:sp>
        <p:nvSpPr>
          <p:cNvPr id="5" name="TextBox 4">
            <a:extLst>
              <a:ext uri="{FF2B5EF4-FFF2-40B4-BE49-F238E27FC236}">
                <a16:creationId xmlns:a16="http://schemas.microsoft.com/office/drawing/2014/main" id="{D347E0E2-E982-794D-9996-CCB757D30055}"/>
              </a:ext>
            </a:extLst>
          </p:cNvPr>
          <p:cNvSpPr txBox="1"/>
          <p:nvPr/>
        </p:nvSpPr>
        <p:spPr>
          <a:xfrm>
            <a:off x="842599" y="2574504"/>
            <a:ext cx="3387907" cy="2729465"/>
          </a:xfrm>
          <a:prstGeom prst="rect">
            <a:avLst/>
          </a:prstGeom>
          <a:noFill/>
        </p:spPr>
        <p:txBody>
          <a:bodyPr wrap="square" rtlCol="0">
            <a:spAutoFit/>
          </a:bodyPr>
          <a:lstStyle/>
          <a:p>
            <a:pPr algn="r">
              <a:lnSpc>
                <a:spcPts val="2560"/>
              </a:lnSpc>
            </a:pPr>
            <a:r>
              <a:rPr lang="en-GB" dirty="0"/>
              <a:t>Founder of CIHS in 2007 Chris has 23 years experience exclusively in the ITSM sector, working with clients across the global on Process engineering best practice, Knowledge Management, CMDB design and toolset implementation. </a:t>
            </a:r>
          </a:p>
        </p:txBody>
      </p:sp>
      <p:pic>
        <p:nvPicPr>
          <p:cNvPr id="6" name="Picture 5" descr="A person looking at the camera&#10;&#10;Description automatically generated">
            <a:extLst>
              <a:ext uri="{FF2B5EF4-FFF2-40B4-BE49-F238E27FC236}">
                <a16:creationId xmlns:a16="http://schemas.microsoft.com/office/drawing/2014/main" id="{C813F9E1-839D-6948-AA8C-97B289AD377D}"/>
              </a:ext>
            </a:extLst>
          </p:cNvPr>
          <p:cNvPicPr>
            <a:picLocks noChangeAspect="1"/>
          </p:cNvPicPr>
          <p:nvPr/>
        </p:nvPicPr>
        <p:blipFill>
          <a:blip r:embed="rId2"/>
          <a:stretch>
            <a:fillRect/>
          </a:stretch>
        </p:blipFill>
        <p:spPr>
          <a:xfrm>
            <a:off x="4470433" y="2725110"/>
            <a:ext cx="2080328" cy="2805567"/>
          </a:xfrm>
          <a:prstGeom prst="rect">
            <a:avLst/>
          </a:prstGeom>
          <a:effectLst>
            <a:outerShdw blurRad="152400" dist="127000" dir="5400000" sx="90000" sy="-19000" rotWithShape="0">
              <a:prstClr val="black">
                <a:alpha val="8000"/>
              </a:prstClr>
            </a:outerShdw>
          </a:effectLst>
        </p:spPr>
      </p:pic>
      <p:sp>
        <p:nvSpPr>
          <p:cNvPr id="7" name="TextBox 6">
            <a:extLst>
              <a:ext uri="{FF2B5EF4-FFF2-40B4-BE49-F238E27FC236}">
                <a16:creationId xmlns:a16="http://schemas.microsoft.com/office/drawing/2014/main" id="{62FD2407-4DBF-B042-A8DF-55BF850AEA33}"/>
              </a:ext>
            </a:extLst>
          </p:cNvPr>
          <p:cNvSpPr txBox="1"/>
          <p:nvPr/>
        </p:nvSpPr>
        <p:spPr>
          <a:xfrm>
            <a:off x="6711358" y="4976679"/>
            <a:ext cx="1683641" cy="553998"/>
          </a:xfrm>
          <a:prstGeom prst="rect">
            <a:avLst/>
          </a:prstGeom>
          <a:noFill/>
        </p:spPr>
        <p:txBody>
          <a:bodyPr wrap="square" rtlCol="0">
            <a:spAutoFit/>
          </a:bodyPr>
          <a:lstStyle/>
          <a:p>
            <a:r>
              <a:rPr lang="en-GB" dirty="0"/>
              <a:t>Chris Hodder</a:t>
            </a:r>
          </a:p>
          <a:p>
            <a:r>
              <a:rPr lang="en-GB" sz="1200" dirty="0"/>
              <a:t>CEO</a:t>
            </a:r>
          </a:p>
        </p:txBody>
      </p:sp>
      <p:pic>
        <p:nvPicPr>
          <p:cNvPr id="10" name="Picture 9">
            <a:extLst>
              <a:ext uri="{FF2B5EF4-FFF2-40B4-BE49-F238E27FC236}">
                <a16:creationId xmlns:a16="http://schemas.microsoft.com/office/drawing/2014/main" id="{24E806BF-FA31-F349-8989-7F5488990DFE}"/>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209168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34FB56-8576-FD42-B688-574AF95286B5}"/>
              </a:ext>
            </a:extLst>
          </p:cNvPr>
          <p:cNvSpPr>
            <a:spLocks noGrp="1"/>
          </p:cNvSpPr>
          <p:nvPr>
            <p:ph type="title"/>
          </p:nvPr>
        </p:nvSpPr>
        <p:spPr>
          <a:xfrm>
            <a:off x="742950" y="863160"/>
            <a:ext cx="4854286" cy="1396301"/>
          </a:xfrm>
        </p:spPr>
        <p:txBody>
          <a:bodyPr/>
          <a:lstStyle/>
          <a:p>
            <a:r>
              <a:rPr lang="en-US" dirty="0"/>
              <a:t>OUR CLIENTS</a:t>
            </a:r>
          </a:p>
        </p:txBody>
      </p:sp>
      <p:sp>
        <p:nvSpPr>
          <p:cNvPr id="9" name="Content Placeholder 8">
            <a:extLst>
              <a:ext uri="{FF2B5EF4-FFF2-40B4-BE49-F238E27FC236}">
                <a16:creationId xmlns:a16="http://schemas.microsoft.com/office/drawing/2014/main" id="{96EBDFA0-041E-5F45-999D-93750F557062}"/>
              </a:ext>
            </a:extLst>
          </p:cNvPr>
          <p:cNvSpPr>
            <a:spLocks noGrp="1"/>
          </p:cNvSpPr>
          <p:nvPr>
            <p:ph idx="1"/>
          </p:nvPr>
        </p:nvSpPr>
        <p:spPr>
          <a:xfrm>
            <a:off x="742951" y="4175114"/>
            <a:ext cx="3926032" cy="1510145"/>
          </a:xfrm>
        </p:spPr>
        <p:txBody>
          <a:bodyPr wrap="square" numCol="1">
            <a:noAutofit/>
          </a:bodyPr>
          <a:lstStyle/>
          <a:p>
            <a:pPr marL="454025" indent="-454025">
              <a:lnSpc>
                <a:spcPct val="100000"/>
              </a:lnSpc>
              <a:buFont typeface="Wingdings" pitchFamily="2" charset="2"/>
              <a:buChar char="ü"/>
            </a:pPr>
            <a:r>
              <a:rPr lang="en-US" sz="2200" dirty="0"/>
              <a:t>Managed Service Providers</a:t>
            </a:r>
          </a:p>
          <a:p>
            <a:pPr marL="454025" indent="-454025">
              <a:lnSpc>
                <a:spcPct val="100000"/>
              </a:lnSpc>
              <a:buFont typeface="Wingdings" charset="2"/>
              <a:buChar char="ü"/>
            </a:pPr>
            <a:r>
              <a:rPr lang="en-US" sz="2200" dirty="0"/>
              <a:t>Local Government</a:t>
            </a:r>
          </a:p>
          <a:p>
            <a:pPr marL="454025" indent="-454025">
              <a:lnSpc>
                <a:spcPct val="100000"/>
              </a:lnSpc>
              <a:buFont typeface="Wingdings" charset="2"/>
              <a:buChar char="ü"/>
            </a:pPr>
            <a:r>
              <a:rPr lang="en-US" sz="2200" dirty="0"/>
              <a:t>National Health Service</a:t>
            </a:r>
          </a:p>
        </p:txBody>
      </p:sp>
      <p:sp>
        <p:nvSpPr>
          <p:cNvPr id="2" name="Slide Number Placeholder 1">
            <a:extLst>
              <a:ext uri="{FF2B5EF4-FFF2-40B4-BE49-F238E27FC236}">
                <a16:creationId xmlns:a16="http://schemas.microsoft.com/office/drawing/2014/main" id="{651B32C8-BCD1-0945-B009-BDE9B063C074}"/>
              </a:ext>
            </a:extLst>
          </p:cNvPr>
          <p:cNvSpPr>
            <a:spLocks noGrp="1"/>
          </p:cNvSpPr>
          <p:nvPr>
            <p:ph type="sldNum" sz="quarter" idx="12"/>
          </p:nvPr>
        </p:nvSpPr>
        <p:spPr/>
        <p:txBody>
          <a:bodyPr/>
          <a:lstStyle/>
          <a:p>
            <a:fld id="{E6299166-1587-B047-A416-A34EF030A8EF}" type="slidenum">
              <a:rPr lang="en-US" smtClean="0"/>
              <a:t>4</a:t>
            </a:fld>
            <a:endParaRPr lang="en-US"/>
          </a:p>
        </p:txBody>
      </p:sp>
      <p:sp>
        <p:nvSpPr>
          <p:cNvPr id="3" name="Rectangle 2">
            <a:extLst>
              <a:ext uri="{FF2B5EF4-FFF2-40B4-BE49-F238E27FC236}">
                <a16:creationId xmlns:a16="http://schemas.microsoft.com/office/drawing/2014/main" id="{16965D33-BA8E-1E44-83F1-8287CBC383AF}"/>
              </a:ext>
            </a:extLst>
          </p:cNvPr>
          <p:cNvSpPr/>
          <p:nvPr/>
        </p:nvSpPr>
        <p:spPr>
          <a:xfrm>
            <a:off x="802801" y="2342591"/>
            <a:ext cx="8119526" cy="1515030"/>
          </a:xfrm>
          <a:prstGeom prst="rect">
            <a:avLst/>
          </a:prstGeom>
        </p:spPr>
        <p:txBody>
          <a:bodyPr wrap="square">
            <a:spAutoFit/>
          </a:bodyPr>
          <a:lstStyle/>
          <a:p>
            <a:pPr>
              <a:lnSpc>
                <a:spcPts val="3760"/>
              </a:lnSpc>
            </a:pPr>
            <a:r>
              <a:rPr lang="en-US" sz="2800" dirty="0"/>
              <a:t>Both CIH Solutions Ltd. and </a:t>
            </a:r>
            <a:r>
              <a:rPr lang="en-US" sz="2800" dirty="0" err="1"/>
              <a:t>HaloITSM</a:t>
            </a:r>
            <a:r>
              <a:rPr lang="en-US" sz="2800" dirty="0"/>
              <a:t> have clients across all sectors providing a wide range of approaches to specific ITSM challenges, including: </a:t>
            </a:r>
          </a:p>
        </p:txBody>
      </p:sp>
      <p:sp>
        <p:nvSpPr>
          <p:cNvPr id="7" name="Content Placeholder 8">
            <a:extLst>
              <a:ext uri="{FF2B5EF4-FFF2-40B4-BE49-F238E27FC236}">
                <a16:creationId xmlns:a16="http://schemas.microsoft.com/office/drawing/2014/main" id="{46F91FA2-B785-F24B-A94C-9900E207028A}"/>
              </a:ext>
            </a:extLst>
          </p:cNvPr>
          <p:cNvSpPr txBox="1">
            <a:spLocks/>
          </p:cNvSpPr>
          <p:nvPr/>
        </p:nvSpPr>
        <p:spPr>
          <a:xfrm>
            <a:off x="4868141" y="4175114"/>
            <a:ext cx="2249631" cy="1510145"/>
          </a:xfrm>
          <a:prstGeom prst="rect">
            <a:avLst/>
          </a:prstGeom>
        </p:spPr>
        <p:txBody>
          <a:bodyPr vert="horz" wrap="square" lIns="91440" tIns="45720" rIns="91440" bIns="45720" numCol="1"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4025" indent="-454025">
              <a:lnSpc>
                <a:spcPct val="100000"/>
              </a:lnSpc>
              <a:buFont typeface="Wingdings" charset="2"/>
              <a:buChar char="ü"/>
            </a:pPr>
            <a:r>
              <a:rPr lang="en-US" sz="2200" dirty="0"/>
              <a:t>Finance</a:t>
            </a:r>
          </a:p>
          <a:p>
            <a:pPr marL="454025" indent="-454025">
              <a:lnSpc>
                <a:spcPct val="100000"/>
              </a:lnSpc>
              <a:buFont typeface="Wingdings" charset="2"/>
              <a:buChar char="ü"/>
            </a:pPr>
            <a:r>
              <a:rPr lang="en-US" sz="2200" dirty="0"/>
              <a:t>Construction</a:t>
            </a:r>
          </a:p>
          <a:p>
            <a:pPr marL="454025" indent="-454025">
              <a:lnSpc>
                <a:spcPct val="100000"/>
              </a:lnSpc>
              <a:buFont typeface="Wingdings" charset="2"/>
              <a:buChar char="ü"/>
            </a:pPr>
            <a:r>
              <a:rPr lang="en-US" sz="2200" dirty="0"/>
              <a:t>Legal</a:t>
            </a:r>
          </a:p>
        </p:txBody>
      </p:sp>
      <p:sp>
        <p:nvSpPr>
          <p:cNvPr id="10" name="Content Placeholder 8">
            <a:extLst>
              <a:ext uri="{FF2B5EF4-FFF2-40B4-BE49-F238E27FC236}">
                <a16:creationId xmlns:a16="http://schemas.microsoft.com/office/drawing/2014/main" id="{4AB8CF8B-EDF0-ED40-AC65-F7C0A9A4EE92}"/>
              </a:ext>
            </a:extLst>
          </p:cNvPr>
          <p:cNvSpPr txBox="1">
            <a:spLocks/>
          </p:cNvSpPr>
          <p:nvPr/>
        </p:nvSpPr>
        <p:spPr>
          <a:xfrm>
            <a:off x="7323860" y="4175114"/>
            <a:ext cx="2069522" cy="1510145"/>
          </a:xfrm>
          <a:prstGeom prst="rect">
            <a:avLst/>
          </a:prstGeom>
        </p:spPr>
        <p:txBody>
          <a:bodyPr vert="horz" wrap="square" lIns="91440" tIns="45720" rIns="91440" bIns="45720" numCol="1"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2"/>
              </a:buClr>
              <a:buFont typeface="+mj-lt"/>
              <a:buAutoNum type="arabicPeriod"/>
              <a:defRPr sz="18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2"/>
              </a:buClr>
              <a:buFont typeface="+mj-lt"/>
              <a:buAutoNum type="alphaLcPeriod"/>
              <a:defRPr sz="1800" kern="1200">
                <a:solidFill>
                  <a:schemeClr val="tx1"/>
                </a:solidFill>
                <a:latin typeface="+mn-lt"/>
                <a:ea typeface="+mn-ea"/>
                <a:cs typeface="+mn-cs"/>
              </a:defRPr>
            </a:lvl4pPr>
            <a:lvl5pPr marL="2228850" indent="-400050" algn="l" defTabSz="914400" rtl="0" eaLnBrk="1" latinLnBrk="0" hangingPunct="1">
              <a:lnSpc>
                <a:spcPct val="90000"/>
              </a:lnSpc>
              <a:spcBef>
                <a:spcPts val="500"/>
              </a:spcBef>
              <a:buClr>
                <a:schemeClr val="tx2"/>
              </a:buClr>
              <a:buFont typeface="+mj-lt"/>
              <a:buAutoNum type="romanL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4025" indent="-454025">
              <a:lnSpc>
                <a:spcPct val="100000"/>
              </a:lnSpc>
              <a:buFont typeface="Wingdings" charset="2"/>
              <a:buChar char="ü"/>
            </a:pPr>
            <a:r>
              <a:rPr lang="en-US" sz="2200" dirty="0"/>
              <a:t>Automotive</a:t>
            </a:r>
          </a:p>
          <a:p>
            <a:pPr marL="454025" indent="-454025">
              <a:lnSpc>
                <a:spcPct val="100000"/>
              </a:lnSpc>
              <a:buFont typeface="Wingdings" charset="2"/>
              <a:buChar char="ü"/>
            </a:pPr>
            <a:r>
              <a:rPr lang="en-US" sz="2200" dirty="0"/>
              <a:t>Retail</a:t>
            </a:r>
          </a:p>
          <a:p>
            <a:pPr marL="454025" indent="-454025">
              <a:lnSpc>
                <a:spcPct val="100000"/>
              </a:lnSpc>
              <a:buFont typeface="Wingdings" charset="2"/>
              <a:buChar char="ü"/>
            </a:pPr>
            <a:r>
              <a:rPr lang="en-US" sz="2200" dirty="0"/>
              <a:t>Technology</a:t>
            </a:r>
          </a:p>
        </p:txBody>
      </p:sp>
      <p:cxnSp>
        <p:nvCxnSpPr>
          <p:cNvPr id="5" name="Straight Connector 4">
            <a:extLst>
              <a:ext uri="{FF2B5EF4-FFF2-40B4-BE49-F238E27FC236}">
                <a16:creationId xmlns:a16="http://schemas.microsoft.com/office/drawing/2014/main" id="{2A40E5A0-1D04-0740-A8A9-CBD0F72F3645}"/>
              </a:ext>
            </a:extLst>
          </p:cNvPr>
          <p:cNvCxnSpPr/>
          <p:nvPr/>
        </p:nvCxnSpPr>
        <p:spPr>
          <a:xfrm>
            <a:off x="4757302" y="4175114"/>
            <a:ext cx="0" cy="1394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1D3E20-EB95-1141-BF68-7CABE047EC2E}"/>
              </a:ext>
            </a:extLst>
          </p:cNvPr>
          <p:cNvCxnSpPr/>
          <p:nvPr/>
        </p:nvCxnSpPr>
        <p:spPr>
          <a:xfrm>
            <a:off x="7112574" y="4175114"/>
            <a:ext cx="0" cy="1394416"/>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CB1AA78-85AC-CB45-994C-E85A0BF94DAF}"/>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94136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34FB56-8576-FD42-B688-574AF95286B5}"/>
              </a:ext>
            </a:extLst>
          </p:cNvPr>
          <p:cNvSpPr>
            <a:spLocks noGrp="1"/>
          </p:cNvSpPr>
          <p:nvPr>
            <p:ph type="title"/>
          </p:nvPr>
        </p:nvSpPr>
        <p:spPr>
          <a:xfrm>
            <a:off x="742949" y="863160"/>
            <a:ext cx="5542433" cy="1396301"/>
          </a:xfrm>
        </p:spPr>
        <p:txBody>
          <a:bodyPr/>
          <a:lstStyle/>
          <a:p>
            <a:r>
              <a:rPr lang="en-US" dirty="0"/>
              <a:t>CIH Solutions CLIENTS </a:t>
            </a:r>
            <a:r>
              <a:rPr lang="en-US" sz="4000" spc="0" dirty="0"/>
              <a:t>CON’T</a:t>
            </a:r>
          </a:p>
        </p:txBody>
      </p:sp>
      <p:sp>
        <p:nvSpPr>
          <p:cNvPr id="2" name="Slide Number Placeholder 1">
            <a:extLst>
              <a:ext uri="{FF2B5EF4-FFF2-40B4-BE49-F238E27FC236}">
                <a16:creationId xmlns:a16="http://schemas.microsoft.com/office/drawing/2014/main" id="{651B32C8-BCD1-0945-B009-BDE9B063C074}"/>
              </a:ext>
            </a:extLst>
          </p:cNvPr>
          <p:cNvSpPr>
            <a:spLocks noGrp="1"/>
          </p:cNvSpPr>
          <p:nvPr>
            <p:ph type="sldNum" sz="quarter" idx="12"/>
          </p:nvPr>
        </p:nvSpPr>
        <p:spPr/>
        <p:txBody>
          <a:bodyPr/>
          <a:lstStyle/>
          <a:p>
            <a:fld id="{E6299166-1587-B047-A416-A34EF030A8EF}" type="slidenum">
              <a:rPr lang="en-US" smtClean="0"/>
              <a:t>5</a:t>
            </a:fld>
            <a:endParaRPr lang="en-US"/>
          </a:p>
        </p:txBody>
      </p:sp>
      <p:pic>
        <p:nvPicPr>
          <p:cNvPr id="4" name="Picture 3" descr="N:\Data\CIH Solutions Ltd\Clients\Chelsea &amp; Westminster NHS\logo.gif">
            <a:extLst>
              <a:ext uri="{FF2B5EF4-FFF2-40B4-BE49-F238E27FC236}">
                <a16:creationId xmlns:a16="http://schemas.microsoft.com/office/drawing/2014/main" id="{92DBC81B-797C-6143-AC95-BC0AEE8AB6AD}"/>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4309826" y="3468566"/>
            <a:ext cx="3562323" cy="40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nM Logo">
            <a:extLst>
              <a:ext uri="{FF2B5EF4-FFF2-40B4-BE49-F238E27FC236}">
                <a16:creationId xmlns:a16="http://schemas.microsoft.com/office/drawing/2014/main" id="{D3DD32BA-A8CD-AC4D-A0E6-38399B3D39C5}"/>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838777" y="5209390"/>
            <a:ext cx="1739768" cy="452050"/>
          </a:xfrm>
          <a:prstGeom prst="rect">
            <a:avLst/>
          </a:prstGeom>
          <a:noFill/>
          <a:ln>
            <a:noFill/>
          </a:ln>
        </p:spPr>
      </p:pic>
      <p:pic>
        <p:nvPicPr>
          <p:cNvPr id="6" name="Picture 5">
            <a:extLst>
              <a:ext uri="{FF2B5EF4-FFF2-40B4-BE49-F238E27FC236}">
                <a16:creationId xmlns:a16="http://schemas.microsoft.com/office/drawing/2014/main" id="{C32CEDBB-BE59-5C40-9B76-676E1F55B157}"/>
              </a:ext>
            </a:extLst>
          </p:cNvPr>
          <p:cNvPicPr/>
          <p:nvPr/>
        </p:nvPicPr>
        <p:blipFill>
          <a:blip r:embed="rId4" cstate="screen">
            <a:extLst>
              <a:ext uri="{28A0092B-C50C-407E-A947-70E740481C1C}">
                <a14:useLocalDpi xmlns:a14="http://schemas.microsoft.com/office/drawing/2010/main"/>
              </a:ext>
            </a:extLst>
          </a:blip>
          <a:stretch>
            <a:fillRect/>
          </a:stretch>
        </p:blipFill>
        <p:spPr>
          <a:xfrm>
            <a:off x="3394808" y="2387841"/>
            <a:ext cx="1368169" cy="625480"/>
          </a:xfrm>
          <a:prstGeom prst="rect">
            <a:avLst/>
          </a:prstGeom>
        </p:spPr>
      </p:pic>
      <p:pic>
        <p:nvPicPr>
          <p:cNvPr id="7" name="Picture 4" descr="C:\Users\chris\Desktop\logo.png">
            <a:extLst>
              <a:ext uri="{FF2B5EF4-FFF2-40B4-BE49-F238E27FC236}">
                <a16:creationId xmlns:a16="http://schemas.microsoft.com/office/drawing/2014/main" id="{C73D15C8-557C-F04B-8BC2-3DE6244C1F5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19296" y="5241773"/>
            <a:ext cx="1852176" cy="3445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escription: http://staff.devon.gov.uk/dcc_logo_pc_col.jpg">
            <a:extLst>
              <a:ext uri="{FF2B5EF4-FFF2-40B4-BE49-F238E27FC236}">
                <a16:creationId xmlns:a16="http://schemas.microsoft.com/office/drawing/2014/main" id="{8C7BD481-0E02-424D-86F9-6B208F515D0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02589" y="4287299"/>
            <a:ext cx="1029488" cy="5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EF22942-1A6C-2F45-B843-25B574B0C9E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937389" y="4328735"/>
            <a:ext cx="1240168" cy="369412"/>
          </a:xfrm>
          <a:prstGeom prst="rect">
            <a:avLst/>
          </a:prstGeom>
        </p:spPr>
      </p:pic>
      <p:grpSp>
        <p:nvGrpSpPr>
          <p:cNvPr id="3" name="Group 2">
            <a:extLst>
              <a:ext uri="{FF2B5EF4-FFF2-40B4-BE49-F238E27FC236}">
                <a16:creationId xmlns:a16="http://schemas.microsoft.com/office/drawing/2014/main" id="{42BDA87E-E676-314F-B967-A5200554926C}"/>
              </a:ext>
            </a:extLst>
          </p:cNvPr>
          <p:cNvGrpSpPr/>
          <p:nvPr/>
        </p:nvGrpSpPr>
        <p:grpSpPr>
          <a:xfrm>
            <a:off x="10605740" y="4321754"/>
            <a:ext cx="941861" cy="451770"/>
            <a:chOff x="10103918" y="4233443"/>
            <a:chExt cx="1524908" cy="731433"/>
          </a:xfrm>
        </p:grpSpPr>
        <p:pic>
          <p:nvPicPr>
            <p:cNvPr id="13" name="Picture 82" descr="Red_Master_Cover">
              <a:extLst>
                <a:ext uri="{FF2B5EF4-FFF2-40B4-BE49-F238E27FC236}">
                  <a16:creationId xmlns:a16="http://schemas.microsoft.com/office/drawing/2014/main" id="{57F900A8-E9F1-FF43-970B-66499BD8DC3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hidden">
            <a:xfrm>
              <a:off x="10103918" y="4233443"/>
              <a:ext cx="1524908" cy="731433"/>
            </a:xfrm>
            <a:prstGeom prst="rect">
              <a:avLst/>
            </a:prstGeom>
            <a:noFill/>
            <a:ln w="9525">
              <a:noFill/>
              <a:miter lim="800000"/>
              <a:headEnd/>
              <a:tailEnd/>
            </a:ln>
          </p:spPr>
        </p:pic>
        <p:sp>
          <p:nvSpPr>
            <p:cNvPr id="16" name="Freeform 49">
              <a:extLst>
                <a:ext uri="{FF2B5EF4-FFF2-40B4-BE49-F238E27FC236}">
                  <a16:creationId xmlns:a16="http://schemas.microsoft.com/office/drawing/2014/main" id="{91962A34-3E6A-4042-A6A5-47EBCC636CCF}"/>
                </a:ext>
              </a:extLst>
            </p:cNvPr>
            <p:cNvSpPr>
              <a:spLocks/>
            </p:cNvSpPr>
            <p:nvPr/>
          </p:nvSpPr>
          <p:spPr bwMode="black">
            <a:xfrm>
              <a:off x="10229717" y="4725140"/>
              <a:ext cx="29091" cy="47784"/>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17" name="Freeform 50">
              <a:extLst>
                <a:ext uri="{FF2B5EF4-FFF2-40B4-BE49-F238E27FC236}">
                  <a16:creationId xmlns:a16="http://schemas.microsoft.com/office/drawing/2014/main" id="{3F630BE0-AE76-D547-839D-554C5A009BBF}"/>
                </a:ext>
              </a:extLst>
            </p:cNvPr>
            <p:cNvSpPr>
              <a:spLocks/>
            </p:cNvSpPr>
            <p:nvPr/>
          </p:nvSpPr>
          <p:spPr bwMode="black">
            <a:xfrm>
              <a:off x="10269997" y="4704026"/>
              <a:ext cx="33567" cy="67786"/>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18" name="Freeform 51">
              <a:extLst>
                <a:ext uri="{FF2B5EF4-FFF2-40B4-BE49-F238E27FC236}">
                  <a16:creationId xmlns:a16="http://schemas.microsoft.com/office/drawing/2014/main" id="{92ABAA13-2ED6-3B4D-A900-602E7D84619E}"/>
                </a:ext>
              </a:extLst>
            </p:cNvPr>
            <p:cNvSpPr>
              <a:spLocks noEditPoints="1"/>
            </p:cNvSpPr>
            <p:nvPr/>
          </p:nvSpPr>
          <p:spPr bwMode="black">
            <a:xfrm>
              <a:off x="10313634" y="4725140"/>
              <a:ext cx="35805" cy="47784"/>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19" name="Freeform 52">
              <a:extLst>
                <a:ext uri="{FF2B5EF4-FFF2-40B4-BE49-F238E27FC236}">
                  <a16:creationId xmlns:a16="http://schemas.microsoft.com/office/drawing/2014/main" id="{018A5F51-FBB4-A342-809E-A2DEB8B5D83E}"/>
                </a:ext>
              </a:extLst>
            </p:cNvPr>
            <p:cNvSpPr>
              <a:spLocks noEditPoints="1"/>
            </p:cNvSpPr>
            <p:nvPr/>
          </p:nvSpPr>
          <p:spPr bwMode="black">
            <a:xfrm>
              <a:off x="10362866" y="4725140"/>
              <a:ext cx="35805" cy="67786"/>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20" name="Freeform 53">
              <a:extLst>
                <a:ext uri="{FF2B5EF4-FFF2-40B4-BE49-F238E27FC236}">
                  <a16:creationId xmlns:a16="http://schemas.microsoft.com/office/drawing/2014/main" id="{5A643F57-AC9E-B949-B306-84BCDA3E84C2}"/>
                </a:ext>
              </a:extLst>
            </p:cNvPr>
            <p:cNvSpPr>
              <a:spLocks noEditPoints="1"/>
            </p:cNvSpPr>
            <p:nvPr/>
          </p:nvSpPr>
          <p:spPr bwMode="black">
            <a:xfrm>
              <a:off x="10408741" y="4710694"/>
              <a:ext cx="10070" cy="61119"/>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21" name="Freeform 54">
              <a:extLst>
                <a:ext uri="{FF2B5EF4-FFF2-40B4-BE49-F238E27FC236}">
                  <a16:creationId xmlns:a16="http://schemas.microsoft.com/office/drawing/2014/main" id="{D58F1668-EDE9-484F-AF38-DE468D24AECE}"/>
                </a:ext>
              </a:extLst>
            </p:cNvPr>
            <p:cNvSpPr>
              <a:spLocks/>
            </p:cNvSpPr>
            <p:nvPr/>
          </p:nvSpPr>
          <p:spPr bwMode="black">
            <a:xfrm>
              <a:off x="10432238" y="4725140"/>
              <a:ext cx="34686" cy="4667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22" name="Freeform 55">
              <a:extLst>
                <a:ext uri="{FF2B5EF4-FFF2-40B4-BE49-F238E27FC236}">
                  <a16:creationId xmlns:a16="http://schemas.microsoft.com/office/drawing/2014/main" id="{33ADB519-3BC3-AF49-A91E-22905097EEF6}"/>
                </a:ext>
              </a:extLst>
            </p:cNvPr>
            <p:cNvSpPr>
              <a:spLocks noEditPoints="1"/>
            </p:cNvSpPr>
            <p:nvPr/>
          </p:nvSpPr>
          <p:spPr bwMode="black">
            <a:xfrm>
              <a:off x="10476994" y="4725140"/>
              <a:ext cx="35805" cy="68897"/>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23" name="Freeform 56">
              <a:extLst>
                <a:ext uri="{FF2B5EF4-FFF2-40B4-BE49-F238E27FC236}">
                  <a16:creationId xmlns:a16="http://schemas.microsoft.com/office/drawing/2014/main" id="{01E1EC70-5378-9F4F-8345-D54FA4346AA0}"/>
                </a:ext>
              </a:extLst>
            </p:cNvPr>
            <p:cNvSpPr>
              <a:spLocks/>
            </p:cNvSpPr>
            <p:nvPr/>
          </p:nvSpPr>
          <p:spPr bwMode="black">
            <a:xfrm>
              <a:off x="10547485" y="4715139"/>
              <a:ext cx="20140" cy="56674"/>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24" name="Freeform 57">
              <a:extLst>
                <a:ext uri="{FF2B5EF4-FFF2-40B4-BE49-F238E27FC236}">
                  <a16:creationId xmlns:a16="http://schemas.microsoft.com/office/drawing/2014/main" id="{82F0D24A-21A9-3645-A742-82876D9BF986}"/>
                </a:ext>
              </a:extLst>
            </p:cNvPr>
            <p:cNvSpPr>
              <a:spLocks noEditPoints="1"/>
            </p:cNvSpPr>
            <p:nvPr/>
          </p:nvSpPr>
          <p:spPr bwMode="black">
            <a:xfrm>
              <a:off x="10574338" y="4725140"/>
              <a:ext cx="38043" cy="47784"/>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25" name="Freeform 58">
              <a:extLst>
                <a:ext uri="{FF2B5EF4-FFF2-40B4-BE49-F238E27FC236}">
                  <a16:creationId xmlns:a16="http://schemas.microsoft.com/office/drawing/2014/main" id="{EFA6EE18-185C-F140-B229-9063A4561AF8}"/>
                </a:ext>
              </a:extLst>
            </p:cNvPr>
            <p:cNvSpPr>
              <a:spLocks/>
            </p:cNvSpPr>
            <p:nvPr/>
          </p:nvSpPr>
          <p:spPr bwMode="black">
            <a:xfrm>
              <a:off x="10623570" y="4725140"/>
              <a:ext cx="58183" cy="4667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26" name="Freeform 59">
              <a:extLst>
                <a:ext uri="{FF2B5EF4-FFF2-40B4-BE49-F238E27FC236}">
                  <a16:creationId xmlns:a16="http://schemas.microsoft.com/office/drawing/2014/main" id="{7564FE3E-F69F-5443-921B-FCE9C4447611}"/>
                </a:ext>
              </a:extLst>
            </p:cNvPr>
            <p:cNvSpPr>
              <a:spLocks noEditPoints="1"/>
            </p:cNvSpPr>
            <p:nvPr/>
          </p:nvSpPr>
          <p:spPr bwMode="black">
            <a:xfrm>
              <a:off x="10692942" y="4725140"/>
              <a:ext cx="38043" cy="47784"/>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27" name="Freeform 60">
              <a:extLst>
                <a:ext uri="{FF2B5EF4-FFF2-40B4-BE49-F238E27FC236}">
                  <a16:creationId xmlns:a16="http://schemas.microsoft.com/office/drawing/2014/main" id="{529EEE23-F5CA-3743-A920-0264D522E895}"/>
                </a:ext>
              </a:extLst>
            </p:cNvPr>
            <p:cNvSpPr>
              <a:spLocks/>
            </p:cNvSpPr>
            <p:nvPr/>
          </p:nvSpPr>
          <p:spPr bwMode="black">
            <a:xfrm>
              <a:off x="10742173" y="4725140"/>
              <a:ext cx="19021" cy="4667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28" name="Freeform 61">
              <a:extLst>
                <a:ext uri="{FF2B5EF4-FFF2-40B4-BE49-F238E27FC236}">
                  <a16:creationId xmlns:a16="http://schemas.microsoft.com/office/drawing/2014/main" id="{E540B3A2-544F-384F-8CE6-0D51F1B15E25}"/>
                </a:ext>
              </a:extLst>
            </p:cNvPr>
            <p:cNvSpPr>
              <a:spLocks/>
            </p:cNvSpPr>
            <p:nvPr/>
          </p:nvSpPr>
          <p:spPr bwMode="black">
            <a:xfrm>
              <a:off x="10770146" y="4725140"/>
              <a:ext cx="19021" cy="4667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29" name="Freeform 62">
              <a:extLst>
                <a:ext uri="{FF2B5EF4-FFF2-40B4-BE49-F238E27FC236}">
                  <a16:creationId xmlns:a16="http://schemas.microsoft.com/office/drawing/2014/main" id="{0A52C91F-E136-8B47-ABD8-1F2C925DFC86}"/>
                </a:ext>
              </a:extLst>
            </p:cNvPr>
            <p:cNvSpPr>
              <a:spLocks noEditPoints="1"/>
            </p:cNvSpPr>
            <p:nvPr/>
          </p:nvSpPr>
          <p:spPr bwMode="black">
            <a:xfrm>
              <a:off x="10794762" y="4725140"/>
              <a:ext cx="38043" cy="47784"/>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30" name="Freeform 63">
              <a:extLst>
                <a:ext uri="{FF2B5EF4-FFF2-40B4-BE49-F238E27FC236}">
                  <a16:creationId xmlns:a16="http://schemas.microsoft.com/office/drawing/2014/main" id="{365F4FB1-1BFE-D44D-865E-009BB4579F2C}"/>
                </a:ext>
              </a:extLst>
            </p:cNvPr>
            <p:cNvSpPr>
              <a:spLocks/>
            </p:cNvSpPr>
            <p:nvPr/>
          </p:nvSpPr>
          <p:spPr bwMode="black">
            <a:xfrm>
              <a:off x="10837280" y="4726251"/>
              <a:ext cx="58183" cy="4556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31" name="Freeform 64">
              <a:extLst>
                <a:ext uri="{FF2B5EF4-FFF2-40B4-BE49-F238E27FC236}">
                  <a16:creationId xmlns:a16="http://schemas.microsoft.com/office/drawing/2014/main" id="{192C888E-80CE-334B-80D8-19002041CD28}"/>
                </a:ext>
              </a:extLst>
            </p:cNvPr>
            <p:cNvSpPr>
              <a:spLocks/>
            </p:cNvSpPr>
            <p:nvPr/>
          </p:nvSpPr>
          <p:spPr bwMode="black">
            <a:xfrm>
              <a:off x="10917841" y="4726251"/>
              <a:ext cx="58183" cy="4556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32" name="Freeform 65">
              <a:extLst>
                <a:ext uri="{FF2B5EF4-FFF2-40B4-BE49-F238E27FC236}">
                  <a16:creationId xmlns:a16="http://schemas.microsoft.com/office/drawing/2014/main" id="{99AE8707-C72E-EB4C-B7AF-3C7D8966669C}"/>
                </a:ext>
              </a:extLst>
            </p:cNvPr>
            <p:cNvSpPr>
              <a:spLocks noEditPoints="1"/>
            </p:cNvSpPr>
            <p:nvPr/>
          </p:nvSpPr>
          <p:spPr bwMode="black">
            <a:xfrm>
              <a:off x="10983856" y="4710694"/>
              <a:ext cx="10070" cy="61119"/>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33" name="Freeform 66">
              <a:extLst>
                <a:ext uri="{FF2B5EF4-FFF2-40B4-BE49-F238E27FC236}">
                  <a16:creationId xmlns:a16="http://schemas.microsoft.com/office/drawing/2014/main" id="{C225A59F-70ED-7F4B-802F-2017C4D5C033}"/>
                </a:ext>
              </a:extLst>
            </p:cNvPr>
            <p:cNvSpPr>
              <a:spLocks/>
            </p:cNvSpPr>
            <p:nvPr/>
          </p:nvSpPr>
          <p:spPr bwMode="black">
            <a:xfrm>
              <a:off x="11007353" y="4715139"/>
              <a:ext cx="20140" cy="56674"/>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34" name="Freeform 67">
              <a:extLst>
                <a:ext uri="{FF2B5EF4-FFF2-40B4-BE49-F238E27FC236}">
                  <a16:creationId xmlns:a16="http://schemas.microsoft.com/office/drawing/2014/main" id="{0C8DDD47-7A20-9242-BD36-FB0112388CF7}"/>
                </a:ext>
              </a:extLst>
            </p:cNvPr>
            <p:cNvSpPr>
              <a:spLocks/>
            </p:cNvSpPr>
            <p:nvPr/>
          </p:nvSpPr>
          <p:spPr bwMode="black">
            <a:xfrm>
              <a:off x="11036444" y="4704026"/>
              <a:ext cx="34686" cy="67786"/>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35" name="Freeform 68">
              <a:extLst>
                <a:ext uri="{FF2B5EF4-FFF2-40B4-BE49-F238E27FC236}">
                  <a16:creationId xmlns:a16="http://schemas.microsoft.com/office/drawing/2014/main" id="{E4EA947A-49DE-E344-96DC-DDEF7F8CFAA2}"/>
                </a:ext>
              </a:extLst>
            </p:cNvPr>
            <p:cNvSpPr>
              <a:spLocks/>
            </p:cNvSpPr>
            <p:nvPr/>
          </p:nvSpPr>
          <p:spPr bwMode="black">
            <a:xfrm>
              <a:off x="11099103" y="4726251"/>
              <a:ext cx="38043" cy="66675"/>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36" name="Freeform 69">
              <a:extLst>
                <a:ext uri="{FF2B5EF4-FFF2-40B4-BE49-F238E27FC236}">
                  <a16:creationId xmlns:a16="http://schemas.microsoft.com/office/drawing/2014/main" id="{19F323D5-ED67-3A42-8AE1-E02BA71031F3}"/>
                </a:ext>
              </a:extLst>
            </p:cNvPr>
            <p:cNvSpPr>
              <a:spLocks noEditPoints="1"/>
            </p:cNvSpPr>
            <p:nvPr/>
          </p:nvSpPr>
          <p:spPr bwMode="black">
            <a:xfrm>
              <a:off x="11141621" y="4725140"/>
              <a:ext cx="38043" cy="47784"/>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37" name="Freeform 70">
              <a:extLst>
                <a:ext uri="{FF2B5EF4-FFF2-40B4-BE49-F238E27FC236}">
                  <a16:creationId xmlns:a16="http://schemas.microsoft.com/office/drawing/2014/main" id="{E67DC725-676E-C146-9D94-FC0913152FF9}"/>
                </a:ext>
              </a:extLst>
            </p:cNvPr>
            <p:cNvSpPr>
              <a:spLocks/>
            </p:cNvSpPr>
            <p:nvPr/>
          </p:nvSpPr>
          <p:spPr bwMode="black">
            <a:xfrm>
              <a:off x="11190853" y="4726251"/>
              <a:ext cx="32448" cy="4667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38" name="Freeform 71">
              <a:extLst>
                <a:ext uri="{FF2B5EF4-FFF2-40B4-BE49-F238E27FC236}">
                  <a16:creationId xmlns:a16="http://schemas.microsoft.com/office/drawing/2014/main" id="{3A40500F-832A-E547-90D3-DBF9646E0A08}"/>
                </a:ext>
              </a:extLst>
            </p:cNvPr>
            <p:cNvSpPr>
              <a:spLocks/>
            </p:cNvSpPr>
            <p:nvPr/>
          </p:nvSpPr>
          <p:spPr bwMode="black">
            <a:xfrm>
              <a:off x="10744411" y="4293976"/>
              <a:ext cx="147695" cy="113347"/>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39" name="Freeform 72">
              <a:extLst>
                <a:ext uri="{FF2B5EF4-FFF2-40B4-BE49-F238E27FC236}">
                  <a16:creationId xmlns:a16="http://schemas.microsoft.com/office/drawing/2014/main" id="{DE7B8DBC-E970-9A4B-9F84-D1901F2DDCF0}"/>
                </a:ext>
              </a:extLst>
            </p:cNvPr>
            <p:cNvSpPr>
              <a:spLocks/>
            </p:cNvSpPr>
            <p:nvPr/>
          </p:nvSpPr>
          <p:spPr bwMode="black">
            <a:xfrm>
              <a:off x="10502729" y="4417325"/>
              <a:ext cx="101820" cy="164464"/>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40" name="Freeform 73">
              <a:extLst>
                <a:ext uri="{FF2B5EF4-FFF2-40B4-BE49-F238E27FC236}">
                  <a16:creationId xmlns:a16="http://schemas.microsoft.com/office/drawing/2014/main" id="{F5637C32-0B07-0440-ADF5-8A14E76A28A4}"/>
                </a:ext>
              </a:extLst>
            </p:cNvPr>
            <p:cNvSpPr>
              <a:spLocks/>
            </p:cNvSpPr>
            <p:nvPr/>
          </p:nvSpPr>
          <p:spPr bwMode="black">
            <a:xfrm>
              <a:off x="10743292" y="4417325"/>
              <a:ext cx="67134" cy="23002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41" name="Freeform 74">
              <a:extLst>
                <a:ext uri="{FF2B5EF4-FFF2-40B4-BE49-F238E27FC236}">
                  <a16:creationId xmlns:a16="http://schemas.microsoft.com/office/drawing/2014/main" id="{89CC4DA0-A926-4F4C-9BC8-96ED1C4D1E1F}"/>
                </a:ext>
              </a:extLst>
            </p:cNvPr>
            <p:cNvSpPr>
              <a:spLocks/>
            </p:cNvSpPr>
            <p:nvPr/>
          </p:nvSpPr>
          <p:spPr bwMode="black">
            <a:xfrm>
              <a:off x="10817140" y="4417325"/>
              <a:ext cx="52588" cy="164464"/>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42" name="Freeform 75">
              <a:extLst>
                <a:ext uri="{FF2B5EF4-FFF2-40B4-BE49-F238E27FC236}">
                  <a16:creationId xmlns:a16="http://schemas.microsoft.com/office/drawing/2014/main" id="{10BA2045-CDC9-9B42-8B3E-1A0F423E7411}"/>
                </a:ext>
              </a:extLst>
            </p:cNvPr>
            <p:cNvSpPr>
              <a:spLocks/>
            </p:cNvSpPr>
            <p:nvPr/>
          </p:nvSpPr>
          <p:spPr bwMode="black">
            <a:xfrm>
              <a:off x="10869728" y="4417325"/>
              <a:ext cx="124198" cy="164464"/>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43" name="Freeform 76">
              <a:extLst>
                <a:ext uri="{FF2B5EF4-FFF2-40B4-BE49-F238E27FC236}">
                  <a16:creationId xmlns:a16="http://schemas.microsoft.com/office/drawing/2014/main" id="{A9353775-A00A-414D-9D41-8435169A959B}"/>
                </a:ext>
              </a:extLst>
            </p:cNvPr>
            <p:cNvSpPr>
              <a:spLocks/>
            </p:cNvSpPr>
            <p:nvPr/>
          </p:nvSpPr>
          <p:spPr bwMode="black">
            <a:xfrm>
              <a:off x="11095746" y="4417325"/>
              <a:ext cx="138744" cy="16779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44" name="Freeform 77">
              <a:extLst>
                <a:ext uri="{FF2B5EF4-FFF2-40B4-BE49-F238E27FC236}">
                  <a16:creationId xmlns:a16="http://schemas.microsoft.com/office/drawing/2014/main" id="{762243A5-E45D-5F41-807E-F2B6AF3ACBD6}"/>
                </a:ext>
              </a:extLst>
            </p:cNvPr>
            <p:cNvSpPr>
              <a:spLocks/>
            </p:cNvSpPr>
            <p:nvPr/>
          </p:nvSpPr>
          <p:spPr bwMode="black">
            <a:xfrm>
              <a:off x="10609024" y="4417325"/>
              <a:ext cx="139863" cy="167798"/>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pPr>
                <a:defRPr/>
              </a:pPr>
              <a:endParaRPr lang="en-GB">
                <a:latin typeface="Arial" pitchFamily="34" charset="0"/>
              </a:endParaRPr>
            </a:p>
          </p:txBody>
        </p:sp>
        <p:sp>
          <p:nvSpPr>
            <p:cNvPr id="45" name="Freeform 78">
              <a:extLst>
                <a:ext uri="{FF2B5EF4-FFF2-40B4-BE49-F238E27FC236}">
                  <a16:creationId xmlns:a16="http://schemas.microsoft.com/office/drawing/2014/main" id="{0F603FAE-8799-6F44-BF54-B402CF7C8A55}"/>
                </a:ext>
              </a:extLst>
            </p:cNvPr>
            <p:cNvSpPr>
              <a:spLocks/>
            </p:cNvSpPr>
            <p:nvPr/>
          </p:nvSpPr>
          <p:spPr bwMode="black">
            <a:xfrm>
              <a:off x="10988332" y="4413991"/>
              <a:ext cx="106296" cy="171132"/>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pPr>
                <a:defRPr/>
              </a:pPr>
              <a:endParaRPr lang="en-GB">
                <a:latin typeface="Arial" pitchFamily="34" charset="0"/>
              </a:endParaRPr>
            </a:p>
          </p:txBody>
        </p:sp>
      </p:grpSp>
      <p:pic>
        <p:nvPicPr>
          <p:cNvPr id="46" name="Picture 45">
            <a:extLst>
              <a:ext uri="{FF2B5EF4-FFF2-40B4-BE49-F238E27FC236}">
                <a16:creationId xmlns:a16="http://schemas.microsoft.com/office/drawing/2014/main" id="{0D52EC61-9D26-8446-9378-97312183380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85383" y="2507930"/>
            <a:ext cx="1246515" cy="444591"/>
          </a:xfrm>
          <a:prstGeom prst="rect">
            <a:avLst/>
          </a:prstGeom>
        </p:spPr>
      </p:pic>
      <p:pic>
        <p:nvPicPr>
          <p:cNvPr id="47" name="Picture 46" descr="_ _ May Gurney Logo (Colour)">
            <a:extLst>
              <a:ext uri="{FF2B5EF4-FFF2-40B4-BE49-F238E27FC236}">
                <a16:creationId xmlns:a16="http://schemas.microsoft.com/office/drawing/2014/main" id="{E48BC95E-DEA3-EC4F-A5A0-53164F8B2712}"/>
              </a:ext>
            </a:extLst>
          </p:cNvPr>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806530" y="5107021"/>
            <a:ext cx="1254127" cy="4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Macintosh HD:private:var:folders:fx:9mgkylpd4plb6hs2c2c3jjdc0000gn:T:TemporaryItems:northumbria logo.png">
            <a:extLst>
              <a:ext uri="{FF2B5EF4-FFF2-40B4-BE49-F238E27FC236}">
                <a16:creationId xmlns:a16="http://schemas.microsoft.com/office/drawing/2014/main" id="{3001EAB0-86F1-BB47-9E59-886032545828}"/>
              </a:ext>
            </a:extLst>
          </p:cNvPr>
          <p:cNvPicPr/>
          <p:nvPr/>
        </p:nvPicPr>
        <p:blipFill rotWithShape="1">
          <a:blip r:embed="rId11" cstate="screen">
            <a:extLst>
              <a:ext uri="{28A0092B-C50C-407E-A947-70E740481C1C}">
                <a14:useLocalDpi xmlns:a14="http://schemas.microsoft.com/office/drawing/2010/main"/>
              </a:ext>
            </a:extLst>
          </a:blip>
          <a:srcRect/>
          <a:stretch/>
        </p:blipFill>
        <p:spPr bwMode="auto">
          <a:xfrm>
            <a:off x="8643199" y="3306538"/>
            <a:ext cx="2860643" cy="631844"/>
          </a:xfrm>
          <a:prstGeom prst="rect">
            <a:avLst/>
          </a:prstGeom>
          <a:noFill/>
          <a:ln>
            <a:noFill/>
          </a:ln>
        </p:spPr>
      </p:pic>
      <p:pic>
        <p:nvPicPr>
          <p:cNvPr id="49" name="Picture 48" descr="Trust Logo">
            <a:extLst>
              <a:ext uri="{FF2B5EF4-FFF2-40B4-BE49-F238E27FC236}">
                <a16:creationId xmlns:a16="http://schemas.microsoft.com/office/drawing/2014/main" id="{17CE6449-D9B3-B94D-A26C-4909D9815A6B}"/>
              </a:ext>
            </a:extLst>
          </p:cNvPr>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60566" y="3513953"/>
            <a:ext cx="2678209" cy="394261"/>
          </a:xfrm>
          <a:prstGeom prst="rect">
            <a:avLst/>
          </a:prstGeom>
          <a:noFill/>
          <a:ln>
            <a:noFill/>
          </a:ln>
        </p:spPr>
      </p:pic>
      <p:pic>
        <p:nvPicPr>
          <p:cNvPr id="50" name="Picture 49" descr="https://encrypted-tbn2.gstatic.com/images?q=tbn:ANd9GcRKSQUPrGguYBvFT8zCQ6hi8_YVBRiaSPAy2aeXYEI5jlZZkUZp">
            <a:hlinkClick r:id="rId13"/>
            <a:extLst>
              <a:ext uri="{FF2B5EF4-FFF2-40B4-BE49-F238E27FC236}">
                <a16:creationId xmlns:a16="http://schemas.microsoft.com/office/drawing/2014/main" id="{3D4D7B26-F913-A243-AAED-3C05A8B1760C}"/>
              </a:ext>
            </a:extLst>
          </p:cNvPr>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657580" y="4364480"/>
            <a:ext cx="2468136" cy="328018"/>
          </a:xfrm>
          <a:prstGeom prst="rect">
            <a:avLst/>
          </a:prstGeom>
          <a:noFill/>
          <a:ln>
            <a:noFill/>
          </a:ln>
        </p:spPr>
      </p:pic>
      <p:pic>
        <p:nvPicPr>
          <p:cNvPr id="51" name="Picture 50" descr="image001">
            <a:extLst>
              <a:ext uri="{FF2B5EF4-FFF2-40B4-BE49-F238E27FC236}">
                <a16:creationId xmlns:a16="http://schemas.microsoft.com/office/drawing/2014/main" id="{09B8E7EA-A6CB-6143-8C58-0DA6DA7908B4}"/>
              </a:ext>
            </a:extLst>
          </p:cNvPr>
          <p:cNvPicPr/>
          <p:nvPr/>
        </p:nvPicPr>
        <p:blipFill>
          <a:blip r:embed="rId15" cstate="print"/>
          <a:srcRect/>
          <a:stretch>
            <a:fillRect/>
          </a:stretch>
        </p:blipFill>
        <p:spPr bwMode="auto">
          <a:xfrm>
            <a:off x="838778" y="4335088"/>
            <a:ext cx="1083788" cy="374267"/>
          </a:xfrm>
          <a:prstGeom prst="rect">
            <a:avLst/>
          </a:prstGeom>
          <a:noFill/>
          <a:ln w="9525">
            <a:noFill/>
            <a:miter lim="800000"/>
            <a:headEnd/>
            <a:tailEnd/>
          </a:ln>
        </p:spPr>
      </p:pic>
      <p:pic>
        <p:nvPicPr>
          <p:cNvPr id="52" name="Picture 51" descr="Y:\Data\CIH Solutions Ltd\Clients\Hornbill\Plantronics\logo.gif">
            <a:extLst>
              <a:ext uri="{FF2B5EF4-FFF2-40B4-BE49-F238E27FC236}">
                <a16:creationId xmlns:a16="http://schemas.microsoft.com/office/drawing/2014/main" id="{29F6EF98-38F7-9C4A-AD40-6F70955E1193}"/>
              </a:ext>
            </a:extLst>
          </p:cNvPr>
          <p:cNvPicPr/>
          <p:nvPr/>
        </p:nvPicPr>
        <p:blipFill>
          <a:blip r:embed="rId16"/>
          <a:srcRect/>
          <a:stretch>
            <a:fillRect/>
          </a:stretch>
        </p:blipFill>
        <p:spPr bwMode="auto">
          <a:xfrm>
            <a:off x="3912100" y="4321754"/>
            <a:ext cx="1545266" cy="370743"/>
          </a:xfrm>
          <a:prstGeom prst="rect">
            <a:avLst/>
          </a:prstGeom>
          <a:noFill/>
          <a:ln w="9525">
            <a:noFill/>
            <a:miter lim="800000"/>
            <a:headEnd/>
            <a:tailEnd/>
          </a:ln>
        </p:spPr>
      </p:pic>
      <p:pic>
        <p:nvPicPr>
          <p:cNvPr id="54" name="Picture 53" descr="ThomsonReutersLogo">
            <a:extLst>
              <a:ext uri="{FF2B5EF4-FFF2-40B4-BE49-F238E27FC236}">
                <a16:creationId xmlns:a16="http://schemas.microsoft.com/office/drawing/2014/main" id="{AFEA6586-7F6B-0247-8DB6-78242DA68CCE}"/>
              </a:ext>
            </a:extLst>
          </p:cNvPr>
          <p:cNvPicPr/>
          <p:nvPr/>
        </p:nvPicPr>
        <p:blipFill>
          <a:blip r:embed="rId17" cstate="print"/>
          <a:srcRect/>
          <a:stretch>
            <a:fillRect/>
          </a:stretch>
        </p:blipFill>
        <p:spPr bwMode="auto">
          <a:xfrm>
            <a:off x="5712223" y="4987041"/>
            <a:ext cx="2453556" cy="694183"/>
          </a:xfrm>
          <a:prstGeom prst="rect">
            <a:avLst/>
          </a:prstGeom>
          <a:noFill/>
          <a:ln w="9525">
            <a:noFill/>
            <a:miter lim="800000"/>
            <a:headEnd/>
            <a:tailEnd/>
          </a:ln>
        </p:spPr>
      </p:pic>
      <p:pic>
        <p:nvPicPr>
          <p:cNvPr id="55" name="Picture 54">
            <a:extLst>
              <a:ext uri="{FF2B5EF4-FFF2-40B4-BE49-F238E27FC236}">
                <a16:creationId xmlns:a16="http://schemas.microsoft.com/office/drawing/2014/main" id="{919DB016-F082-ED4F-80FD-4ECA90C4DE9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034807" y="2458187"/>
            <a:ext cx="516588" cy="516588"/>
          </a:xfrm>
          <a:prstGeom prst="rect">
            <a:avLst/>
          </a:prstGeom>
        </p:spPr>
      </p:pic>
      <p:pic>
        <p:nvPicPr>
          <p:cNvPr id="56" name="Picture 55">
            <a:extLst>
              <a:ext uri="{FF2B5EF4-FFF2-40B4-BE49-F238E27FC236}">
                <a16:creationId xmlns:a16="http://schemas.microsoft.com/office/drawing/2014/main" id="{B081EBB1-8BAC-8A4E-A182-7AECAD02DA31}"/>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2338399" y="2458187"/>
            <a:ext cx="553500" cy="553500"/>
          </a:xfrm>
          <a:prstGeom prst="rect">
            <a:avLst/>
          </a:prstGeom>
        </p:spPr>
      </p:pic>
      <p:pic>
        <p:nvPicPr>
          <p:cNvPr id="57" name="Picture 56">
            <a:extLst>
              <a:ext uri="{FF2B5EF4-FFF2-40B4-BE49-F238E27FC236}">
                <a16:creationId xmlns:a16="http://schemas.microsoft.com/office/drawing/2014/main" id="{F8C6CB7A-B2E0-3F48-9294-49CA4BA80404}"/>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701408" y="5087228"/>
            <a:ext cx="880743" cy="489302"/>
          </a:xfrm>
          <a:prstGeom prst="rect">
            <a:avLst/>
          </a:prstGeom>
        </p:spPr>
      </p:pic>
      <p:pic>
        <p:nvPicPr>
          <p:cNvPr id="58" name="Picture 57" descr="A close up of a logo&#10;&#10;Description automatically generated">
            <a:extLst>
              <a:ext uri="{FF2B5EF4-FFF2-40B4-BE49-F238E27FC236}">
                <a16:creationId xmlns:a16="http://schemas.microsoft.com/office/drawing/2014/main" id="{46049445-7D25-4E4B-B49C-1FD1CACD4C70}"/>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742951" y="2360275"/>
            <a:ext cx="1092539" cy="719829"/>
          </a:xfrm>
          <a:prstGeom prst="rect">
            <a:avLst/>
          </a:prstGeom>
        </p:spPr>
      </p:pic>
      <p:pic>
        <p:nvPicPr>
          <p:cNvPr id="59" name="Picture 58">
            <a:extLst>
              <a:ext uri="{FF2B5EF4-FFF2-40B4-BE49-F238E27FC236}">
                <a16:creationId xmlns:a16="http://schemas.microsoft.com/office/drawing/2014/main" id="{D0DEE16C-AE00-2248-BFCA-646E8ED8BC0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054304" y="2354120"/>
            <a:ext cx="1161470" cy="706982"/>
          </a:xfrm>
          <a:prstGeom prst="rect">
            <a:avLst/>
          </a:prstGeom>
        </p:spPr>
      </p:pic>
      <p:pic>
        <p:nvPicPr>
          <p:cNvPr id="60" name="Picture 59" descr="A picture containing food, drawing&#10;&#10;Description automatically generated">
            <a:extLst>
              <a:ext uri="{FF2B5EF4-FFF2-40B4-BE49-F238E27FC236}">
                <a16:creationId xmlns:a16="http://schemas.microsoft.com/office/drawing/2014/main" id="{7A7E7505-93BC-6545-9CE2-1187A68FD560}"/>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5265886" y="2287282"/>
            <a:ext cx="516588" cy="782363"/>
          </a:xfrm>
          <a:prstGeom prst="rect">
            <a:avLst/>
          </a:prstGeom>
        </p:spPr>
      </p:pic>
      <p:pic>
        <p:nvPicPr>
          <p:cNvPr id="9" name="Picture 8">
            <a:extLst>
              <a:ext uri="{FF2B5EF4-FFF2-40B4-BE49-F238E27FC236}">
                <a16:creationId xmlns:a16="http://schemas.microsoft.com/office/drawing/2014/main" id="{2AADD02C-DACB-8D4D-8B50-69B68F9E4514}"/>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718684" y="2407673"/>
            <a:ext cx="757206" cy="532957"/>
          </a:xfrm>
          <a:prstGeom prst="rect">
            <a:avLst/>
          </a:prstGeom>
        </p:spPr>
      </p:pic>
      <p:pic>
        <p:nvPicPr>
          <p:cNvPr id="62" name="Picture 61">
            <a:extLst>
              <a:ext uri="{FF2B5EF4-FFF2-40B4-BE49-F238E27FC236}">
                <a16:creationId xmlns:a16="http://schemas.microsoft.com/office/drawing/2014/main" id="{16810D9A-50B0-E04B-9895-3884C1032E60}"/>
              </a:ext>
            </a:extLst>
          </p:cNvPr>
          <p:cNvPicPr>
            <a:picLocks noChangeAspect="1"/>
          </p:cNvPicPr>
          <p:nvPr/>
        </p:nvPicPr>
        <p:blipFill>
          <a:blip r:embed="rId25"/>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40135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34FB56-8576-FD42-B688-574AF95286B5}"/>
              </a:ext>
            </a:extLst>
          </p:cNvPr>
          <p:cNvSpPr>
            <a:spLocks noGrp="1"/>
          </p:cNvSpPr>
          <p:nvPr>
            <p:ph type="title"/>
          </p:nvPr>
        </p:nvSpPr>
        <p:spPr>
          <a:xfrm>
            <a:off x="742950" y="863160"/>
            <a:ext cx="4870906" cy="1396301"/>
          </a:xfrm>
        </p:spPr>
        <p:txBody>
          <a:bodyPr/>
          <a:lstStyle/>
          <a:p>
            <a:r>
              <a:rPr lang="en-US" dirty="0"/>
              <a:t>HALOITSM CLIENTS </a:t>
            </a:r>
            <a:r>
              <a:rPr lang="en-US" sz="4000" spc="0" dirty="0"/>
              <a:t>CON’T</a:t>
            </a:r>
          </a:p>
        </p:txBody>
      </p:sp>
      <p:sp>
        <p:nvSpPr>
          <p:cNvPr id="2" name="Slide Number Placeholder 1">
            <a:extLst>
              <a:ext uri="{FF2B5EF4-FFF2-40B4-BE49-F238E27FC236}">
                <a16:creationId xmlns:a16="http://schemas.microsoft.com/office/drawing/2014/main" id="{651B32C8-BCD1-0945-B009-BDE9B063C074}"/>
              </a:ext>
            </a:extLst>
          </p:cNvPr>
          <p:cNvSpPr>
            <a:spLocks noGrp="1"/>
          </p:cNvSpPr>
          <p:nvPr>
            <p:ph type="sldNum" sz="quarter" idx="12"/>
          </p:nvPr>
        </p:nvSpPr>
        <p:spPr/>
        <p:txBody>
          <a:bodyPr/>
          <a:lstStyle/>
          <a:p>
            <a:fld id="{E6299166-1587-B047-A416-A34EF030A8EF}" type="slidenum">
              <a:rPr lang="en-US" smtClean="0"/>
              <a:t>6</a:t>
            </a:fld>
            <a:endParaRPr lang="en-US"/>
          </a:p>
        </p:txBody>
      </p:sp>
      <p:pic>
        <p:nvPicPr>
          <p:cNvPr id="62" name="Picture 61">
            <a:extLst>
              <a:ext uri="{FF2B5EF4-FFF2-40B4-BE49-F238E27FC236}">
                <a16:creationId xmlns:a16="http://schemas.microsoft.com/office/drawing/2014/main" id="{16810D9A-50B0-E04B-9895-3884C1032E60}"/>
              </a:ext>
            </a:extLst>
          </p:cNvPr>
          <p:cNvPicPr>
            <a:picLocks noChangeAspect="1"/>
          </p:cNvPicPr>
          <p:nvPr/>
        </p:nvPicPr>
        <p:blipFill>
          <a:blip r:embed="rId2"/>
          <a:stretch>
            <a:fillRect/>
          </a:stretch>
        </p:blipFill>
        <p:spPr>
          <a:xfrm>
            <a:off x="10353011" y="6197654"/>
            <a:ext cx="1455970" cy="294238"/>
          </a:xfrm>
          <a:prstGeom prst="rect">
            <a:avLst/>
          </a:prstGeom>
        </p:spPr>
      </p:pic>
      <p:pic>
        <p:nvPicPr>
          <p:cNvPr id="14" name="Picture 13">
            <a:extLst>
              <a:ext uri="{FF2B5EF4-FFF2-40B4-BE49-F238E27FC236}">
                <a16:creationId xmlns:a16="http://schemas.microsoft.com/office/drawing/2014/main" id="{52802764-FD29-1E47-B7DA-BB32A1C128E8}"/>
              </a:ext>
            </a:extLst>
          </p:cNvPr>
          <p:cNvPicPr>
            <a:picLocks noChangeAspect="1"/>
          </p:cNvPicPr>
          <p:nvPr/>
        </p:nvPicPr>
        <p:blipFill>
          <a:blip r:embed="rId3"/>
          <a:stretch>
            <a:fillRect/>
          </a:stretch>
        </p:blipFill>
        <p:spPr>
          <a:xfrm>
            <a:off x="742950" y="2618058"/>
            <a:ext cx="1660954" cy="343264"/>
          </a:xfrm>
          <a:prstGeom prst="rect">
            <a:avLst/>
          </a:prstGeom>
        </p:spPr>
      </p:pic>
      <p:pic>
        <p:nvPicPr>
          <p:cNvPr id="53" name="Picture 52">
            <a:extLst>
              <a:ext uri="{FF2B5EF4-FFF2-40B4-BE49-F238E27FC236}">
                <a16:creationId xmlns:a16="http://schemas.microsoft.com/office/drawing/2014/main" id="{4CD3D082-F695-4B4F-B3FB-A6F60C05248A}"/>
              </a:ext>
            </a:extLst>
          </p:cNvPr>
          <p:cNvPicPr>
            <a:picLocks noChangeAspect="1"/>
          </p:cNvPicPr>
          <p:nvPr/>
        </p:nvPicPr>
        <p:blipFill>
          <a:blip r:embed="rId4"/>
          <a:stretch>
            <a:fillRect/>
          </a:stretch>
        </p:blipFill>
        <p:spPr>
          <a:xfrm>
            <a:off x="3059268" y="2567622"/>
            <a:ext cx="1905000" cy="393700"/>
          </a:xfrm>
          <a:prstGeom prst="rect">
            <a:avLst/>
          </a:prstGeom>
        </p:spPr>
      </p:pic>
      <p:pic>
        <p:nvPicPr>
          <p:cNvPr id="63" name="Picture 62">
            <a:extLst>
              <a:ext uri="{FF2B5EF4-FFF2-40B4-BE49-F238E27FC236}">
                <a16:creationId xmlns:a16="http://schemas.microsoft.com/office/drawing/2014/main" id="{F0937DC7-7762-CE40-857A-D2D4943DF38F}"/>
              </a:ext>
            </a:extLst>
          </p:cNvPr>
          <p:cNvPicPr>
            <a:picLocks noChangeAspect="1"/>
          </p:cNvPicPr>
          <p:nvPr/>
        </p:nvPicPr>
        <p:blipFill>
          <a:blip r:embed="rId5"/>
          <a:stretch>
            <a:fillRect/>
          </a:stretch>
        </p:blipFill>
        <p:spPr>
          <a:xfrm>
            <a:off x="10246769" y="5018523"/>
            <a:ext cx="1434604" cy="793814"/>
          </a:xfrm>
          <a:prstGeom prst="rect">
            <a:avLst/>
          </a:prstGeom>
        </p:spPr>
      </p:pic>
      <p:pic>
        <p:nvPicPr>
          <p:cNvPr id="65" name="Picture 64">
            <a:extLst>
              <a:ext uri="{FF2B5EF4-FFF2-40B4-BE49-F238E27FC236}">
                <a16:creationId xmlns:a16="http://schemas.microsoft.com/office/drawing/2014/main" id="{65872733-AF2F-6C42-B2B4-C1A3752FAF78}"/>
              </a:ext>
            </a:extLst>
          </p:cNvPr>
          <p:cNvPicPr>
            <a:picLocks noChangeAspect="1"/>
          </p:cNvPicPr>
          <p:nvPr/>
        </p:nvPicPr>
        <p:blipFill>
          <a:blip r:embed="rId6"/>
          <a:stretch>
            <a:fillRect/>
          </a:stretch>
        </p:blipFill>
        <p:spPr>
          <a:xfrm>
            <a:off x="10594056" y="2310195"/>
            <a:ext cx="740031" cy="908553"/>
          </a:xfrm>
          <a:prstGeom prst="rect">
            <a:avLst/>
          </a:prstGeom>
        </p:spPr>
      </p:pic>
      <p:pic>
        <p:nvPicPr>
          <p:cNvPr id="68" name="Picture 67">
            <a:extLst>
              <a:ext uri="{FF2B5EF4-FFF2-40B4-BE49-F238E27FC236}">
                <a16:creationId xmlns:a16="http://schemas.microsoft.com/office/drawing/2014/main" id="{E8003469-0872-4E4C-9487-E96F700ADD81}"/>
              </a:ext>
            </a:extLst>
          </p:cNvPr>
          <p:cNvPicPr>
            <a:picLocks noChangeAspect="1"/>
          </p:cNvPicPr>
          <p:nvPr/>
        </p:nvPicPr>
        <p:blipFill>
          <a:blip r:embed="rId7"/>
          <a:stretch>
            <a:fillRect/>
          </a:stretch>
        </p:blipFill>
        <p:spPr>
          <a:xfrm>
            <a:off x="6919050" y="3701881"/>
            <a:ext cx="1655771" cy="816847"/>
          </a:xfrm>
          <a:prstGeom prst="rect">
            <a:avLst/>
          </a:prstGeom>
        </p:spPr>
      </p:pic>
      <p:pic>
        <p:nvPicPr>
          <p:cNvPr id="70" name="Picture 69">
            <a:extLst>
              <a:ext uri="{FF2B5EF4-FFF2-40B4-BE49-F238E27FC236}">
                <a16:creationId xmlns:a16="http://schemas.microsoft.com/office/drawing/2014/main" id="{7CD95609-D169-0649-84AD-8E32A603A5F0}"/>
              </a:ext>
            </a:extLst>
          </p:cNvPr>
          <p:cNvPicPr>
            <a:picLocks noChangeAspect="1"/>
          </p:cNvPicPr>
          <p:nvPr/>
        </p:nvPicPr>
        <p:blipFill>
          <a:blip r:embed="rId8"/>
          <a:stretch>
            <a:fillRect/>
          </a:stretch>
        </p:blipFill>
        <p:spPr>
          <a:xfrm>
            <a:off x="3290829" y="3571430"/>
            <a:ext cx="1077748" cy="1077748"/>
          </a:xfrm>
          <a:prstGeom prst="rect">
            <a:avLst/>
          </a:prstGeom>
        </p:spPr>
      </p:pic>
      <p:pic>
        <p:nvPicPr>
          <p:cNvPr id="72" name="Picture 71">
            <a:extLst>
              <a:ext uri="{FF2B5EF4-FFF2-40B4-BE49-F238E27FC236}">
                <a16:creationId xmlns:a16="http://schemas.microsoft.com/office/drawing/2014/main" id="{DAE25321-72ED-E947-9C8C-09AC6C99B924}"/>
              </a:ext>
            </a:extLst>
          </p:cNvPr>
          <p:cNvPicPr>
            <a:picLocks noChangeAspect="1"/>
          </p:cNvPicPr>
          <p:nvPr/>
        </p:nvPicPr>
        <p:blipFill>
          <a:blip r:embed="rId9"/>
          <a:stretch>
            <a:fillRect/>
          </a:stretch>
        </p:blipFill>
        <p:spPr>
          <a:xfrm>
            <a:off x="8372731" y="2173330"/>
            <a:ext cx="1232720" cy="1232720"/>
          </a:xfrm>
          <a:prstGeom prst="rect">
            <a:avLst/>
          </a:prstGeom>
        </p:spPr>
      </p:pic>
      <p:pic>
        <p:nvPicPr>
          <p:cNvPr id="74" name="Picture 73">
            <a:extLst>
              <a:ext uri="{FF2B5EF4-FFF2-40B4-BE49-F238E27FC236}">
                <a16:creationId xmlns:a16="http://schemas.microsoft.com/office/drawing/2014/main" id="{B28EDA79-E08C-0541-90A5-02C438A70FFE}"/>
              </a:ext>
            </a:extLst>
          </p:cNvPr>
          <p:cNvPicPr>
            <a:picLocks noChangeAspect="1"/>
          </p:cNvPicPr>
          <p:nvPr/>
        </p:nvPicPr>
        <p:blipFill>
          <a:blip r:embed="rId10"/>
          <a:stretch>
            <a:fillRect/>
          </a:stretch>
        </p:blipFill>
        <p:spPr>
          <a:xfrm>
            <a:off x="1781933" y="3707645"/>
            <a:ext cx="668307" cy="805318"/>
          </a:xfrm>
          <a:prstGeom prst="rect">
            <a:avLst/>
          </a:prstGeom>
        </p:spPr>
      </p:pic>
      <p:pic>
        <p:nvPicPr>
          <p:cNvPr id="76" name="Picture 75">
            <a:extLst>
              <a:ext uri="{FF2B5EF4-FFF2-40B4-BE49-F238E27FC236}">
                <a16:creationId xmlns:a16="http://schemas.microsoft.com/office/drawing/2014/main" id="{71148525-913F-8D48-9F66-E90C072F23D0}"/>
              </a:ext>
            </a:extLst>
          </p:cNvPr>
          <p:cNvPicPr>
            <a:picLocks noChangeAspect="1"/>
          </p:cNvPicPr>
          <p:nvPr/>
        </p:nvPicPr>
        <p:blipFill>
          <a:blip r:embed="rId11"/>
          <a:stretch>
            <a:fillRect/>
          </a:stretch>
        </p:blipFill>
        <p:spPr>
          <a:xfrm>
            <a:off x="742950" y="5053647"/>
            <a:ext cx="1872075" cy="793813"/>
          </a:xfrm>
          <a:prstGeom prst="rect">
            <a:avLst/>
          </a:prstGeom>
        </p:spPr>
      </p:pic>
      <p:pic>
        <p:nvPicPr>
          <p:cNvPr id="78" name="Picture 77">
            <a:extLst>
              <a:ext uri="{FF2B5EF4-FFF2-40B4-BE49-F238E27FC236}">
                <a16:creationId xmlns:a16="http://schemas.microsoft.com/office/drawing/2014/main" id="{EF69FB60-E540-8A4C-8EB5-FE7DC43701B1}"/>
              </a:ext>
            </a:extLst>
          </p:cNvPr>
          <p:cNvPicPr>
            <a:picLocks noChangeAspect="1"/>
          </p:cNvPicPr>
          <p:nvPr/>
        </p:nvPicPr>
        <p:blipFill>
          <a:blip r:embed="rId12"/>
          <a:stretch>
            <a:fillRect/>
          </a:stretch>
        </p:blipFill>
        <p:spPr>
          <a:xfrm>
            <a:off x="5067354" y="3879721"/>
            <a:ext cx="1152919" cy="461168"/>
          </a:xfrm>
          <a:prstGeom prst="rect">
            <a:avLst/>
          </a:prstGeom>
        </p:spPr>
      </p:pic>
      <p:pic>
        <p:nvPicPr>
          <p:cNvPr id="80" name="Picture 79">
            <a:extLst>
              <a:ext uri="{FF2B5EF4-FFF2-40B4-BE49-F238E27FC236}">
                <a16:creationId xmlns:a16="http://schemas.microsoft.com/office/drawing/2014/main" id="{199A991A-B0B9-EA47-A454-0562BAC75AEF}"/>
              </a:ext>
            </a:extLst>
          </p:cNvPr>
          <p:cNvPicPr>
            <a:picLocks noChangeAspect="1"/>
          </p:cNvPicPr>
          <p:nvPr/>
        </p:nvPicPr>
        <p:blipFill>
          <a:blip r:embed="rId13"/>
          <a:stretch>
            <a:fillRect/>
          </a:stretch>
        </p:blipFill>
        <p:spPr>
          <a:xfrm>
            <a:off x="5480323" y="2453851"/>
            <a:ext cx="2242820" cy="671678"/>
          </a:xfrm>
          <a:prstGeom prst="rect">
            <a:avLst/>
          </a:prstGeom>
        </p:spPr>
      </p:pic>
      <p:pic>
        <p:nvPicPr>
          <p:cNvPr id="82" name="Picture 81">
            <a:extLst>
              <a:ext uri="{FF2B5EF4-FFF2-40B4-BE49-F238E27FC236}">
                <a16:creationId xmlns:a16="http://schemas.microsoft.com/office/drawing/2014/main" id="{B5F33DBC-71B6-7D45-9A3F-97B1D9886DA1}"/>
              </a:ext>
            </a:extLst>
          </p:cNvPr>
          <p:cNvPicPr>
            <a:picLocks noChangeAspect="1"/>
          </p:cNvPicPr>
          <p:nvPr/>
        </p:nvPicPr>
        <p:blipFill>
          <a:blip r:embed="rId14"/>
          <a:stretch>
            <a:fillRect/>
          </a:stretch>
        </p:blipFill>
        <p:spPr>
          <a:xfrm>
            <a:off x="3342782" y="5071461"/>
            <a:ext cx="1337972" cy="758184"/>
          </a:xfrm>
          <a:prstGeom prst="rect">
            <a:avLst/>
          </a:prstGeom>
        </p:spPr>
      </p:pic>
      <p:pic>
        <p:nvPicPr>
          <p:cNvPr id="84" name="Picture 83">
            <a:extLst>
              <a:ext uri="{FF2B5EF4-FFF2-40B4-BE49-F238E27FC236}">
                <a16:creationId xmlns:a16="http://schemas.microsoft.com/office/drawing/2014/main" id="{0B180CB6-B108-AB4A-B75D-CA48B72EAE5D}"/>
              </a:ext>
            </a:extLst>
          </p:cNvPr>
          <p:cNvPicPr>
            <a:picLocks noChangeAspect="1"/>
          </p:cNvPicPr>
          <p:nvPr/>
        </p:nvPicPr>
        <p:blipFill>
          <a:blip r:embed="rId15"/>
          <a:stretch>
            <a:fillRect/>
          </a:stretch>
        </p:blipFill>
        <p:spPr>
          <a:xfrm>
            <a:off x="8280827" y="4950046"/>
            <a:ext cx="1416528" cy="1001013"/>
          </a:xfrm>
          <a:prstGeom prst="rect">
            <a:avLst/>
          </a:prstGeom>
        </p:spPr>
      </p:pic>
      <p:pic>
        <p:nvPicPr>
          <p:cNvPr id="86" name="Picture 85">
            <a:extLst>
              <a:ext uri="{FF2B5EF4-FFF2-40B4-BE49-F238E27FC236}">
                <a16:creationId xmlns:a16="http://schemas.microsoft.com/office/drawing/2014/main" id="{F9D287EC-BEB1-CF47-97A6-8FC52EB7BCEA}"/>
              </a:ext>
            </a:extLst>
          </p:cNvPr>
          <p:cNvPicPr>
            <a:picLocks noChangeAspect="1"/>
          </p:cNvPicPr>
          <p:nvPr/>
        </p:nvPicPr>
        <p:blipFill>
          <a:blip r:embed="rId16"/>
          <a:stretch>
            <a:fillRect/>
          </a:stretch>
        </p:blipFill>
        <p:spPr>
          <a:xfrm>
            <a:off x="5765555" y="5215857"/>
            <a:ext cx="1466849" cy="469392"/>
          </a:xfrm>
          <a:prstGeom prst="rect">
            <a:avLst/>
          </a:prstGeom>
        </p:spPr>
      </p:pic>
      <p:pic>
        <p:nvPicPr>
          <p:cNvPr id="92" name="Picture 91">
            <a:extLst>
              <a:ext uri="{FF2B5EF4-FFF2-40B4-BE49-F238E27FC236}">
                <a16:creationId xmlns:a16="http://schemas.microsoft.com/office/drawing/2014/main" id="{95223EC2-8D87-9F44-B30F-EC5B2049B234}"/>
              </a:ext>
            </a:extLst>
          </p:cNvPr>
          <p:cNvPicPr>
            <a:picLocks noChangeAspect="1"/>
          </p:cNvPicPr>
          <p:nvPr/>
        </p:nvPicPr>
        <p:blipFill>
          <a:blip r:embed="rId17"/>
          <a:stretch>
            <a:fillRect/>
          </a:stretch>
        </p:blipFill>
        <p:spPr>
          <a:xfrm>
            <a:off x="9273598" y="3800027"/>
            <a:ext cx="1205730" cy="599074"/>
          </a:xfrm>
          <a:prstGeom prst="rect">
            <a:avLst/>
          </a:prstGeom>
        </p:spPr>
      </p:pic>
    </p:spTree>
    <p:extLst>
      <p:ext uri="{BB962C8B-B14F-4D97-AF65-F5344CB8AC3E}">
        <p14:creationId xmlns:p14="http://schemas.microsoft.com/office/powerpoint/2010/main" val="100135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21EEEC-1E40-1D42-A0A2-8D4E35FE54BE}"/>
              </a:ext>
            </a:extLst>
          </p:cNvPr>
          <p:cNvSpPr>
            <a:spLocks noGrp="1"/>
          </p:cNvSpPr>
          <p:nvPr>
            <p:ph type="title"/>
          </p:nvPr>
        </p:nvSpPr>
        <p:spPr/>
        <p:txBody>
          <a:bodyPr/>
          <a:lstStyle/>
          <a:p>
            <a:pPr>
              <a:lnSpc>
                <a:spcPts val="5500"/>
              </a:lnSpc>
            </a:pPr>
            <a:r>
              <a:rPr lang="en-US" dirty="0"/>
              <a:t>KNOWLEDGE MANAGEMENT FRAMEWORK</a:t>
            </a:r>
          </a:p>
        </p:txBody>
      </p:sp>
      <p:pic>
        <p:nvPicPr>
          <p:cNvPr id="5" name="Picture 4">
            <a:extLst>
              <a:ext uri="{FF2B5EF4-FFF2-40B4-BE49-F238E27FC236}">
                <a16:creationId xmlns:a16="http://schemas.microsoft.com/office/drawing/2014/main" id="{D693D3D8-6E3F-144D-B9A6-7F17DB712BC5}"/>
              </a:ext>
            </a:extLst>
          </p:cNvPr>
          <p:cNvPicPr>
            <a:picLocks noChangeAspect="1"/>
          </p:cNvPicPr>
          <p:nvPr/>
        </p:nvPicPr>
        <p:blipFill>
          <a:blip r:embed="rId2"/>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40764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D28774-7B87-1444-AAB8-D38226C551D2}"/>
              </a:ext>
            </a:extLst>
          </p:cNvPr>
          <p:cNvSpPr>
            <a:spLocks noGrp="1"/>
          </p:cNvSpPr>
          <p:nvPr>
            <p:ph type="title"/>
          </p:nvPr>
        </p:nvSpPr>
        <p:spPr>
          <a:xfrm>
            <a:off x="742950" y="863160"/>
            <a:ext cx="7920990" cy="1207687"/>
          </a:xfrm>
        </p:spPr>
        <p:txBody>
          <a:bodyPr anchor="ctr"/>
          <a:lstStyle/>
          <a:p>
            <a:pPr>
              <a:lnSpc>
                <a:spcPct val="100000"/>
              </a:lnSpc>
            </a:pPr>
            <a:r>
              <a:rPr lang="en-US" dirty="0"/>
              <a:t>INTRODUCTION</a:t>
            </a:r>
          </a:p>
        </p:txBody>
      </p:sp>
      <p:sp>
        <p:nvSpPr>
          <p:cNvPr id="6" name="Content Placeholder 5">
            <a:extLst>
              <a:ext uri="{FF2B5EF4-FFF2-40B4-BE49-F238E27FC236}">
                <a16:creationId xmlns:a16="http://schemas.microsoft.com/office/drawing/2014/main" id="{488A74CA-6D26-6342-8359-9A9F64C7DBE6}"/>
              </a:ext>
            </a:extLst>
          </p:cNvPr>
          <p:cNvSpPr>
            <a:spLocks noGrp="1"/>
          </p:cNvSpPr>
          <p:nvPr>
            <p:ph idx="1"/>
          </p:nvPr>
        </p:nvSpPr>
        <p:spPr>
          <a:xfrm>
            <a:off x="742949" y="2343149"/>
            <a:ext cx="8616204" cy="3651689"/>
          </a:xfrm>
        </p:spPr>
        <p:txBody>
          <a:bodyPr>
            <a:noAutofit/>
          </a:bodyPr>
          <a:lstStyle/>
          <a:p>
            <a:pPr marL="0" indent="0">
              <a:lnSpc>
                <a:spcPts val="2500"/>
              </a:lnSpc>
              <a:spcBef>
                <a:spcPts val="400"/>
              </a:spcBef>
              <a:spcAft>
                <a:spcPts val="400"/>
              </a:spcAft>
              <a:buNone/>
            </a:pPr>
            <a:r>
              <a:rPr lang="en-GB" sz="1600" dirty="0"/>
              <a:t>In IT the term Knowledge Management means different things to different people. KM is often interchangeable with other terms such as: intellectual capital, information management, data management and document management. In reality, KM embraces all of these. </a:t>
            </a:r>
          </a:p>
          <a:p>
            <a:pPr marL="0" indent="0">
              <a:lnSpc>
                <a:spcPts val="2500"/>
              </a:lnSpc>
              <a:spcBef>
                <a:spcPts val="400"/>
              </a:spcBef>
              <a:spcAft>
                <a:spcPts val="400"/>
              </a:spcAft>
              <a:buNone/>
            </a:pPr>
            <a:r>
              <a:rPr lang="en-GB" sz="1600" b="1" dirty="0"/>
              <a:t>So, what is our definition of KM in relation to an ITSM organisation? </a:t>
            </a:r>
          </a:p>
          <a:p>
            <a:pPr marL="0" indent="0">
              <a:lnSpc>
                <a:spcPts val="2500"/>
              </a:lnSpc>
              <a:spcBef>
                <a:spcPts val="400"/>
              </a:spcBef>
              <a:spcAft>
                <a:spcPts val="400"/>
              </a:spcAft>
              <a:buNone/>
            </a:pPr>
            <a:r>
              <a:rPr lang="en-GB" sz="1600" dirty="0"/>
              <a:t>First, not about scale. A KM system can operate just as effectively in a small organisation as a large enterprise. </a:t>
            </a:r>
          </a:p>
          <a:p>
            <a:pPr marL="0" indent="0">
              <a:lnSpc>
                <a:spcPts val="2500"/>
              </a:lnSpc>
              <a:spcBef>
                <a:spcPts val="400"/>
              </a:spcBef>
              <a:spcAft>
                <a:spcPts val="400"/>
              </a:spcAft>
              <a:buNone/>
            </a:pPr>
            <a:r>
              <a:rPr lang="en-GB" sz="1600" dirty="0"/>
              <a:t>Second, the key feature of a KM within ITSM is the understanding that different information has different values depending on circumstances. </a:t>
            </a:r>
          </a:p>
          <a:p>
            <a:pPr marL="0" indent="0">
              <a:lnSpc>
                <a:spcPts val="2500"/>
              </a:lnSpc>
              <a:spcBef>
                <a:spcPts val="400"/>
              </a:spcBef>
              <a:spcAft>
                <a:spcPts val="400"/>
              </a:spcAft>
              <a:buNone/>
            </a:pPr>
            <a:r>
              <a:rPr lang="en-GB" sz="1600" b="1" dirty="0">
                <a:solidFill>
                  <a:schemeClr val="accent4">
                    <a:lumMod val="75000"/>
                  </a:schemeClr>
                </a:solidFill>
              </a:rPr>
              <a:t>Assigning </a:t>
            </a:r>
            <a:r>
              <a:rPr lang="en-GB" sz="1600" b="1" i="1" dirty="0">
                <a:solidFill>
                  <a:schemeClr val="accent4">
                    <a:lumMod val="75000"/>
                  </a:schemeClr>
                </a:solidFill>
              </a:rPr>
              <a:t>value </a:t>
            </a:r>
            <a:r>
              <a:rPr lang="en-GB" sz="1600" b="1" dirty="0">
                <a:solidFill>
                  <a:schemeClr val="accent4">
                    <a:lumMod val="75000"/>
                  </a:schemeClr>
                </a:solidFill>
              </a:rPr>
              <a:t>to information is vital and has priority over the capture of all available material. </a:t>
            </a:r>
          </a:p>
          <a:p>
            <a:pPr marL="0" indent="0">
              <a:lnSpc>
                <a:spcPts val="2500"/>
              </a:lnSpc>
              <a:spcBef>
                <a:spcPts val="400"/>
              </a:spcBef>
              <a:spcAft>
                <a:spcPts val="400"/>
              </a:spcAft>
              <a:buNone/>
            </a:pPr>
            <a:endParaRPr lang="en-GB" sz="1600" dirty="0"/>
          </a:p>
        </p:txBody>
      </p:sp>
      <p:sp>
        <p:nvSpPr>
          <p:cNvPr id="2" name="Slide Number Placeholder 1">
            <a:extLst>
              <a:ext uri="{FF2B5EF4-FFF2-40B4-BE49-F238E27FC236}">
                <a16:creationId xmlns:a16="http://schemas.microsoft.com/office/drawing/2014/main" id="{37D2F17C-FA83-7843-9625-65009102EF44}"/>
              </a:ext>
            </a:extLst>
          </p:cNvPr>
          <p:cNvSpPr>
            <a:spLocks noGrp="1"/>
          </p:cNvSpPr>
          <p:nvPr>
            <p:ph type="sldNum" sz="quarter" idx="12"/>
          </p:nvPr>
        </p:nvSpPr>
        <p:spPr/>
        <p:txBody>
          <a:bodyPr/>
          <a:lstStyle/>
          <a:p>
            <a:fld id="{E6299166-1587-B047-A416-A34EF030A8EF}" type="slidenum">
              <a:rPr lang="en-US" smtClean="0"/>
              <a:t>8</a:t>
            </a:fld>
            <a:endParaRPr lang="en-US"/>
          </a:p>
        </p:txBody>
      </p:sp>
      <p:pic>
        <p:nvPicPr>
          <p:cNvPr id="8" name="Picture 7">
            <a:extLst>
              <a:ext uri="{FF2B5EF4-FFF2-40B4-BE49-F238E27FC236}">
                <a16:creationId xmlns:a16="http://schemas.microsoft.com/office/drawing/2014/main" id="{17EB9AC2-6A01-6A4A-97BF-7733563E2B7C}"/>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169234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1D6D-ED5D-8444-BE90-78118A5D3285}"/>
              </a:ext>
            </a:extLst>
          </p:cNvPr>
          <p:cNvSpPr>
            <a:spLocks noGrp="1"/>
          </p:cNvSpPr>
          <p:nvPr>
            <p:ph type="title"/>
          </p:nvPr>
        </p:nvSpPr>
        <p:spPr>
          <a:xfrm>
            <a:off x="742950" y="863160"/>
            <a:ext cx="5027229" cy="1396301"/>
          </a:xfrm>
        </p:spPr>
        <p:txBody>
          <a:bodyPr/>
          <a:lstStyle/>
          <a:p>
            <a:r>
              <a:rPr lang="en-US" dirty="0"/>
              <a:t>EXAMPLE </a:t>
            </a:r>
            <a:r>
              <a:rPr lang="en-US" dirty="0">
                <a:solidFill>
                  <a:schemeClr val="tx2">
                    <a:alpha val="60000"/>
                  </a:schemeClr>
                </a:solidFill>
              </a:rPr>
              <a:t>ONE</a:t>
            </a:r>
          </a:p>
        </p:txBody>
      </p:sp>
      <p:sp>
        <p:nvSpPr>
          <p:cNvPr id="3" name="Content Placeholder 2">
            <a:extLst>
              <a:ext uri="{FF2B5EF4-FFF2-40B4-BE49-F238E27FC236}">
                <a16:creationId xmlns:a16="http://schemas.microsoft.com/office/drawing/2014/main" id="{8FB9BFE6-2D59-E844-B9D2-7571B372B2DD}"/>
              </a:ext>
            </a:extLst>
          </p:cNvPr>
          <p:cNvSpPr>
            <a:spLocks noGrp="1"/>
          </p:cNvSpPr>
          <p:nvPr>
            <p:ph idx="1"/>
          </p:nvPr>
        </p:nvSpPr>
        <p:spPr>
          <a:xfrm>
            <a:off x="742950" y="2343149"/>
            <a:ext cx="8159311" cy="533055"/>
          </a:xfrm>
        </p:spPr>
        <p:txBody>
          <a:bodyPr>
            <a:normAutofit/>
          </a:bodyPr>
          <a:lstStyle/>
          <a:p>
            <a:pPr marL="0" indent="0">
              <a:lnSpc>
                <a:spcPts val="3000"/>
              </a:lnSpc>
              <a:spcBef>
                <a:spcPts val="600"/>
              </a:spcBef>
              <a:spcAft>
                <a:spcPts val="600"/>
              </a:spcAft>
              <a:buNone/>
            </a:pPr>
            <a:r>
              <a:rPr lang="en-GB" dirty="0">
                <a:solidFill>
                  <a:schemeClr val="accent4"/>
                </a:solidFill>
              </a:rPr>
              <a:t>European pharmaceutical company. </a:t>
            </a:r>
          </a:p>
        </p:txBody>
      </p:sp>
      <p:sp>
        <p:nvSpPr>
          <p:cNvPr id="4" name="Slide Number Placeholder 3">
            <a:extLst>
              <a:ext uri="{FF2B5EF4-FFF2-40B4-BE49-F238E27FC236}">
                <a16:creationId xmlns:a16="http://schemas.microsoft.com/office/drawing/2014/main" id="{92B97D97-35E0-6647-9461-EBDE4831159F}"/>
              </a:ext>
            </a:extLst>
          </p:cNvPr>
          <p:cNvSpPr>
            <a:spLocks noGrp="1"/>
          </p:cNvSpPr>
          <p:nvPr>
            <p:ph type="sldNum" sz="quarter" idx="12"/>
          </p:nvPr>
        </p:nvSpPr>
        <p:spPr/>
        <p:txBody>
          <a:bodyPr/>
          <a:lstStyle/>
          <a:p>
            <a:fld id="{E6299166-1587-B047-A416-A34EF030A8EF}" type="slidenum">
              <a:rPr lang="en-US" smtClean="0"/>
              <a:t>9</a:t>
            </a:fld>
            <a:endParaRPr lang="en-US"/>
          </a:p>
        </p:txBody>
      </p:sp>
      <p:sp>
        <p:nvSpPr>
          <p:cNvPr id="5" name="Rectangle 4">
            <a:extLst>
              <a:ext uri="{FF2B5EF4-FFF2-40B4-BE49-F238E27FC236}">
                <a16:creationId xmlns:a16="http://schemas.microsoft.com/office/drawing/2014/main" id="{AB472383-77EA-A24E-822A-9B1D62240307}"/>
              </a:ext>
            </a:extLst>
          </p:cNvPr>
          <p:cNvSpPr/>
          <p:nvPr/>
        </p:nvSpPr>
        <p:spPr>
          <a:xfrm>
            <a:off x="742950" y="3077901"/>
            <a:ext cx="3770435" cy="1972848"/>
          </a:xfrm>
          <a:prstGeom prst="rect">
            <a:avLst/>
          </a:prstGeom>
        </p:spPr>
        <p:txBody>
          <a:bodyPr wrap="square">
            <a:spAutoFit/>
          </a:bodyPr>
          <a:lstStyle/>
          <a:p>
            <a:pPr>
              <a:lnSpc>
                <a:spcPts val="3000"/>
              </a:lnSpc>
              <a:spcBef>
                <a:spcPts val="600"/>
              </a:spcBef>
              <a:spcAft>
                <a:spcPts val="600"/>
              </a:spcAft>
            </a:pPr>
            <a:r>
              <a:rPr lang="en-GB" dirty="0">
                <a:solidFill>
                  <a:schemeClr val="tx2"/>
                </a:solidFill>
              </a:rPr>
              <a:t>Scale</a:t>
            </a:r>
            <a:r>
              <a:rPr lang="en-GB" dirty="0"/>
              <a:t> - repository contained research papers, trial results and project documents covering decades of research amounting to many millions of pages and database entries.</a:t>
            </a:r>
          </a:p>
        </p:txBody>
      </p:sp>
      <p:sp>
        <p:nvSpPr>
          <p:cNvPr id="6" name="Rectangle 5">
            <a:extLst>
              <a:ext uri="{FF2B5EF4-FFF2-40B4-BE49-F238E27FC236}">
                <a16:creationId xmlns:a16="http://schemas.microsoft.com/office/drawing/2014/main" id="{BC84D265-4AEF-C64D-8766-E070C6E5748B}"/>
              </a:ext>
            </a:extLst>
          </p:cNvPr>
          <p:cNvSpPr/>
          <p:nvPr/>
        </p:nvSpPr>
        <p:spPr>
          <a:xfrm>
            <a:off x="5519650" y="3077901"/>
            <a:ext cx="3272658" cy="1972848"/>
          </a:xfrm>
          <a:prstGeom prst="rect">
            <a:avLst/>
          </a:prstGeom>
        </p:spPr>
        <p:txBody>
          <a:bodyPr wrap="square">
            <a:spAutoFit/>
          </a:bodyPr>
          <a:lstStyle/>
          <a:p>
            <a:pPr>
              <a:lnSpc>
                <a:spcPts val="3000"/>
              </a:lnSpc>
              <a:spcBef>
                <a:spcPts val="600"/>
              </a:spcBef>
              <a:spcAft>
                <a:spcPts val="600"/>
              </a:spcAft>
            </a:pPr>
            <a:r>
              <a:rPr lang="en-GB" dirty="0">
                <a:solidFill>
                  <a:schemeClr val="tx2"/>
                </a:solidFill>
              </a:rPr>
              <a:t>Structure</a:t>
            </a:r>
            <a:r>
              <a:rPr lang="en-GB" dirty="0"/>
              <a:t> - The success was derived from the strength of the underlying thesaurus enabling users to discover (or perhaps re-discover) knowledge.</a:t>
            </a:r>
            <a:endParaRPr lang="en-US" dirty="0"/>
          </a:p>
        </p:txBody>
      </p:sp>
      <p:cxnSp>
        <p:nvCxnSpPr>
          <p:cNvPr id="7" name="Straight Connector 6">
            <a:extLst>
              <a:ext uri="{FF2B5EF4-FFF2-40B4-BE49-F238E27FC236}">
                <a16:creationId xmlns:a16="http://schemas.microsoft.com/office/drawing/2014/main" id="{698C95B4-DA92-2442-8952-F09490FA1AE7}"/>
              </a:ext>
            </a:extLst>
          </p:cNvPr>
          <p:cNvCxnSpPr>
            <a:cxnSpLocks/>
          </p:cNvCxnSpPr>
          <p:nvPr/>
        </p:nvCxnSpPr>
        <p:spPr>
          <a:xfrm>
            <a:off x="5055475" y="3184635"/>
            <a:ext cx="0" cy="1866114"/>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7864844-A516-0940-9864-AA35CE99F7A5}"/>
              </a:ext>
            </a:extLst>
          </p:cNvPr>
          <p:cNvPicPr>
            <a:picLocks noChangeAspect="1"/>
          </p:cNvPicPr>
          <p:nvPr/>
        </p:nvPicPr>
        <p:blipFill>
          <a:blip r:embed="rId3"/>
          <a:stretch>
            <a:fillRect/>
          </a:stretch>
        </p:blipFill>
        <p:spPr>
          <a:xfrm>
            <a:off x="10353011" y="6197654"/>
            <a:ext cx="1455970" cy="294238"/>
          </a:xfrm>
          <a:prstGeom prst="rect">
            <a:avLst/>
          </a:prstGeom>
        </p:spPr>
      </p:pic>
    </p:spTree>
    <p:extLst>
      <p:ext uri="{BB962C8B-B14F-4D97-AF65-F5344CB8AC3E}">
        <p14:creationId xmlns:p14="http://schemas.microsoft.com/office/powerpoint/2010/main" val="3817616179"/>
      </p:ext>
    </p:extLst>
  </p:cSld>
  <p:clrMapOvr>
    <a:masterClrMapping/>
  </p:clrMapOvr>
</p:sld>
</file>

<file path=ppt/theme/theme1.xml><?xml version="1.0" encoding="utf-8"?>
<a:theme xmlns:a="http://schemas.openxmlformats.org/drawingml/2006/main" name="Office Theme">
  <a:themeElements>
    <a:clrScheme name="CIH Solutions">
      <a:dk1>
        <a:srgbClr val="484948"/>
      </a:dk1>
      <a:lt1>
        <a:srgbClr val="FFFFFF"/>
      </a:lt1>
      <a:dk2>
        <a:srgbClr val="EF771C"/>
      </a:dk2>
      <a:lt2>
        <a:srgbClr val="E7E6E6"/>
      </a:lt2>
      <a:accent1>
        <a:srgbClr val="9DA1A2"/>
      </a:accent1>
      <a:accent2>
        <a:srgbClr val="EF771C"/>
      </a:accent2>
      <a:accent3>
        <a:srgbClr val="22B2DC"/>
      </a:accent3>
      <a:accent4>
        <a:srgbClr val="044F90"/>
      </a:accent4>
      <a:accent5>
        <a:srgbClr val="F81C62"/>
      </a:accent5>
      <a:accent6>
        <a:srgbClr val="484948"/>
      </a:accent6>
      <a:hlink>
        <a:srgbClr val="EF771C"/>
      </a:hlink>
      <a:folHlink>
        <a:srgbClr val="22B2D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7092</TotalTime>
  <Words>4014</Words>
  <Application>Microsoft Macintosh PowerPoint</Application>
  <PresentationFormat>Widescreen</PresentationFormat>
  <Paragraphs>320</Paragraphs>
  <Slides>33</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Courier New</vt:lpstr>
      <vt:lpstr>Franklin Gothic Book</vt:lpstr>
      <vt:lpstr>Franklin Gothic Medium</vt:lpstr>
      <vt:lpstr>Wingdings</vt:lpstr>
      <vt:lpstr>Office Theme</vt:lpstr>
      <vt:lpstr>KNOWLEDGE MANAGEMENT</vt:lpstr>
      <vt:lpstr>COMPANY OVERVIEW </vt:lpstr>
      <vt:lpstr>HALOITSM OVERVIEW </vt:lpstr>
      <vt:lpstr>OUR CLIENTS</vt:lpstr>
      <vt:lpstr>CIH Solutions CLIENTS CON’T</vt:lpstr>
      <vt:lpstr>HALOITSM CLIENTS CON’T</vt:lpstr>
      <vt:lpstr>KNOWLEDGE MANAGEMENT FRAMEWORK</vt:lpstr>
      <vt:lpstr>INTRODUCTION</vt:lpstr>
      <vt:lpstr>EXAMPLE ONE</vt:lpstr>
      <vt:lpstr>EXAMPLE TWO</vt:lpstr>
      <vt:lpstr>PRINCIPLES</vt:lpstr>
      <vt:lpstr>KM MODEL FOR ITSM</vt:lpstr>
      <vt:lpstr>DEFINING BUSINESS VALUE</vt:lpstr>
      <vt:lpstr>KNOWLEDGE MANAGEMENT FRAMEWORK</vt:lpstr>
      <vt:lpstr>LAYER 1: HIERARCHY</vt:lpstr>
      <vt:lpstr>LAYER 2: CLASSIFICATION</vt:lpstr>
      <vt:lpstr>FIVE STAGES OF THE KM FRAMEWORK</vt:lpstr>
      <vt:lpstr>FIVE STAGES OF THE KM FRAMEWORK</vt:lpstr>
      <vt:lpstr>FIVE STAGES OF THE KM FRAMEWORK</vt:lpstr>
      <vt:lpstr>FIVE STAGES OF THE KM FRAMEWORK</vt:lpstr>
      <vt:lpstr>EXAMPLE HOT SPOTS</vt:lpstr>
      <vt:lpstr>EXAMPLE HOT SPOTS</vt:lpstr>
      <vt:lpstr>HOTSPOT ONE: CLIENT PORTAL</vt:lpstr>
      <vt:lpstr>HOTSPOT ONE: CLIENT PORTAL</vt:lpstr>
      <vt:lpstr>HOTSPOT ONE: CLIENT PORTAL</vt:lpstr>
      <vt:lpstr>HOTSPOT ONE: CLIENT PORTAL (INSERT HERE?)</vt:lpstr>
      <vt:lpstr>HOTSPOT TWO:  COST OF COMPLIANCE</vt:lpstr>
      <vt:lpstr>HOTSPOT TWO:  COST OF COMPLIANCE</vt:lpstr>
      <vt:lpstr>HOTSPOT THREE:  COST OF LITIGATION</vt:lpstr>
      <vt:lpstr>HOTSPOT FOUR: RISK TO SERVICE CONTINUITY</vt:lpstr>
      <vt:lpstr>HOTSPOT FOUR: RISK TO SERVICE CONTINUITY</vt:lpstr>
      <vt:lpstr>KEY TAKEWAYS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 Haynes</dc:creator>
  <cp:keywords/>
  <dc:description/>
  <cp:lastModifiedBy>Chris Hodder</cp:lastModifiedBy>
  <cp:revision>67</cp:revision>
  <dcterms:created xsi:type="dcterms:W3CDTF">2020-05-28T12:23:31Z</dcterms:created>
  <dcterms:modified xsi:type="dcterms:W3CDTF">2020-06-12T08:57:33Z</dcterms:modified>
  <cp:category/>
</cp:coreProperties>
</file>