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9" r:id="rId4"/>
  </p:sldMasterIdLst>
  <p:notesMasterIdLst>
    <p:notesMasterId r:id="rId12"/>
  </p:notesMasterIdLst>
  <p:sldIdLst>
    <p:sldId id="2147310085" r:id="rId5"/>
    <p:sldId id="2147310092" r:id="rId6"/>
    <p:sldId id="2147310093" r:id="rId7"/>
    <p:sldId id="2147310094" r:id="rId8"/>
    <p:sldId id="2147310096" r:id="rId9"/>
    <p:sldId id="289" r:id="rId10"/>
    <p:sldId id="21473100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 Dijk, Alejandro" initials="VA" lastIdx="1" clrIdx="0">
    <p:extLst>
      <p:ext uri="{19B8F6BF-5375-455C-9EA6-DF929625EA0E}">
        <p15:presenceInfo xmlns:p15="http://schemas.microsoft.com/office/powerpoint/2012/main" userId="S::alejandro.vandijk@emc.com::9dff30a8-ea9a-471a-b10d-86d55230e8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4B4"/>
    <a:srgbClr val="CE1126"/>
    <a:srgbClr val="E7E1FF"/>
    <a:srgbClr val="808080"/>
    <a:srgbClr val="6E2585"/>
    <a:srgbClr val="F2AF00"/>
    <a:srgbClr val="B7295A"/>
    <a:srgbClr val="00447C"/>
    <a:srgbClr val="41B6E6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12A0E6-01F9-4A52-8FFF-0324C6265B41}" v="1" dt="2021-08-06T14:20:39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89" autoAdjust="0"/>
  </p:normalViewPr>
  <p:slideViewPr>
    <p:cSldViewPr snapToGrid="0">
      <p:cViewPr varScale="1">
        <p:scale>
          <a:sx n="92" d="100"/>
          <a:sy n="92" d="100"/>
        </p:scale>
        <p:origin x="11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A4402-66A1-4047-93BA-4DFA0DC9305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0A747-D7A0-447C-B003-263163560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5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0A747-D7A0-447C-B003-263163560F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39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0A747-D7A0-447C-B003-263163560F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13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0A747-D7A0-447C-B003-263163560F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50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0A747-D7A0-447C-B003-263163560F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88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0A747-D7A0-447C-B003-263163560F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48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0A747-D7A0-447C-B003-263163560F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1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gradFill>
          <a:gsLst>
            <a:gs pos="0">
              <a:schemeClr val="accent6"/>
            </a:gs>
            <a:gs pos="26000">
              <a:schemeClr val="bg1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49A41B-9CF1-4CD6-B1E3-F736C63833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668" y="5831699"/>
            <a:ext cx="3608832" cy="46914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0344EF7-FB04-41A4-900F-48EC95C6F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552449"/>
            <a:ext cx="11430000" cy="199439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7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67014B0-AEAB-4CC8-BCED-661FF1CA2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11430000" cy="16557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667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5553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gradFill>
          <a:gsLst>
            <a:gs pos="0">
              <a:schemeClr val="accent6"/>
            </a:gs>
            <a:gs pos="26000">
              <a:schemeClr val="bg1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2431804"/>
            <a:ext cx="10515600" cy="199439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sz="7200">
                <a:solidFill>
                  <a:schemeClr val="tx2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56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blue gradient bkgd">
    <p:bg>
      <p:bgPr>
        <a:gradFill>
          <a:gsLst>
            <a:gs pos="0">
              <a:schemeClr val="accent6"/>
            </a:gs>
            <a:gs pos="26000">
              <a:schemeClr val="bg1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72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logo slide">
    <p:bg>
      <p:bgPr>
        <a:gradFill>
          <a:gsLst>
            <a:gs pos="0">
              <a:schemeClr val="accent6"/>
            </a:gs>
            <a:gs pos="26000">
              <a:schemeClr val="bg1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ED6EC7-6D3E-4027-A733-9B78EBA48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837" y="3005739"/>
            <a:ext cx="6790944" cy="88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40B410-C7E4-4036-89E5-3C58E91B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57200"/>
            <a:ext cx="10515600" cy="395816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4494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53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51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eServices &amp;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74ED52-8300-473E-B7B9-4074CD3BEB6B}"/>
              </a:ext>
            </a:extLst>
          </p:cNvPr>
          <p:cNvSpPr/>
          <p:nvPr userDrawn="1"/>
        </p:nvSpPr>
        <p:spPr>
          <a:xfrm>
            <a:off x="-11906" y="1"/>
            <a:ext cx="12203907" cy="87884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56795-DA7A-443C-BC8F-E7DD9A78C0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151" y="237939"/>
            <a:ext cx="404349" cy="40434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FE3DEDF-0F75-4F9E-A95F-3530220D39B0}"/>
              </a:ext>
            </a:extLst>
          </p:cNvPr>
          <p:cNvSpPr txBox="1">
            <a:spLocks/>
          </p:cNvSpPr>
          <p:nvPr userDrawn="1"/>
        </p:nvSpPr>
        <p:spPr>
          <a:xfrm>
            <a:off x="218660" y="261735"/>
            <a:ext cx="11430000" cy="36933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>
                <a:solidFill>
                  <a:schemeClr val="tx2"/>
                </a:solidFill>
              </a:rPr>
              <a:t>eServices &amp; KM | </a:t>
            </a:r>
            <a:r>
              <a:rPr lang="en-US" sz="2667" b="0">
                <a:solidFill>
                  <a:schemeClr val="tx2"/>
                </a:solidFill>
              </a:rPr>
              <a:t>Example Title</a:t>
            </a:r>
          </a:p>
        </p:txBody>
      </p:sp>
    </p:spTree>
    <p:extLst>
      <p:ext uri="{BB962C8B-B14F-4D97-AF65-F5344CB8AC3E}">
        <p14:creationId xmlns:p14="http://schemas.microsoft.com/office/powerpoint/2010/main" val="2655090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55741"/>
            <a:ext cx="11430000" cy="28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5102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1430000" cy="4419600"/>
          </a:xfrm>
          <a:prstGeom prst="rect">
            <a:avLst/>
          </a:prstGeom>
        </p:spPr>
        <p:txBody>
          <a:bodyPr lIns="0" tIns="0" rIns="0" bIns="0"/>
          <a:lstStyle>
            <a:lvl1pPr marL="228594" indent="-228594"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73" indent="-152396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67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485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55741"/>
            <a:ext cx="11430000" cy="28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81000" y="1600200"/>
            <a:ext cx="11430000" cy="4419600"/>
          </a:xfrm>
          <a:prstGeom prst="rect">
            <a:avLst/>
          </a:prstGeom>
        </p:spPr>
        <p:txBody>
          <a:bodyPr lIns="0" tIns="0" rIns="0" bIns="0"/>
          <a:lstStyle>
            <a:lvl1pPr marL="228594" indent="-228594"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73" indent="-152396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67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51634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304800"/>
            <a:ext cx="11436351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733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81000" y="1600200"/>
            <a:ext cx="5410200" cy="4419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defRPr sz="2400">
                <a:solidFill>
                  <a:schemeClr val="bg2"/>
                </a:solidFill>
              </a:defRPr>
            </a:lvl1pPr>
            <a:lvl2pPr marL="685783" indent="-228594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2pPr>
            <a:lvl3pPr marL="1142971" indent="-228594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67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6400800" y="1600200"/>
            <a:ext cx="5410200" cy="4419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defRPr sz="2400">
                <a:solidFill>
                  <a:schemeClr val="bg2"/>
                </a:solidFill>
              </a:defRPr>
            </a:lvl1pPr>
            <a:lvl2pPr marL="685783" indent="-228594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2pPr>
            <a:lvl3pPr marL="1142971" indent="-228594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67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3863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304800"/>
            <a:ext cx="11436351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733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1CEAD-C06E-4DD6-958D-A69C28387D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295400"/>
            <a:ext cx="5410200" cy="5257800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sz="2667" baseline="0">
                <a:solidFill>
                  <a:schemeClr val="bg1"/>
                </a:solidFill>
              </a:defRPr>
            </a:lvl1pPr>
            <a:lvl2pPr marL="230712" indent="-230712"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defRPr>
                <a:solidFill>
                  <a:schemeClr val="bg2"/>
                </a:solidFill>
              </a:defRPr>
            </a:lvl2pPr>
            <a:lvl3pPr marL="685783" indent="-230712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3pPr>
            <a:lvl4pPr marL="1140855" indent="-224361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67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C49344-5A94-4BB8-B1F8-EC9EB43874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0" y="1295400"/>
            <a:ext cx="5410200" cy="5257800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sz="2667" baseline="0">
                <a:solidFill>
                  <a:schemeClr val="bg1"/>
                </a:solidFill>
              </a:defRPr>
            </a:lvl1pPr>
            <a:lvl2pPr marL="230712" indent="-230712"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defRPr>
                <a:solidFill>
                  <a:schemeClr val="bg2"/>
                </a:solidFill>
              </a:defRPr>
            </a:lvl2pPr>
            <a:lvl3pPr marL="685783" indent="-230712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3pPr>
            <a:lvl4pPr marL="1140855" indent="-224361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67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94253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304800"/>
            <a:ext cx="11436351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733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1295400"/>
            <a:ext cx="3581400" cy="472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buNone/>
              <a:defRPr sz="2400">
                <a:solidFill>
                  <a:schemeClr val="bg1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133">
                <a:solidFill>
                  <a:schemeClr val="bg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600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305300" y="1295400"/>
            <a:ext cx="3581400" cy="472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buNone/>
              <a:defRPr sz="2400">
                <a:solidFill>
                  <a:schemeClr val="bg1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133">
                <a:solidFill>
                  <a:schemeClr val="bg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600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8229600" y="1295400"/>
            <a:ext cx="3581400" cy="472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buNone/>
              <a:defRPr sz="2400">
                <a:solidFill>
                  <a:schemeClr val="bg1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133">
                <a:solidFill>
                  <a:schemeClr val="bg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600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4566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1CDB-95CE-458B-A911-027A0589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57200"/>
            <a:ext cx="10515600" cy="395816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18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7" name="fl" descr="                              Dell - Internal Use - Confidential&#10;"/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121917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67" b="0" i="0" u="none" baseline="0">
                <a:solidFill>
                  <a:srgbClr val="808080"/>
                </a:solidFill>
                <a:latin typeface="Arial" panose="020B0604020202020204" pitchFamily="34" charset="0"/>
              </a:rPr>
              <a:t>© Copyright 2021 Dell Inc.</a:t>
            </a:r>
          </a:p>
        </p:txBody>
      </p:sp>
      <p:sp>
        <p:nvSpPr>
          <p:cNvPr id="6" name="TextBox 19"/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67" b="0" kern="1200" smtClean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67" b="0" kern="1200" err="1">
              <a:solidFill>
                <a:srgbClr val="80808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43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  <p:sldLayoutId id="2147484371" r:id="rId12"/>
    <p:sldLayoutId id="2147484395" r:id="rId13"/>
    <p:sldLayoutId id="2147484396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180">
          <p15:clr>
            <a:srgbClr val="F26B43"/>
          </p15:clr>
        </p15:guide>
        <p15:guide id="4" pos="55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1">
            <a:extLst>
              <a:ext uri="{FF2B5EF4-FFF2-40B4-BE49-F238E27FC236}">
                <a16:creationId xmlns:a16="http://schemas.microsoft.com/office/drawing/2014/main" id="{A7AE255A-0077-4348-A09E-AF3E687742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4540" y="-1"/>
            <a:ext cx="9665872" cy="3986612"/>
          </a:xfrm>
          <a:custGeom>
            <a:avLst/>
            <a:gdLst>
              <a:gd name="connsiteX0" fmla="*/ 0 w 10566400"/>
              <a:gd name="connsiteY0" fmla="*/ 0 h 3979152"/>
              <a:gd name="connsiteX1" fmla="*/ 10566400 w 10566400"/>
              <a:gd name="connsiteY1" fmla="*/ 0 h 3979152"/>
              <a:gd name="connsiteX2" fmla="*/ 10566400 w 10566400"/>
              <a:gd name="connsiteY2" fmla="*/ 2957997 h 3979152"/>
              <a:gd name="connsiteX3" fmla="*/ 10517638 w 10566400"/>
              <a:gd name="connsiteY3" fmla="*/ 3003043 h 3979152"/>
              <a:gd name="connsiteX4" fmla="*/ 6185301 w 10566400"/>
              <a:gd name="connsiteY4" fmla="*/ 3626174 h 3979152"/>
              <a:gd name="connsiteX5" fmla="*/ 0 w 10566400"/>
              <a:gd name="connsiteY5" fmla="*/ 0 h 397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66400" h="3979152">
                <a:moveTo>
                  <a:pt x="0" y="0"/>
                </a:moveTo>
                <a:lnTo>
                  <a:pt x="10566400" y="0"/>
                </a:lnTo>
                <a:cubicBezTo>
                  <a:pt x="10566400" y="0"/>
                  <a:pt x="10566400" y="0"/>
                  <a:pt x="10566400" y="2957997"/>
                </a:cubicBezTo>
                <a:cubicBezTo>
                  <a:pt x="10551396" y="2973012"/>
                  <a:pt x="10536392" y="2988028"/>
                  <a:pt x="10517638" y="3003043"/>
                </a:cubicBezTo>
                <a:cubicBezTo>
                  <a:pt x="10232566" y="3273317"/>
                  <a:pt x="8649669" y="4602163"/>
                  <a:pt x="6185301" y="3626174"/>
                </a:cubicBezTo>
                <a:cubicBezTo>
                  <a:pt x="4051016" y="2781568"/>
                  <a:pt x="2093025" y="792053"/>
                  <a:pt x="0" y="0"/>
                </a:cubicBezTo>
                <a:close/>
              </a:path>
            </a:pathLst>
          </a:custGeom>
        </p:spPr>
      </p:pic>
      <p:sp>
        <p:nvSpPr>
          <p:cNvPr id="18" name="Subtitle 31">
            <a:extLst>
              <a:ext uri="{FF2B5EF4-FFF2-40B4-BE49-F238E27FC236}">
                <a16:creationId xmlns:a16="http://schemas.microsoft.com/office/drawing/2014/main" id="{CE1D15EC-ECDB-4E27-A0BA-C0387EDA331B}"/>
              </a:ext>
            </a:extLst>
          </p:cNvPr>
          <p:cNvSpPr txBox="1">
            <a:spLocks/>
          </p:cNvSpPr>
          <p:nvPr/>
        </p:nvSpPr>
        <p:spPr>
          <a:xfrm>
            <a:off x="354857" y="4638958"/>
            <a:ext cx="5400674" cy="1230312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Presentation Template</a:t>
            </a: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A6534D1-9EC6-4200-A21C-61CD615ADED6}"/>
              </a:ext>
            </a:extLst>
          </p:cNvPr>
          <p:cNvSpPr>
            <a:spLocks/>
          </p:cNvSpPr>
          <p:nvPr/>
        </p:nvSpPr>
        <p:spPr bwMode="auto">
          <a:xfrm>
            <a:off x="1588" y="1"/>
            <a:ext cx="12190411" cy="4602163"/>
          </a:xfrm>
          <a:custGeom>
            <a:avLst/>
            <a:gdLst>
              <a:gd name="T0" fmla="*/ 716 w 3241"/>
              <a:gd name="T1" fmla="*/ 576 h 1226"/>
              <a:gd name="T2" fmla="*/ 1936 w 3241"/>
              <a:gd name="T3" fmla="*/ 1060 h 1226"/>
              <a:gd name="T4" fmla="*/ 3241 w 3241"/>
              <a:gd name="T5" fmla="*/ 800 h 1226"/>
              <a:gd name="T6" fmla="*/ 2086 w 3241"/>
              <a:gd name="T7" fmla="*/ 966 h 1226"/>
              <a:gd name="T8" fmla="*/ 437 w 3241"/>
              <a:gd name="T9" fmla="*/ 0 h 1226"/>
              <a:gd name="T10" fmla="*/ 0 w 3241"/>
              <a:gd name="T11" fmla="*/ 0 h 1226"/>
              <a:gd name="T12" fmla="*/ 0 w 3241"/>
              <a:gd name="T13" fmla="*/ 623 h 1226"/>
              <a:gd name="T14" fmla="*/ 716 w 3241"/>
              <a:gd name="T15" fmla="*/ 576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41" h="1226">
                <a:moveTo>
                  <a:pt x="716" y="576"/>
                </a:moveTo>
                <a:cubicBezTo>
                  <a:pt x="1176" y="666"/>
                  <a:pt x="1576" y="918"/>
                  <a:pt x="1936" y="1060"/>
                </a:cubicBezTo>
                <a:cubicBezTo>
                  <a:pt x="2292" y="1201"/>
                  <a:pt x="2839" y="1192"/>
                  <a:pt x="3241" y="800"/>
                </a:cubicBezTo>
                <a:cubicBezTo>
                  <a:pt x="3165" y="872"/>
                  <a:pt x="2743" y="1226"/>
                  <a:pt x="2086" y="966"/>
                </a:cubicBezTo>
                <a:cubicBezTo>
                  <a:pt x="1517" y="741"/>
                  <a:pt x="995" y="211"/>
                  <a:pt x="4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23"/>
                  <a:pt x="0" y="623"/>
                  <a:pt x="0" y="623"/>
                </a:cubicBezTo>
                <a:cubicBezTo>
                  <a:pt x="41" y="603"/>
                  <a:pt x="296" y="494"/>
                  <a:pt x="716" y="576"/>
                </a:cubicBezTo>
                <a:close/>
              </a:path>
            </a:pathLst>
          </a:custGeom>
          <a:gradFill>
            <a:gsLst>
              <a:gs pos="58000">
                <a:srgbClr val="0076CE"/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>
            <a:outerShdw blurRad="825500" dist="457200" dir="8100000" algn="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65FBD2-F342-4C58-9504-C3D255E4DC3F}"/>
              </a:ext>
            </a:extLst>
          </p:cNvPr>
          <p:cNvSpPr txBox="1"/>
          <p:nvPr/>
        </p:nvSpPr>
        <p:spPr>
          <a:xfrm>
            <a:off x="366832" y="3942340"/>
            <a:ext cx="5839740" cy="61555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defTabSz="1218987"/>
            <a:r>
              <a:rPr lang="en-IN" sz="40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Connecting the Dots for</a:t>
            </a:r>
            <a:endParaRPr lang="en-IN" sz="6600" b="1" dirty="0">
              <a:solidFill>
                <a:schemeClr val="tx1">
                  <a:lumMod val="40000"/>
                  <a:lumOff val="60000"/>
                </a:schemeClr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8A7091-3EB1-4B51-8BC3-C8A054A3DB5B}"/>
              </a:ext>
            </a:extLst>
          </p:cNvPr>
          <p:cNvSpPr txBox="1"/>
          <p:nvPr/>
        </p:nvSpPr>
        <p:spPr>
          <a:xfrm>
            <a:off x="366832" y="4524512"/>
            <a:ext cx="5854167" cy="66172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defTabSz="1218987"/>
            <a:r>
              <a:rPr lang="en-IN" sz="4300" b="1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Digital Transformation</a:t>
            </a:r>
          </a:p>
        </p:txBody>
      </p:sp>
      <p:sp>
        <p:nvSpPr>
          <p:cNvPr id="22" name="Subtitle 31">
            <a:extLst>
              <a:ext uri="{FF2B5EF4-FFF2-40B4-BE49-F238E27FC236}">
                <a16:creationId xmlns:a16="http://schemas.microsoft.com/office/drawing/2014/main" id="{B32A2C89-3205-4D61-9CC8-637E8EA165FB}"/>
              </a:ext>
            </a:extLst>
          </p:cNvPr>
          <p:cNvSpPr txBox="1">
            <a:spLocks/>
          </p:cNvSpPr>
          <p:nvPr/>
        </p:nvSpPr>
        <p:spPr>
          <a:xfrm>
            <a:off x="368420" y="5768404"/>
            <a:ext cx="4914780" cy="797496"/>
          </a:xfrm>
          <a:prstGeom prst="rect">
            <a:avLst/>
          </a:prstGeom>
        </p:spPr>
        <p:txBody>
          <a:bodyPr vert="horz" lIns="0" tIns="60949" rIns="0" bIns="60949" rtlCol="0" anchor="ctr">
            <a:normAutofit fontScale="92500" lnSpcReduction="10000"/>
          </a:bodyPr>
          <a:lstStyle>
            <a:lvl1pPr marL="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4000" kern="120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609468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36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04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872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34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808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275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744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Bit Rambusch</a:t>
            </a:r>
          </a:p>
          <a:p>
            <a:r>
              <a:rPr lang="en-IN" sz="200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VP, eServices &amp; Knowledge Management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C1A462-E78F-4641-9F0B-6BC41B2D0D66}"/>
              </a:ext>
            </a:extLst>
          </p:cNvPr>
          <p:cNvGrpSpPr/>
          <p:nvPr/>
        </p:nvGrpSpPr>
        <p:grpSpPr>
          <a:xfrm>
            <a:off x="366832" y="5392919"/>
            <a:ext cx="623716" cy="269664"/>
            <a:chOff x="366832" y="5271798"/>
            <a:chExt cx="623716" cy="26966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589A1BC-B793-40A9-9D7A-33C6CFE4B113}"/>
                </a:ext>
              </a:extLst>
            </p:cNvPr>
            <p:cNvSpPr/>
            <p:nvPr/>
          </p:nvSpPr>
          <p:spPr>
            <a:xfrm>
              <a:off x="720058" y="5271798"/>
              <a:ext cx="270490" cy="269664"/>
            </a:xfrm>
            <a:prstGeom prst="ellipse">
              <a:avLst/>
            </a:prstGeom>
            <a:gradFill flip="none" rotWithShape="1">
              <a:gsLst>
                <a:gs pos="57000">
                  <a:srgbClr val="0076CE">
                    <a:alpha val="96000"/>
                  </a:srgbClr>
                </a:gs>
                <a:gs pos="100000">
                  <a:schemeClr val="tx2">
                    <a:alpha val="82000"/>
                  </a:schemeClr>
                </a:gs>
              </a:gsLst>
              <a:lin ang="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2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7593DC4-78C9-4758-940E-861EE921C58F}"/>
                </a:ext>
              </a:extLst>
            </p:cNvPr>
            <p:cNvSpPr/>
            <p:nvPr/>
          </p:nvSpPr>
          <p:spPr>
            <a:xfrm>
              <a:off x="543445" y="5271798"/>
              <a:ext cx="270490" cy="269664"/>
            </a:xfrm>
            <a:prstGeom prst="ellipse">
              <a:avLst/>
            </a:prstGeom>
            <a:gradFill flip="none" rotWithShape="1">
              <a:gsLst>
                <a:gs pos="57000">
                  <a:srgbClr val="0076CE">
                    <a:alpha val="96000"/>
                  </a:srgbClr>
                </a:gs>
                <a:gs pos="100000">
                  <a:schemeClr val="tx2">
                    <a:alpha val="82000"/>
                  </a:schemeClr>
                </a:gs>
              </a:gsLst>
              <a:lin ang="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2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6817130-96F1-4BEB-B5C0-3AF74E0E05FF}"/>
                </a:ext>
              </a:extLst>
            </p:cNvPr>
            <p:cNvSpPr/>
            <p:nvPr/>
          </p:nvSpPr>
          <p:spPr>
            <a:xfrm>
              <a:off x="366832" y="5271798"/>
              <a:ext cx="270490" cy="269664"/>
            </a:xfrm>
            <a:prstGeom prst="ellipse">
              <a:avLst/>
            </a:prstGeom>
            <a:gradFill flip="none" rotWithShape="1">
              <a:gsLst>
                <a:gs pos="57000">
                  <a:srgbClr val="0076CE">
                    <a:alpha val="96000"/>
                  </a:srgbClr>
                </a:gs>
                <a:gs pos="100000">
                  <a:schemeClr val="tx2">
                    <a:alpha val="82000"/>
                  </a:schemeClr>
                </a:gs>
              </a:gsLst>
              <a:lin ang="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85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7">
            <a:extLst>
              <a:ext uri="{FF2B5EF4-FFF2-40B4-BE49-F238E27FC236}">
                <a16:creationId xmlns:a16="http://schemas.microsoft.com/office/drawing/2014/main" id="{AA6534D1-9EC6-4200-A21C-61CD615ADED6}"/>
              </a:ext>
            </a:extLst>
          </p:cNvPr>
          <p:cNvSpPr>
            <a:spLocks/>
          </p:cNvSpPr>
          <p:nvPr/>
        </p:nvSpPr>
        <p:spPr bwMode="auto">
          <a:xfrm>
            <a:off x="0" y="2356937"/>
            <a:ext cx="12178505" cy="4602163"/>
          </a:xfrm>
          <a:custGeom>
            <a:avLst/>
            <a:gdLst>
              <a:gd name="T0" fmla="*/ 716 w 3241"/>
              <a:gd name="T1" fmla="*/ 576 h 1226"/>
              <a:gd name="T2" fmla="*/ 1936 w 3241"/>
              <a:gd name="T3" fmla="*/ 1060 h 1226"/>
              <a:gd name="T4" fmla="*/ 3241 w 3241"/>
              <a:gd name="T5" fmla="*/ 800 h 1226"/>
              <a:gd name="T6" fmla="*/ 2086 w 3241"/>
              <a:gd name="T7" fmla="*/ 966 h 1226"/>
              <a:gd name="T8" fmla="*/ 437 w 3241"/>
              <a:gd name="T9" fmla="*/ 0 h 1226"/>
              <a:gd name="T10" fmla="*/ 0 w 3241"/>
              <a:gd name="T11" fmla="*/ 0 h 1226"/>
              <a:gd name="T12" fmla="*/ 0 w 3241"/>
              <a:gd name="T13" fmla="*/ 623 h 1226"/>
              <a:gd name="T14" fmla="*/ 716 w 3241"/>
              <a:gd name="T15" fmla="*/ 576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41" h="1226">
                <a:moveTo>
                  <a:pt x="716" y="576"/>
                </a:moveTo>
                <a:cubicBezTo>
                  <a:pt x="1176" y="666"/>
                  <a:pt x="1576" y="918"/>
                  <a:pt x="1936" y="1060"/>
                </a:cubicBezTo>
                <a:cubicBezTo>
                  <a:pt x="2292" y="1201"/>
                  <a:pt x="2839" y="1192"/>
                  <a:pt x="3241" y="800"/>
                </a:cubicBezTo>
                <a:cubicBezTo>
                  <a:pt x="3165" y="872"/>
                  <a:pt x="2743" y="1226"/>
                  <a:pt x="2086" y="966"/>
                </a:cubicBezTo>
                <a:cubicBezTo>
                  <a:pt x="1517" y="741"/>
                  <a:pt x="995" y="211"/>
                  <a:pt x="4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23"/>
                  <a:pt x="0" y="623"/>
                  <a:pt x="0" y="623"/>
                </a:cubicBezTo>
                <a:cubicBezTo>
                  <a:pt x="41" y="603"/>
                  <a:pt x="296" y="494"/>
                  <a:pt x="716" y="576"/>
                </a:cubicBezTo>
                <a:close/>
              </a:path>
            </a:pathLst>
          </a:custGeom>
          <a:gradFill>
            <a:gsLst>
              <a:gs pos="58000">
                <a:srgbClr val="0076CE"/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>
            <a:outerShdw blurRad="825500" dist="457200" dir="8100000" algn="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DC3554-0CD4-4B8C-9BFA-C646004C2367}"/>
              </a:ext>
            </a:extLst>
          </p:cNvPr>
          <p:cNvSpPr/>
          <p:nvPr/>
        </p:nvSpPr>
        <p:spPr>
          <a:xfrm>
            <a:off x="0" y="2"/>
            <a:ext cx="12192001" cy="87884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DE26244-1728-4B23-A6D3-DBF04DBB7C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152" y="237940"/>
            <a:ext cx="404349" cy="404349"/>
          </a:xfrm>
          <a:prstGeom prst="rect">
            <a:avLst/>
          </a:prstGeom>
        </p:spPr>
      </p:pic>
      <p:sp>
        <p:nvSpPr>
          <p:cNvPr id="33" name="Title 4">
            <a:extLst>
              <a:ext uri="{FF2B5EF4-FFF2-40B4-BE49-F238E27FC236}">
                <a16:creationId xmlns:a16="http://schemas.microsoft.com/office/drawing/2014/main" id="{4B361F35-D85A-494B-B896-8207611FF3AF}"/>
              </a:ext>
            </a:extLst>
          </p:cNvPr>
          <p:cNvSpPr txBox="1">
            <a:spLocks/>
          </p:cNvSpPr>
          <p:nvPr/>
        </p:nvSpPr>
        <p:spPr>
          <a:xfrm>
            <a:off x="218660" y="261735"/>
            <a:ext cx="11430000" cy="36933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354"/>
            <a:r>
              <a:rPr lang="en-US" sz="2400">
                <a:solidFill>
                  <a:srgbClr val="FFFFFF"/>
                </a:solidFill>
              </a:rPr>
              <a:t>Digital Experience and Core Tenets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2A2CC9-75BB-44C6-BEB7-32F152B25343}"/>
              </a:ext>
            </a:extLst>
          </p:cNvPr>
          <p:cNvSpPr/>
          <p:nvPr/>
        </p:nvSpPr>
        <p:spPr>
          <a:xfrm>
            <a:off x="9338237" y="1210938"/>
            <a:ext cx="2747131" cy="347766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r>
              <a:rPr lang="en-US" sz="1600">
                <a:solidFill>
                  <a:srgbClr val="FFFFFF"/>
                </a:solidFill>
              </a:rPr>
              <a:t>Guiding Measures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D96AC4-E3A7-4300-A02E-B36911B68EFD}"/>
              </a:ext>
            </a:extLst>
          </p:cNvPr>
          <p:cNvSpPr/>
          <p:nvPr/>
        </p:nvSpPr>
        <p:spPr>
          <a:xfrm>
            <a:off x="116344" y="1241888"/>
            <a:ext cx="2087010" cy="347766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Customer Intents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68C25A-6D6A-4379-9325-6E1BB69B4427}"/>
              </a:ext>
            </a:extLst>
          </p:cNvPr>
          <p:cNvSpPr/>
          <p:nvPr/>
        </p:nvSpPr>
        <p:spPr>
          <a:xfrm>
            <a:off x="116344" y="3932948"/>
            <a:ext cx="2087010" cy="347766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Our Tenets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807343-4A22-456B-BA44-99794F088871}"/>
              </a:ext>
            </a:extLst>
          </p:cNvPr>
          <p:cNvSpPr/>
          <p:nvPr/>
        </p:nvSpPr>
        <p:spPr>
          <a:xfrm>
            <a:off x="116572" y="1633604"/>
            <a:ext cx="2086782" cy="2096347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442F6F-F31D-4E10-8F58-A67714EABF90}"/>
              </a:ext>
            </a:extLst>
          </p:cNvPr>
          <p:cNvSpPr/>
          <p:nvPr/>
        </p:nvSpPr>
        <p:spPr>
          <a:xfrm>
            <a:off x="9330570" y="1596398"/>
            <a:ext cx="2747131" cy="183606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8ADAAE-E403-4125-BD1D-2A0104F7B772}"/>
              </a:ext>
            </a:extLst>
          </p:cNvPr>
          <p:cNvSpPr/>
          <p:nvPr/>
        </p:nvSpPr>
        <p:spPr>
          <a:xfrm>
            <a:off x="226819" y="1964086"/>
            <a:ext cx="7088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Solve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5F2F18-35E1-4027-90B4-14F710E0176F}"/>
              </a:ext>
            </a:extLst>
          </p:cNvPr>
          <p:cNvGrpSpPr/>
          <p:nvPr/>
        </p:nvGrpSpPr>
        <p:grpSpPr>
          <a:xfrm>
            <a:off x="1311148" y="2271873"/>
            <a:ext cx="768737" cy="712485"/>
            <a:chOff x="2121749" y="2182253"/>
            <a:chExt cx="948236" cy="878849"/>
          </a:xfrm>
          <a:solidFill>
            <a:schemeClr val="tx1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5747391-7053-4507-B019-517DFE404182}"/>
                </a:ext>
              </a:extLst>
            </p:cNvPr>
            <p:cNvSpPr/>
            <p:nvPr/>
          </p:nvSpPr>
          <p:spPr>
            <a:xfrm>
              <a:off x="2121749" y="2182253"/>
              <a:ext cx="948236" cy="878849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2" name="Graphic 21" descr="User">
              <a:extLst>
                <a:ext uri="{FF2B5EF4-FFF2-40B4-BE49-F238E27FC236}">
                  <a16:creationId xmlns:a16="http://schemas.microsoft.com/office/drawing/2014/main" id="{5A821B24-B7FF-4F7D-8709-F289BF7E3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06621" y="2299168"/>
              <a:ext cx="561215" cy="634444"/>
            </a:xfrm>
            <a:prstGeom prst="rect">
              <a:avLst/>
            </a:prstGeom>
          </p:spPr>
        </p:pic>
      </p:grpSp>
      <p:pic>
        <p:nvPicPr>
          <p:cNvPr id="23" name="Graphic 22" descr="Chevron arrows">
            <a:extLst>
              <a:ext uri="{FF2B5EF4-FFF2-40B4-BE49-F238E27FC236}">
                <a16:creationId xmlns:a16="http://schemas.microsoft.com/office/drawing/2014/main" id="{10BE2580-EDD2-49BD-800A-D212A72987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07357" y="2391269"/>
            <a:ext cx="457200" cy="457200"/>
          </a:xfrm>
          <a:prstGeom prst="rect">
            <a:avLst/>
          </a:prstGeom>
        </p:spPr>
      </p:pic>
      <p:pic>
        <p:nvPicPr>
          <p:cNvPr id="24" name="Graphic 23" descr="Chevron arrows">
            <a:extLst>
              <a:ext uri="{FF2B5EF4-FFF2-40B4-BE49-F238E27FC236}">
                <a16:creationId xmlns:a16="http://schemas.microsoft.com/office/drawing/2014/main" id="{3422588A-153D-4282-9BC4-B3EA980703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05824" y="4881916"/>
            <a:ext cx="457200" cy="45720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5F7E0452-4F5B-4CF0-8A82-375AF3892F8B}"/>
              </a:ext>
            </a:extLst>
          </p:cNvPr>
          <p:cNvSpPr/>
          <p:nvPr/>
        </p:nvSpPr>
        <p:spPr>
          <a:xfrm>
            <a:off x="9930512" y="2660396"/>
            <a:ext cx="569886" cy="569886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3C36EF4-FD0D-48E8-B35C-357D5C985F36}"/>
              </a:ext>
            </a:extLst>
          </p:cNvPr>
          <p:cNvSpPr/>
          <p:nvPr/>
        </p:nvSpPr>
        <p:spPr>
          <a:xfrm>
            <a:off x="10980271" y="2690324"/>
            <a:ext cx="569886" cy="569886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E4C122D-92C4-4D54-93A3-DD1C710E1D3F}"/>
              </a:ext>
            </a:extLst>
          </p:cNvPr>
          <p:cNvSpPr/>
          <p:nvPr/>
        </p:nvSpPr>
        <p:spPr>
          <a:xfrm>
            <a:off x="9585998" y="1967813"/>
            <a:ext cx="569886" cy="569886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CSAT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99A12C1-82E6-47AD-AD61-5BC722B7A24A}"/>
              </a:ext>
            </a:extLst>
          </p:cNvPr>
          <p:cNvSpPr/>
          <p:nvPr/>
        </p:nvSpPr>
        <p:spPr>
          <a:xfrm>
            <a:off x="10419796" y="1967813"/>
            <a:ext cx="569886" cy="569886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RiX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FE5C813-7F13-4F7B-B476-A13841CDC4A1}"/>
              </a:ext>
            </a:extLst>
          </p:cNvPr>
          <p:cNvSpPr/>
          <p:nvPr/>
        </p:nvSpPr>
        <p:spPr>
          <a:xfrm>
            <a:off x="11253594" y="1967813"/>
            <a:ext cx="569886" cy="569886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D9514B-757D-4A9D-AC6B-70EA1D05E228}"/>
              </a:ext>
            </a:extLst>
          </p:cNvPr>
          <p:cNvSpPr/>
          <p:nvPr/>
        </p:nvSpPr>
        <p:spPr>
          <a:xfrm rot="16200000">
            <a:off x="9758255" y="2488139"/>
            <a:ext cx="914400" cy="914400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40" tIns="45720" rIns="91440" bIns="45720" numCol="1" spcCol="0" rtlCol="0" fromWordArt="0" anchor="ctr" anchorCtr="0" forceAA="0" compatLnSpc="1">
            <a:prstTxWarp prst="textCircl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Completion of Purpose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37EF602-04E9-47B1-B708-EDB1F86EFCA7}"/>
              </a:ext>
            </a:extLst>
          </p:cNvPr>
          <p:cNvSpPr/>
          <p:nvPr/>
        </p:nvSpPr>
        <p:spPr>
          <a:xfrm rot="16200000">
            <a:off x="10813541" y="2518067"/>
            <a:ext cx="914400" cy="914400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40" tIns="45720" rIns="91440" bIns="45720" numCol="1" spcCol="0" rtlCol="0" fromWordArt="0" anchor="ctr" anchorCtr="0" forceAA="0" compatLnSpc="1">
            <a:prstTxWarp prst="textCircl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Customer Effort Score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71F5A02-5BCB-4241-919A-C73F3C0AA84A}"/>
              </a:ext>
            </a:extLst>
          </p:cNvPr>
          <p:cNvSpPr/>
          <p:nvPr/>
        </p:nvSpPr>
        <p:spPr>
          <a:xfrm rot="16200000">
            <a:off x="9409159" y="1795556"/>
            <a:ext cx="914400" cy="914400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40" tIns="45720" rIns="91440" bIns="45720" numCol="1" spcCol="0" rtlCol="0" fromWordArt="0" anchor="ctr" anchorCtr="0" forceAA="0" compatLnSpc="1">
            <a:prstTxWarp prst="textCircl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Customer Satisfaction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23C34A-D874-4D97-89A2-43C562E44F6D}"/>
              </a:ext>
            </a:extLst>
          </p:cNvPr>
          <p:cNvSpPr/>
          <p:nvPr/>
        </p:nvSpPr>
        <p:spPr>
          <a:xfrm rot="16200000">
            <a:off x="10255993" y="1795556"/>
            <a:ext cx="914400" cy="914400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40" tIns="45720" rIns="91440" bIns="45720" numCol="1" spcCol="0" rtlCol="0" fromWordArt="0" anchor="ctr" anchorCtr="0" forceAA="0" compatLnSpc="1">
            <a:prstTxWarp prst="textCircl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Resolve in X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E21E3BF-9BB0-4C1E-9073-FE795DD24453}"/>
              </a:ext>
            </a:extLst>
          </p:cNvPr>
          <p:cNvSpPr/>
          <p:nvPr/>
        </p:nvSpPr>
        <p:spPr>
          <a:xfrm rot="16200000">
            <a:off x="11081337" y="1795556"/>
            <a:ext cx="914400" cy="914400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40" tIns="45720" rIns="91440" bIns="45720" numCol="1" spcCol="0" rtlCol="0" fromWordArt="0" anchor="ctr" anchorCtr="0" forceAA="0" compatLnSpc="1">
            <a:prstTxWarp prst="textCircl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Return on Investment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08A78D3-DAA5-430F-9046-9024C7CB435B}"/>
              </a:ext>
            </a:extLst>
          </p:cNvPr>
          <p:cNvSpPr/>
          <p:nvPr/>
        </p:nvSpPr>
        <p:spPr>
          <a:xfrm>
            <a:off x="9325997" y="3885526"/>
            <a:ext cx="2747131" cy="347766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Outcomes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DA9F983-8E12-4DFA-9EE1-9EC29231BC68}"/>
              </a:ext>
            </a:extLst>
          </p:cNvPr>
          <p:cNvSpPr/>
          <p:nvPr/>
        </p:nvSpPr>
        <p:spPr>
          <a:xfrm>
            <a:off x="9318330" y="4280714"/>
            <a:ext cx="2747131" cy="183606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4" name="Graphic 43" descr="Chevron arrows">
            <a:extLst>
              <a:ext uri="{FF2B5EF4-FFF2-40B4-BE49-F238E27FC236}">
                <a16:creationId xmlns:a16="http://schemas.microsoft.com/office/drawing/2014/main" id="{E5293037-B0F1-4997-8EA7-D772BFD49C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8850029" y="2391269"/>
            <a:ext cx="457200" cy="4572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52106E9-F9D7-4E9B-B02B-031F007D04CC}"/>
              </a:ext>
            </a:extLst>
          </p:cNvPr>
          <p:cNvSpPr/>
          <p:nvPr/>
        </p:nvSpPr>
        <p:spPr>
          <a:xfrm>
            <a:off x="9447064" y="4297806"/>
            <a:ext cx="2106667" cy="1954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+mn-cs"/>
              </a:rPr>
              <a:t>Personalization at Scale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+mn-cs"/>
              </a:rPr>
              <a:t>Seamless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+mn-cs"/>
              </a:rPr>
              <a:t>Intuitive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+mn-cs"/>
              </a:rPr>
              <a:t>Frictionless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+mn-cs"/>
              </a:rPr>
              <a:t>Adaptive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F3CA475-827C-4C42-8434-484860586A2C}"/>
              </a:ext>
            </a:extLst>
          </p:cNvPr>
          <p:cNvGrpSpPr/>
          <p:nvPr/>
        </p:nvGrpSpPr>
        <p:grpSpPr>
          <a:xfrm>
            <a:off x="11142893" y="5168997"/>
            <a:ext cx="874952" cy="787849"/>
            <a:chOff x="10247362" y="5193764"/>
            <a:chExt cx="874952" cy="787849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77D9CD5-C960-443C-9E3B-B5DA8D8C86D1}"/>
                </a:ext>
              </a:extLst>
            </p:cNvPr>
            <p:cNvSpPr/>
            <p:nvPr/>
          </p:nvSpPr>
          <p:spPr>
            <a:xfrm>
              <a:off x="10289583" y="5269128"/>
              <a:ext cx="768737" cy="712485"/>
            </a:xfrm>
            <a:prstGeom prst="ellipse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8" name="Picture 2" descr="See the source image">
              <a:extLst>
                <a:ext uri="{FF2B5EF4-FFF2-40B4-BE49-F238E27FC236}">
                  <a16:creationId xmlns:a16="http://schemas.microsoft.com/office/drawing/2014/main" id="{9A7250F0-A7DC-4137-9066-E0494A437F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46531" y1="39692" x2="52653" y2="41692"/>
                          <a14:foregroundMark x1="51837" y1="36308" x2="38503" y2="37231"/>
                          <a14:foregroundMark x1="38503" y1="37231" x2="49660" y2="39231"/>
                          <a14:foregroundMark x1="47347" y1="33538" x2="47347" y2="33538"/>
                          <a14:foregroundMark x1="50884" y1="34154" x2="53605" y2="42308"/>
                          <a14:foregroundMark x1="53061" y1="30462" x2="51701" y2="25692"/>
                          <a14:foregroundMark x1="51429" y1="26000" x2="50612" y2="14923"/>
                          <a14:foregroundMark x1="57143" y1="36000" x2="64626" y2="47077"/>
                          <a14:foregroundMark x1="64626" y1="47077" x2="68299" y2="61077"/>
                          <a14:foregroundMark x1="68299" y1="61077" x2="62449" y2="74154"/>
                          <a14:foregroundMark x1="62449" y1="74154" x2="33061" y2="76154"/>
                          <a14:foregroundMark x1="33061" y1="76154" x2="28571" y2="61846"/>
                          <a14:foregroundMark x1="28571" y1="61846" x2="30884" y2="48154"/>
                          <a14:foregroundMark x1="30884" y1="48154" x2="40000" y2="37692"/>
                          <a14:foregroundMark x1="40000" y1="37692" x2="40272" y2="37538"/>
                          <a14:foregroundMark x1="44762" y1="56154" x2="44762" y2="56154"/>
                          <a14:foregroundMark x1="42041" y1="55846" x2="54830" y2="59692"/>
                          <a14:foregroundMark x1="54830" y1="59692" x2="55102" y2="58923"/>
                          <a14:foregroundMark x1="61361" y1="57385" x2="58503" y2="58462"/>
                          <a14:foregroundMark x1="57959" y1="50308" x2="59728" y2="44615"/>
                          <a14:foregroundMark x1="42585" y1="45077" x2="39048" y2="44615"/>
                          <a14:foregroundMark x1="51429" y1="48615" x2="51293" y2="54308"/>
                          <a14:foregroundMark x1="38503" y1="54462" x2="35238" y2="54462"/>
                          <a14:foregroundMark x1="40680" y1="63538" x2="39320" y2="67077"/>
                          <a14:foregroundMark x1="48435" y1="67538" x2="49116" y2="72462"/>
                          <a14:foregroundMark x1="56190" y1="66462" x2="60680" y2="68923"/>
                          <a14:foregroundMark x1="45578" y1="55846" x2="46395" y2="55846"/>
                          <a14:foregroundMark x1="48707" y1="55846" x2="48707" y2="55846"/>
                          <a14:foregroundMark x1="71020" y1="45846" x2="70884" y2="48769"/>
                          <a14:foregroundMark x1="57959" y1="30154" x2="57959" y2="30000"/>
                          <a14:foregroundMark x1="57959" y1="30000" x2="62857" y2="33538"/>
                          <a14:foregroundMark x1="68027" y1="37538" x2="68027" y2="37538"/>
                          <a14:foregroundMark x1="71973" y1="43692" x2="71973" y2="43692"/>
                          <a14:foregroundMark x1="72789" y1="64923" x2="72789" y2="64923"/>
                          <a14:foregroundMark x1="69116" y1="73385" x2="69116" y2="73385"/>
                          <a14:foregroundMark x1="64354" y1="78615" x2="64354" y2="78615"/>
                          <a14:foregroundMark x1="28299" y1="71077" x2="28299" y2="71077"/>
                          <a14:foregroundMark x1="28163" y1="69077" x2="28163" y2="69077"/>
                          <a14:foregroundMark x1="26395" y1="46154" x2="26395" y2="46154"/>
                          <a14:foregroundMark x1="26395" y1="46154" x2="28571" y2="42615"/>
                          <a14:foregroundMark x1="30748" y1="39077" x2="35374" y2="324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7362" y="5193764"/>
              <a:ext cx="874952" cy="773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BA5B1F92-9A63-4538-88BF-4CBEFD3819B4}"/>
              </a:ext>
            </a:extLst>
          </p:cNvPr>
          <p:cNvSpPr>
            <a:spLocks noChangeAspect="1"/>
          </p:cNvSpPr>
          <p:nvPr/>
        </p:nvSpPr>
        <p:spPr>
          <a:xfrm>
            <a:off x="2680294" y="1097847"/>
            <a:ext cx="6180172" cy="5507397"/>
          </a:xfrm>
          <a:prstGeom prst="rect">
            <a:avLst/>
          </a:prstGeom>
          <a:solidFill>
            <a:srgbClr val="B4B4B4"/>
          </a:solidFill>
          <a:ln w="127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06781E9-B078-47E2-B334-BA3CC62EC8E5}"/>
              </a:ext>
            </a:extLst>
          </p:cNvPr>
          <p:cNvSpPr>
            <a:spLocks noChangeAspect="1"/>
          </p:cNvSpPr>
          <p:nvPr/>
        </p:nvSpPr>
        <p:spPr>
          <a:xfrm>
            <a:off x="2861898" y="1451637"/>
            <a:ext cx="5846530" cy="5040404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B1EC9D5-3B29-4BCD-A707-78E5526A0814}"/>
              </a:ext>
            </a:extLst>
          </p:cNvPr>
          <p:cNvSpPr>
            <a:spLocks noChangeAspect="1"/>
          </p:cNvSpPr>
          <p:nvPr/>
        </p:nvSpPr>
        <p:spPr>
          <a:xfrm>
            <a:off x="3027186" y="1731911"/>
            <a:ext cx="5509832" cy="4631094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27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89FF97-34B6-45EF-94D9-F9E59AC6EB0F}"/>
              </a:ext>
            </a:extLst>
          </p:cNvPr>
          <p:cNvGrpSpPr/>
          <p:nvPr/>
        </p:nvGrpSpPr>
        <p:grpSpPr>
          <a:xfrm>
            <a:off x="3161707" y="2091823"/>
            <a:ext cx="5231081" cy="4196978"/>
            <a:chOff x="3161707" y="2176887"/>
            <a:chExt cx="5231081" cy="419697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0E97B38-3EA3-46F5-9BB9-8A99F4E3D37F}"/>
                </a:ext>
              </a:extLst>
            </p:cNvPr>
            <p:cNvSpPr>
              <a:spLocks/>
            </p:cNvSpPr>
            <p:nvPr/>
          </p:nvSpPr>
          <p:spPr>
            <a:xfrm>
              <a:off x="3161707" y="2176887"/>
              <a:ext cx="1243584" cy="1005840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Search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CF9D37E-6C38-4320-89BE-11950EAEF3CD}"/>
                </a:ext>
              </a:extLst>
            </p:cNvPr>
            <p:cNvSpPr>
              <a:spLocks/>
            </p:cNvSpPr>
            <p:nvPr/>
          </p:nvSpPr>
          <p:spPr>
            <a:xfrm>
              <a:off x="4490873" y="2176887"/>
              <a:ext cx="1243584" cy="1005840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Navigation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48E00FE-7990-43E6-9814-8A9527656A1C}"/>
                </a:ext>
              </a:extLst>
            </p:cNvPr>
            <p:cNvSpPr>
              <a:spLocks/>
            </p:cNvSpPr>
            <p:nvPr/>
          </p:nvSpPr>
          <p:spPr>
            <a:xfrm>
              <a:off x="5820039" y="2176887"/>
              <a:ext cx="1243584" cy="1005840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Analytics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E3CAA83-2B15-434C-93B5-0089EC004D68}"/>
                </a:ext>
              </a:extLst>
            </p:cNvPr>
            <p:cNvSpPr>
              <a:spLocks/>
            </p:cNvSpPr>
            <p:nvPr/>
          </p:nvSpPr>
          <p:spPr>
            <a:xfrm>
              <a:off x="7149204" y="2176887"/>
              <a:ext cx="1243584" cy="100584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Tools &amp;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Systems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872B93B-F4DC-4E70-ABB7-C1E9A4354D51}"/>
                </a:ext>
              </a:extLst>
            </p:cNvPr>
            <p:cNvSpPr>
              <a:spLocks/>
            </p:cNvSpPr>
            <p:nvPr/>
          </p:nvSpPr>
          <p:spPr>
            <a:xfrm>
              <a:off x="3161707" y="4304313"/>
              <a:ext cx="1243584" cy="100584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Localization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5A2CB2F-8C42-427E-A0DC-2DCF8F2AD109}"/>
                </a:ext>
              </a:extLst>
            </p:cNvPr>
            <p:cNvSpPr>
              <a:spLocks/>
            </p:cNvSpPr>
            <p:nvPr/>
          </p:nvSpPr>
          <p:spPr>
            <a:xfrm>
              <a:off x="7149204" y="4304313"/>
              <a:ext cx="1243584" cy="100584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Natural Language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Processing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192DEFA-5F51-4B2B-A4C6-BA2B8E660EC3}"/>
                </a:ext>
              </a:extLst>
            </p:cNvPr>
            <p:cNvSpPr>
              <a:spLocks/>
            </p:cNvSpPr>
            <p:nvPr/>
          </p:nvSpPr>
          <p:spPr>
            <a:xfrm>
              <a:off x="3161707" y="3240600"/>
              <a:ext cx="1243584" cy="100584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Translation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C4B0B6D-3B63-4F21-B0CF-B72917118E08}"/>
                </a:ext>
              </a:extLst>
            </p:cNvPr>
            <p:cNvSpPr>
              <a:spLocks/>
            </p:cNvSpPr>
            <p:nvPr/>
          </p:nvSpPr>
          <p:spPr>
            <a:xfrm>
              <a:off x="4490873" y="3240600"/>
              <a:ext cx="2572750" cy="2069553"/>
            </a:xfrm>
            <a:prstGeom prst="rect">
              <a:avLst/>
            </a:prstGeom>
            <a:solidFill>
              <a:schemeClr val="tx2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Content Repositories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&amp; Containers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C0828FB-0442-4393-97C4-7F5E1F365E63}"/>
                </a:ext>
              </a:extLst>
            </p:cNvPr>
            <p:cNvSpPr>
              <a:spLocks/>
            </p:cNvSpPr>
            <p:nvPr/>
          </p:nvSpPr>
          <p:spPr>
            <a:xfrm>
              <a:off x="7149204" y="3240600"/>
              <a:ext cx="1243584" cy="100584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Taxonomy &amp; Ontology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CA7E6EC-74E3-474A-A11F-177A9AB803DD}"/>
                </a:ext>
              </a:extLst>
            </p:cNvPr>
            <p:cNvSpPr>
              <a:spLocks/>
            </p:cNvSpPr>
            <p:nvPr/>
          </p:nvSpPr>
          <p:spPr>
            <a:xfrm>
              <a:off x="3161707" y="5368025"/>
              <a:ext cx="1243584" cy="100584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Governance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E1DE2C3-879F-4562-802E-3492AD24CD2F}"/>
                </a:ext>
              </a:extLst>
            </p:cNvPr>
            <p:cNvSpPr>
              <a:spLocks/>
            </p:cNvSpPr>
            <p:nvPr/>
          </p:nvSpPr>
          <p:spPr>
            <a:xfrm>
              <a:off x="4490873" y="5368025"/>
              <a:ext cx="1243584" cy="100584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Standards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A4AE55F-9CD2-492D-B4CA-607A8111DA27}"/>
                </a:ext>
              </a:extLst>
            </p:cNvPr>
            <p:cNvSpPr>
              <a:spLocks/>
            </p:cNvSpPr>
            <p:nvPr/>
          </p:nvSpPr>
          <p:spPr>
            <a:xfrm>
              <a:off x="5820039" y="5368025"/>
              <a:ext cx="1243584" cy="100584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Processes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AFD08EA-0045-41CD-A67E-D57F6BFCB0FD}"/>
                </a:ext>
              </a:extLst>
            </p:cNvPr>
            <p:cNvSpPr>
              <a:spLocks/>
            </p:cNvSpPr>
            <p:nvPr/>
          </p:nvSpPr>
          <p:spPr>
            <a:xfrm>
              <a:off x="7149204" y="5368025"/>
              <a:ext cx="1243584" cy="100584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Knowledge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Graph</a:t>
              </a: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6F1C5A00-64A9-40A4-9B44-E1BF86F5D48D}"/>
              </a:ext>
            </a:extLst>
          </p:cNvPr>
          <p:cNvSpPr/>
          <p:nvPr/>
        </p:nvSpPr>
        <p:spPr>
          <a:xfrm>
            <a:off x="4610944" y="1734891"/>
            <a:ext cx="2339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Systems Management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9277779-89A6-4E5C-A3BE-6AFED819CC8D}"/>
              </a:ext>
            </a:extLst>
          </p:cNvPr>
          <p:cNvSpPr/>
          <p:nvPr/>
        </p:nvSpPr>
        <p:spPr>
          <a:xfrm>
            <a:off x="2872693" y="1426453"/>
            <a:ext cx="5783803" cy="336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Management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BCA7C33-E961-4AE1-94C5-ACB446729378}"/>
              </a:ext>
            </a:extLst>
          </p:cNvPr>
          <p:cNvSpPr/>
          <p:nvPr/>
        </p:nvSpPr>
        <p:spPr>
          <a:xfrm>
            <a:off x="104035" y="4319966"/>
            <a:ext cx="2086782" cy="1796817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D76CE1F-EC0E-4A76-9813-4FF61CECA727}"/>
              </a:ext>
            </a:extLst>
          </p:cNvPr>
          <p:cNvSpPr/>
          <p:nvPr/>
        </p:nvSpPr>
        <p:spPr>
          <a:xfrm>
            <a:off x="182131" y="4364641"/>
            <a:ext cx="1955664" cy="1668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+mn-cs"/>
              </a:rPr>
              <a:t>Unified Search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+mn-cs"/>
              </a:rPr>
              <a:t>Content Management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+mn-cs"/>
              </a:rPr>
              <a:t>Change Management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+mn-cs"/>
              </a:rPr>
              <a:t>Single Source of Truth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+mn-cs"/>
              </a:rPr>
              <a:t>Governed Systems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0378793-DE12-4556-9DCB-89E632276B47}"/>
              </a:ext>
            </a:extLst>
          </p:cNvPr>
          <p:cNvSpPr txBox="1"/>
          <p:nvPr/>
        </p:nvSpPr>
        <p:spPr>
          <a:xfrm>
            <a:off x="2668724" y="1075092"/>
            <a:ext cx="6180172" cy="375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 Ecosystem</a:t>
            </a:r>
          </a:p>
        </p:txBody>
      </p:sp>
    </p:spTree>
    <p:extLst>
      <p:ext uri="{BB962C8B-B14F-4D97-AF65-F5344CB8AC3E}">
        <p14:creationId xmlns:p14="http://schemas.microsoft.com/office/powerpoint/2010/main" val="4241854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6AAE85-012B-40AB-A74F-BAD727A67F08}"/>
              </a:ext>
            </a:extLst>
          </p:cNvPr>
          <p:cNvSpPr/>
          <p:nvPr/>
        </p:nvSpPr>
        <p:spPr>
          <a:xfrm>
            <a:off x="993914" y="1095838"/>
            <a:ext cx="4711147" cy="4299122"/>
          </a:xfrm>
          <a:prstGeom prst="rect">
            <a:avLst/>
          </a:prstGeom>
          <a:solidFill>
            <a:schemeClr val="tx2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AD6FF3-93E9-4E6C-B7FD-9B9A5B82F56D}"/>
              </a:ext>
            </a:extLst>
          </p:cNvPr>
          <p:cNvSpPr/>
          <p:nvPr/>
        </p:nvSpPr>
        <p:spPr>
          <a:xfrm>
            <a:off x="6579704" y="1095839"/>
            <a:ext cx="4711147" cy="4299122"/>
          </a:xfrm>
          <a:prstGeom prst="rect">
            <a:avLst/>
          </a:prstGeom>
          <a:solidFill>
            <a:schemeClr val="tx2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DC3554-0CD4-4B8C-9BFA-C646004C2367}"/>
              </a:ext>
            </a:extLst>
          </p:cNvPr>
          <p:cNvSpPr/>
          <p:nvPr/>
        </p:nvSpPr>
        <p:spPr>
          <a:xfrm>
            <a:off x="0" y="2"/>
            <a:ext cx="12192001" cy="87884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DE26244-1728-4B23-A6D3-DBF04DBB7C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152" y="237940"/>
            <a:ext cx="404349" cy="404349"/>
          </a:xfrm>
          <a:prstGeom prst="rect">
            <a:avLst/>
          </a:prstGeom>
        </p:spPr>
      </p:pic>
      <p:sp>
        <p:nvSpPr>
          <p:cNvPr id="33" name="Title 4">
            <a:extLst>
              <a:ext uri="{FF2B5EF4-FFF2-40B4-BE49-F238E27FC236}">
                <a16:creationId xmlns:a16="http://schemas.microsoft.com/office/drawing/2014/main" id="{4B361F35-D85A-494B-B896-8207611FF3AF}"/>
              </a:ext>
            </a:extLst>
          </p:cNvPr>
          <p:cNvSpPr txBox="1">
            <a:spLocks/>
          </p:cNvSpPr>
          <p:nvPr/>
        </p:nvSpPr>
        <p:spPr>
          <a:xfrm>
            <a:off x="218660" y="261735"/>
            <a:ext cx="11430000" cy="36933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354"/>
            <a:r>
              <a:rPr lang="en-US" sz="2400">
                <a:solidFill>
                  <a:srgbClr val="FFFFFF"/>
                </a:solidFill>
              </a:rPr>
              <a:t>Balance between Core Business &amp; Innovation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01C8AC-24BA-49CE-A4E9-772E7C3768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997" b="27997"/>
          <a:stretch/>
        </p:blipFill>
        <p:spPr>
          <a:xfrm>
            <a:off x="1475090" y="3516094"/>
            <a:ext cx="4006262" cy="1331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5846FC-A469-473C-B03B-3D2F97DD3F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997" b="27997"/>
          <a:stretch/>
        </p:blipFill>
        <p:spPr>
          <a:xfrm>
            <a:off x="7580397" y="3216116"/>
            <a:ext cx="2709757" cy="16594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70C501-7A40-4D06-BE32-C2CB5E568F9D}"/>
              </a:ext>
            </a:extLst>
          </p:cNvPr>
          <p:cNvSpPr/>
          <p:nvPr/>
        </p:nvSpPr>
        <p:spPr>
          <a:xfrm>
            <a:off x="1061668" y="1146508"/>
            <a:ext cx="3640879" cy="428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Run the Business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D703C-04E6-466C-BA75-3274310CDC26}"/>
              </a:ext>
            </a:extLst>
          </p:cNvPr>
          <p:cNvSpPr/>
          <p:nvPr/>
        </p:nvSpPr>
        <p:spPr>
          <a:xfrm>
            <a:off x="6668604" y="1146508"/>
            <a:ext cx="4711146" cy="428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Transform the Business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609ECA-77E5-41B8-95DE-1EA2C5279855}"/>
              </a:ext>
            </a:extLst>
          </p:cNvPr>
          <p:cNvSpPr/>
          <p:nvPr/>
        </p:nvSpPr>
        <p:spPr>
          <a:xfrm>
            <a:off x="1061668" y="1558039"/>
            <a:ext cx="4453680" cy="9144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Execute | Build &amp; sell the right services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Efficient | Remove non-value added work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chemeClr val="tx1"/>
                </a:solidFill>
                <a:latin typeface="Arial"/>
              </a:rPr>
              <a:t>Effective |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 it right the first time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6F1433-35E1-438F-AD0A-5A3C59C1AA92}"/>
              </a:ext>
            </a:extLst>
          </p:cNvPr>
          <p:cNvSpPr/>
          <p:nvPr/>
        </p:nvSpPr>
        <p:spPr>
          <a:xfrm>
            <a:off x="6732104" y="1558039"/>
            <a:ext cx="4711146" cy="9144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Remote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Proactive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Predictive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Automated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9D66FB61-FAC2-414F-9CB7-0122C1A97F73}"/>
              </a:ext>
            </a:extLst>
          </p:cNvPr>
          <p:cNvSpPr/>
          <p:nvPr/>
        </p:nvSpPr>
        <p:spPr>
          <a:xfrm>
            <a:off x="4713537" y="3405040"/>
            <a:ext cx="2736707" cy="773259"/>
          </a:xfrm>
          <a:prstGeom prst="leftRightArrow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3175"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9D82B5-809D-48BB-BD54-FCA7A4A1FAB2}"/>
              </a:ext>
            </a:extLst>
          </p:cNvPr>
          <p:cNvSpPr/>
          <p:nvPr/>
        </p:nvSpPr>
        <p:spPr>
          <a:xfrm>
            <a:off x="2428141" y="4808996"/>
            <a:ext cx="2100160" cy="428625"/>
          </a:xfrm>
          <a:prstGeom prst="rect">
            <a:avLst/>
          </a:prstGeom>
          <a:solidFill>
            <a:schemeClr val="tx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Current State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322B01-A503-49A6-B943-DB9C6B86C650}"/>
              </a:ext>
            </a:extLst>
          </p:cNvPr>
          <p:cNvSpPr/>
          <p:nvPr/>
        </p:nvSpPr>
        <p:spPr>
          <a:xfrm>
            <a:off x="7868476" y="4808996"/>
            <a:ext cx="2133600" cy="428625"/>
          </a:xfrm>
          <a:prstGeom prst="rect">
            <a:avLst/>
          </a:prstGeom>
          <a:solidFill>
            <a:schemeClr val="tx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Future State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AEF893-C1CD-4C38-9048-7D20BE66998C}"/>
              </a:ext>
            </a:extLst>
          </p:cNvPr>
          <p:cNvSpPr/>
          <p:nvPr/>
        </p:nvSpPr>
        <p:spPr>
          <a:xfrm>
            <a:off x="1" y="5505216"/>
            <a:ext cx="12191999" cy="87018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Dual focus deliver on our </a:t>
            </a:r>
            <a:r>
              <a:rPr lang="en-US" sz="1900" b="1">
                <a:solidFill>
                  <a:srgbClr val="FFFFFF"/>
                </a:solidFill>
                <a:latin typeface="Arial"/>
              </a:rPr>
              <a:t>4</a:t>
            </a:r>
            <a:r>
              <a:rPr kumimoji="0" lang="en-US" sz="1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key success metrics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cNPS</a:t>
            </a:r>
            <a:r>
              <a:rPr kumimoji="0" lang="en-US" sz="19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</a:t>
            </a:r>
            <a:r>
              <a:rPr kumimoji="0" lang="en-US" sz="190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eNPS</a:t>
            </a:r>
            <a:r>
              <a:rPr kumimoji="0" lang="en-US" sz="19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Financial | Share Gains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50F4D7-9AE3-4BB0-9E6B-A99E2F58708F}"/>
              </a:ext>
            </a:extLst>
          </p:cNvPr>
          <p:cNvSpPr txBox="1"/>
          <p:nvPr/>
        </p:nvSpPr>
        <p:spPr>
          <a:xfrm>
            <a:off x="2991677" y="359789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ln w="3175">
                  <a:noFill/>
                </a:ln>
                <a:solidFill>
                  <a:schemeClr val="tx2"/>
                </a:solidFill>
              </a:rPr>
              <a:t>Transform</a:t>
            </a:r>
          </a:p>
        </p:txBody>
      </p:sp>
    </p:spTree>
    <p:extLst>
      <p:ext uri="{BB962C8B-B14F-4D97-AF65-F5344CB8AC3E}">
        <p14:creationId xmlns:p14="http://schemas.microsoft.com/office/powerpoint/2010/main" val="2082736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B0400F-24E5-415B-B36C-264C6BDC1915}"/>
              </a:ext>
            </a:extLst>
          </p:cNvPr>
          <p:cNvSpPr/>
          <p:nvPr/>
        </p:nvSpPr>
        <p:spPr>
          <a:xfrm>
            <a:off x="0" y="1760706"/>
            <a:ext cx="12178506" cy="431908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DC3554-0CD4-4B8C-9BFA-C646004C2367}"/>
              </a:ext>
            </a:extLst>
          </p:cNvPr>
          <p:cNvSpPr/>
          <p:nvPr/>
        </p:nvSpPr>
        <p:spPr>
          <a:xfrm>
            <a:off x="0" y="2"/>
            <a:ext cx="12192001" cy="87884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DE26244-1728-4B23-A6D3-DBF04DBB7C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152" y="237940"/>
            <a:ext cx="404349" cy="404349"/>
          </a:xfrm>
          <a:prstGeom prst="rect">
            <a:avLst/>
          </a:prstGeom>
        </p:spPr>
      </p:pic>
      <p:sp>
        <p:nvSpPr>
          <p:cNvPr id="33" name="Title 4">
            <a:extLst>
              <a:ext uri="{FF2B5EF4-FFF2-40B4-BE49-F238E27FC236}">
                <a16:creationId xmlns:a16="http://schemas.microsoft.com/office/drawing/2014/main" id="{4B361F35-D85A-494B-B896-8207611FF3AF}"/>
              </a:ext>
            </a:extLst>
          </p:cNvPr>
          <p:cNvSpPr txBox="1">
            <a:spLocks/>
          </p:cNvSpPr>
          <p:nvPr/>
        </p:nvSpPr>
        <p:spPr>
          <a:xfrm>
            <a:off x="218660" y="261735"/>
            <a:ext cx="11430000" cy="36933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354"/>
            <a:r>
              <a:rPr lang="en-US" sz="2400">
                <a:solidFill>
                  <a:srgbClr val="FFFFFF"/>
                </a:solidFill>
              </a:rPr>
              <a:t>Our Vision | </a:t>
            </a:r>
            <a:r>
              <a:rPr lang="en-US" sz="1600">
                <a:solidFill>
                  <a:srgbClr val="FFFFFF"/>
                </a:solidFill>
              </a:rPr>
              <a:t>Provide our customers industry leading digital services through emerging technologies and methodologies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0" name="Arrow: Left 69">
            <a:extLst>
              <a:ext uri="{FF2B5EF4-FFF2-40B4-BE49-F238E27FC236}">
                <a16:creationId xmlns:a16="http://schemas.microsoft.com/office/drawing/2014/main" id="{22E09097-AD32-4CF9-A0FD-9AD02DE87158}"/>
              </a:ext>
            </a:extLst>
          </p:cNvPr>
          <p:cNvSpPr/>
          <p:nvPr/>
        </p:nvSpPr>
        <p:spPr>
          <a:xfrm>
            <a:off x="776468" y="5820936"/>
            <a:ext cx="5319532" cy="639858"/>
          </a:xfrm>
          <a:prstGeom prst="leftArrow">
            <a:avLst/>
          </a:prstGeom>
          <a:solidFill>
            <a:schemeClr val="bg1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Arrow: Left 70">
            <a:extLst>
              <a:ext uri="{FF2B5EF4-FFF2-40B4-BE49-F238E27FC236}">
                <a16:creationId xmlns:a16="http://schemas.microsoft.com/office/drawing/2014/main" id="{6E6A9A6A-ADA1-44DF-8E9C-E3D23D222D64}"/>
              </a:ext>
            </a:extLst>
          </p:cNvPr>
          <p:cNvSpPr/>
          <p:nvPr/>
        </p:nvSpPr>
        <p:spPr>
          <a:xfrm flipH="1">
            <a:off x="6096000" y="5820936"/>
            <a:ext cx="5435450" cy="642711"/>
          </a:xfrm>
          <a:prstGeom prst="leftArrow">
            <a:avLst/>
          </a:prstGeom>
          <a:solidFill>
            <a:schemeClr val="bg1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ounded Rectangle 111">
            <a:extLst>
              <a:ext uri="{FF2B5EF4-FFF2-40B4-BE49-F238E27FC236}">
                <a16:creationId xmlns:a16="http://schemas.microsoft.com/office/drawing/2014/main" id="{26443E05-C7E5-436A-BCEE-21C14BDEF344}"/>
              </a:ext>
            </a:extLst>
          </p:cNvPr>
          <p:cNvSpPr/>
          <p:nvPr/>
        </p:nvSpPr>
        <p:spPr>
          <a:xfrm>
            <a:off x="3" y="1117379"/>
            <a:ext cx="12178504" cy="422240"/>
          </a:xfrm>
          <a:prstGeom prst="rect">
            <a:avLst/>
          </a:prstGeom>
          <a:solidFill>
            <a:schemeClr val="accent1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43840" tIns="0" rIns="0" bIns="0" rtlCol="0" anchor="ctr">
            <a:no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Outcomes    </a:t>
            </a: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1. Operational Excellence    2. </a:t>
            </a:r>
            <a:r>
              <a:rPr kumimoji="0" lang="en-US" sz="1867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cNPS</a:t>
            </a: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1867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eNPS</a:t>
            </a: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 3. Innovation    4. Competitive Advantage 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41337A9-F645-4FF7-B237-09BB0891A8E1}"/>
              </a:ext>
            </a:extLst>
          </p:cNvPr>
          <p:cNvSpPr/>
          <p:nvPr/>
        </p:nvSpPr>
        <p:spPr>
          <a:xfrm>
            <a:off x="8017182" y="1961779"/>
            <a:ext cx="3514268" cy="177618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lIns="121920" tIns="487680" rIns="121920" bIns="121920" rtlCol="0" anchor="t">
            <a:no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Defined KPIs or Measurements</a:t>
            </a:r>
          </a:p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Establish KPIs or measurements, set targets and drive continuous improvement.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CC2B6C-39A1-4951-A8D8-B3FB6DF0BDE1}"/>
              </a:ext>
            </a:extLst>
          </p:cNvPr>
          <p:cNvSpPr/>
          <p:nvPr/>
        </p:nvSpPr>
        <p:spPr>
          <a:xfrm>
            <a:off x="8017182" y="1953571"/>
            <a:ext cx="402336" cy="307541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6E12F49-A58F-491C-AFFF-80B47B03D4A7}"/>
              </a:ext>
            </a:extLst>
          </p:cNvPr>
          <p:cNvSpPr/>
          <p:nvPr/>
        </p:nvSpPr>
        <p:spPr>
          <a:xfrm>
            <a:off x="4346501" y="1961779"/>
            <a:ext cx="3514268" cy="177618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lIns="121920" tIns="487680" rIns="121920" bIns="121920" rtlCol="0" anchor="t">
            <a:no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Technology Investment Strategy</a:t>
            </a:r>
          </a:p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Influence strategic alignment across technology investments and pan-Dell processes.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1BA5799-0C09-4528-9B4E-C028D2C2D4C3}"/>
              </a:ext>
            </a:extLst>
          </p:cNvPr>
          <p:cNvSpPr/>
          <p:nvPr/>
        </p:nvSpPr>
        <p:spPr>
          <a:xfrm>
            <a:off x="4340724" y="1958926"/>
            <a:ext cx="402336" cy="307541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ED39233-4E20-42C6-98A2-C9EF6D7069AB}"/>
              </a:ext>
            </a:extLst>
          </p:cNvPr>
          <p:cNvSpPr/>
          <p:nvPr/>
        </p:nvSpPr>
        <p:spPr>
          <a:xfrm>
            <a:off x="673410" y="1961779"/>
            <a:ext cx="3514268" cy="177618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lIns="121920" tIns="487680" rIns="121920" bIns="121920" rtlCol="0" anchor="t">
            <a:no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Industry Best Practices</a:t>
            </a:r>
          </a:p>
          <a:p>
            <a:pPr marL="0" marR="0" lvl="2" indent="0" algn="l" defTabSz="121917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Implement and govern lifecycle management for knowledge across all channels and audiences.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537F83A-3814-4926-AF20-85BEAB67C72C}"/>
              </a:ext>
            </a:extLst>
          </p:cNvPr>
          <p:cNvSpPr/>
          <p:nvPr/>
        </p:nvSpPr>
        <p:spPr>
          <a:xfrm>
            <a:off x="659914" y="1958926"/>
            <a:ext cx="402336" cy="307541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05E1658-932C-4914-BA10-12B2ACC5A540}"/>
              </a:ext>
            </a:extLst>
          </p:cNvPr>
          <p:cNvSpPr txBox="1"/>
          <p:nvPr/>
        </p:nvSpPr>
        <p:spPr>
          <a:xfrm rot="16200000">
            <a:off x="-1182709" y="3293063"/>
            <a:ext cx="3276911" cy="4741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Strategic objectives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F1A31DA-C2A5-4724-8AD5-C8596967C1AA}"/>
              </a:ext>
            </a:extLst>
          </p:cNvPr>
          <p:cNvSpPr/>
          <p:nvPr/>
        </p:nvSpPr>
        <p:spPr>
          <a:xfrm>
            <a:off x="8017182" y="4000767"/>
            <a:ext cx="3514268" cy="177618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lIns="121920" tIns="487680" rIns="121920" bIns="121920" rtlCol="0" anchor="t">
            <a:no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 Time to Value</a:t>
            </a:r>
          </a:p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 time to value as measured through simplicity, speed, agility and confidence aligned with the four business outcomes.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CBB88B0-271D-454D-B262-EE49978F1E0C}"/>
              </a:ext>
            </a:extLst>
          </p:cNvPr>
          <p:cNvSpPr/>
          <p:nvPr/>
        </p:nvSpPr>
        <p:spPr>
          <a:xfrm>
            <a:off x="8013414" y="4000767"/>
            <a:ext cx="402329" cy="307541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0AEF416-0724-4EBA-A1E2-781C04129D2D}"/>
              </a:ext>
            </a:extLst>
          </p:cNvPr>
          <p:cNvSpPr/>
          <p:nvPr/>
        </p:nvSpPr>
        <p:spPr>
          <a:xfrm>
            <a:off x="4346501" y="4000767"/>
            <a:ext cx="3514268" cy="177618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lIns="121920" tIns="487680" rIns="121920" bIns="121920" rtlCol="0" anchor="t">
            <a:no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Single Source of Truth</a:t>
            </a:r>
          </a:p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Operate with a single understanding of an aligned strategy, terminology and foundational standards across the teams.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EAC7BED-ED06-4681-9430-7FFCE2E7EBF7}"/>
              </a:ext>
            </a:extLst>
          </p:cNvPr>
          <p:cNvSpPr/>
          <p:nvPr/>
        </p:nvSpPr>
        <p:spPr>
          <a:xfrm>
            <a:off x="4340731" y="3997914"/>
            <a:ext cx="402329" cy="307541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0644D85-9072-4A3F-A547-2DD3F482DB8B}"/>
              </a:ext>
            </a:extLst>
          </p:cNvPr>
          <p:cNvSpPr/>
          <p:nvPr/>
        </p:nvSpPr>
        <p:spPr>
          <a:xfrm>
            <a:off x="673410" y="4000767"/>
            <a:ext cx="3514268" cy="177618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lIns="121920" tIns="487680" rIns="121920" bIns="121920" rtlCol="0" anchor="t">
            <a:no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Cultural Evolution</a:t>
            </a:r>
          </a:p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Partner with key stakeholders and evolve a knowledge enabled workforce.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48EC7A5-D4CC-417F-AE2C-EDC0465F1FD4}"/>
              </a:ext>
            </a:extLst>
          </p:cNvPr>
          <p:cNvSpPr/>
          <p:nvPr/>
        </p:nvSpPr>
        <p:spPr>
          <a:xfrm>
            <a:off x="668048" y="3994631"/>
            <a:ext cx="402329" cy="307541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BDDAB90-262A-477C-99ED-BEE1233E5912}"/>
              </a:ext>
            </a:extLst>
          </p:cNvPr>
          <p:cNvSpPr txBox="1"/>
          <p:nvPr/>
        </p:nvSpPr>
        <p:spPr>
          <a:xfrm>
            <a:off x="1079770" y="5965927"/>
            <a:ext cx="10136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End-to-End Creation and Consumption of Knowledge</a:t>
            </a:r>
          </a:p>
        </p:txBody>
      </p:sp>
    </p:spTree>
    <p:extLst>
      <p:ext uri="{BB962C8B-B14F-4D97-AF65-F5344CB8AC3E}">
        <p14:creationId xmlns:p14="http://schemas.microsoft.com/office/powerpoint/2010/main" val="46691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8292C73-BCE5-4DA1-9C64-776C638ABB42}"/>
              </a:ext>
            </a:extLst>
          </p:cNvPr>
          <p:cNvSpPr/>
          <p:nvPr/>
        </p:nvSpPr>
        <p:spPr>
          <a:xfrm>
            <a:off x="368300" y="3600719"/>
            <a:ext cx="11455400" cy="27954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E9B73AD-EFA4-46FA-9C05-79B15745B8FB}"/>
              </a:ext>
            </a:extLst>
          </p:cNvPr>
          <p:cNvSpPr/>
          <p:nvPr/>
        </p:nvSpPr>
        <p:spPr>
          <a:xfrm>
            <a:off x="9030968" y="1461246"/>
            <a:ext cx="2772976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b="1">
                <a:solidFill>
                  <a:schemeClr val="tx2"/>
                </a:solidFill>
              </a:rPr>
              <a:t>Change Management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65EDBFD-8F00-49EA-B436-AEA73CB23678}"/>
              </a:ext>
            </a:extLst>
          </p:cNvPr>
          <p:cNvSpPr/>
          <p:nvPr/>
        </p:nvSpPr>
        <p:spPr>
          <a:xfrm>
            <a:off x="6156582" y="1462328"/>
            <a:ext cx="2772976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b="1">
                <a:solidFill>
                  <a:schemeClr val="tx2"/>
                </a:solidFill>
              </a:rPr>
              <a:t>Content Management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1EED074-A332-4DFB-8F25-9C2D37CCE7B7}"/>
              </a:ext>
            </a:extLst>
          </p:cNvPr>
          <p:cNvSpPr/>
          <p:nvPr/>
        </p:nvSpPr>
        <p:spPr>
          <a:xfrm>
            <a:off x="368300" y="1461246"/>
            <a:ext cx="2772976" cy="120032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b="1">
                <a:solidFill>
                  <a:schemeClr val="tx2"/>
                </a:solidFill>
              </a:rPr>
              <a:t>Single Source </a:t>
            </a:r>
            <a:br>
              <a:rPr lang="en-IN" sz="2200" b="1">
                <a:solidFill>
                  <a:schemeClr val="tx2"/>
                </a:solidFill>
              </a:rPr>
            </a:br>
            <a:r>
              <a:rPr lang="en-IN" sz="2200" b="1">
                <a:solidFill>
                  <a:schemeClr val="tx2"/>
                </a:solidFill>
              </a:rPr>
              <a:t>of Truth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DC3554-0CD4-4B8C-9BFA-C646004C2367}"/>
              </a:ext>
            </a:extLst>
          </p:cNvPr>
          <p:cNvSpPr/>
          <p:nvPr/>
        </p:nvSpPr>
        <p:spPr>
          <a:xfrm>
            <a:off x="0" y="2"/>
            <a:ext cx="12192001" cy="87884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DE26244-1728-4B23-A6D3-DBF04DBB7C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152" y="237940"/>
            <a:ext cx="404349" cy="404349"/>
          </a:xfrm>
          <a:prstGeom prst="rect">
            <a:avLst/>
          </a:prstGeom>
        </p:spPr>
      </p:pic>
      <p:sp>
        <p:nvSpPr>
          <p:cNvPr id="33" name="Title 4">
            <a:extLst>
              <a:ext uri="{FF2B5EF4-FFF2-40B4-BE49-F238E27FC236}">
                <a16:creationId xmlns:a16="http://schemas.microsoft.com/office/drawing/2014/main" id="{4B361F35-D85A-494B-B896-8207611FF3AF}"/>
              </a:ext>
            </a:extLst>
          </p:cNvPr>
          <p:cNvSpPr txBox="1">
            <a:spLocks/>
          </p:cNvSpPr>
          <p:nvPr/>
        </p:nvSpPr>
        <p:spPr>
          <a:xfrm>
            <a:off x="218660" y="261735"/>
            <a:ext cx="11430000" cy="36933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354"/>
            <a:r>
              <a:rPr lang="en-US" sz="2400">
                <a:solidFill>
                  <a:srgbClr val="FFFFFF"/>
                </a:solidFill>
              </a:rPr>
              <a:t>Knowledge Strategy | Right Information, Right Time, Right Format, Right Action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1B71D93-C0A9-4226-8BA6-8539C846AFF1}"/>
              </a:ext>
            </a:extLst>
          </p:cNvPr>
          <p:cNvSpPr txBox="1"/>
          <p:nvPr/>
        </p:nvSpPr>
        <p:spPr>
          <a:xfrm>
            <a:off x="455506" y="3710175"/>
            <a:ext cx="5782731" cy="254608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347663" indent="-233363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b="1" kern="0">
                <a:ea typeface="Open Sans" panose="020B0606030504020204" pitchFamily="34" charset="0"/>
                <a:cs typeface="Open Sans" panose="020B0606030504020204" pitchFamily="34" charset="0"/>
              </a:rPr>
              <a:t>+430bps in Customer Satisfaction</a:t>
            </a:r>
          </a:p>
          <a:p>
            <a:pPr marL="347663" indent="-233363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kern="0">
                <a:ea typeface="Open Sans" panose="020B0606030504020204" pitchFamily="34" charset="0"/>
                <a:cs typeface="Open Sans" panose="020B0606030504020204" pitchFamily="34" charset="0"/>
              </a:rPr>
              <a:t>18,000 employees formally trained in Knowledge Centered Service best practice</a:t>
            </a:r>
          </a:p>
          <a:p>
            <a:pPr marL="347663" indent="-233363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kern="0">
                <a:ea typeface="Open Sans" panose="020B0606030504020204" pitchFamily="34" charset="0"/>
                <a:cs typeface="Open Sans" panose="020B0606030504020204" pitchFamily="34" charset="0"/>
              </a:rPr>
              <a:t>278% growth in utilization of a single platform for all agents</a:t>
            </a:r>
          </a:p>
          <a:p>
            <a:pPr marL="347663" indent="-233363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kern="0">
                <a:ea typeface="Open Sans" panose="020B0606030504020204" pitchFamily="34" charset="0"/>
                <a:cs typeface="Open Sans" panose="020B0606030504020204" pitchFamily="34" charset="0"/>
              </a:rPr>
              <a:t>96% success rate for initial completion of task in field</a:t>
            </a:r>
          </a:p>
          <a:p>
            <a:pPr marL="347663" indent="-233363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kern="0">
                <a:ea typeface="Open Sans" panose="020B0606030504020204" pitchFamily="34" charset="0"/>
                <a:cs typeface="Open Sans" panose="020B0606030504020204" pitchFamily="34" charset="0"/>
              </a:rPr>
              <a:t>49% increase in video views (5M quarterly)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F6CFE6-28EB-4BB8-A3CA-FADD0BAECEF0}"/>
              </a:ext>
            </a:extLst>
          </p:cNvPr>
          <p:cNvSpPr/>
          <p:nvPr/>
        </p:nvSpPr>
        <p:spPr>
          <a:xfrm>
            <a:off x="182782" y="899088"/>
            <a:ext cx="1178092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700" b="1" ker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Goal</a:t>
            </a:r>
            <a:r>
              <a:rPr lang="en-US" sz="1700" ker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Improve search &amp; SEO rank; provide a consistent UX; eliminate outdated content; showcase content by journey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C39E23-0F81-4A08-93C7-99F14704D0C5}"/>
              </a:ext>
            </a:extLst>
          </p:cNvPr>
          <p:cNvSpPr/>
          <p:nvPr/>
        </p:nvSpPr>
        <p:spPr>
          <a:xfrm>
            <a:off x="3262441" y="1461246"/>
            <a:ext cx="2772976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b="1">
                <a:solidFill>
                  <a:schemeClr val="tx2"/>
                </a:solidFill>
              </a:rPr>
              <a:t>Unified </a:t>
            </a:r>
            <a:br>
              <a:rPr lang="en-IN" sz="2200" b="1">
                <a:solidFill>
                  <a:schemeClr val="tx2"/>
                </a:solidFill>
              </a:rPr>
            </a:br>
            <a:r>
              <a:rPr lang="en-IN" sz="2200" b="1">
                <a:solidFill>
                  <a:schemeClr val="tx2"/>
                </a:solidFill>
              </a:rPr>
              <a:t>Search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4BBE7C-1345-4BDF-B98D-332801690E80}"/>
              </a:ext>
            </a:extLst>
          </p:cNvPr>
          <p:cNvSpPr txBox="1"/>
          <p:nvPr/>
        </p:nvSpPr>
        <p:spPr>
          <a:xfrm>
            <a:off x="6305687" y="3710175"/>
            <a:ext cx="5450563" cy="2430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347663" indent="-233363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b="1" kern="0">
                <a:ea typeface="Open Sans" panose="020B0606030504020204" pitchFamily="34" charset="0"/>
                <a:cs typeface="Open Sans" panose="020B0606030504020204" pitchFamily="34" charset="0"/>
              </a:rPr>
              <a:t>90.4% </a:t>
            </a:r>
            <a:r>
              <a:rPr lang="en-US" sz="1700" b="1" kern="0" err="1">
                <a:ea typeface="Open Sans" panose="020B0606030504020204" pitchFamily="34" charset="0"/>
                <a:cs typeface="Open Sans" panose="020B0606030504020204" pitchFamily="34" charset="0"/>
              </a:rPr>
              <a:t>VirtualAssistant</a:t>
            </a:r>
            <a:r>
              <a:rPr lang="en-US" sz="1700" b="1" kern="0">
                <a:ea typeface="Open Sans" panose="020B0606030504020204" pitchFamily="34" charset="0"/>
                <a:cs typeface="Open Sans" panose="020B0606030504020204" pitchFamily="34" charset="0"/>
              </a:rPr>
              <a:t> CSAT</a:t>
            </a:r>
          </a:p>
          <a:p>
            <a:pPr marL="347663" indent="-233363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kern="0">
                <a:ea typeface="Open Sans" panose="020B0606030504020204" pitchFamily="34" charset="0"/>
                <a:cs typeface="Open Sans" panose="020B0606030504020204" pitchFamily="34" charset="0"/>
              </a:rPr>
              <a:t>18 languages for online support including live-chat auto translation</a:t>
            </a:r>
          </a:p>
          <a:p>
            <a:pPr marL="347663" indent="-233363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kern="0">
                <a:ea typeface="Open Sans" panose="020B0606030504020204" pitchFamily="34" charset="0"/>
                <a:cs typeface="Open Sans" panose="020B0606030504020204" pitchFamily="34" charset="0"/>
              </a:rPr>
              <a:t>30% reduction in search solution yielding 1.5M minutes in efficiency gain</a:t>
            </a:r>
          </a:p>
          <a:p>
            <a:pPr marL="347663" indent="-233363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kern="0">
                <a:ea typeface="Open Sans" panose="020B0606030504020204" pitchFamily="34" charset="0"/>
                <a:cs typeface="Open Sans" panose="020B0606030504020204" pitchFamily="34" charset="0"/>
              </a:rPr>
              <a:t>6,000 new knowledge assets created last quarter viewed 750K times by external customer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5737620-78A2-4F35-89A2-B95C1631BB74}"/>
              </a:ext>
            </a:extLst>
          </p:cNvPr>
          <p:cNvSpPr/>
          <p:nvPr/>
        </p:nvSpPr>
        <p:spPr>
          <a:xfrm>
            <a:off x="368300" y="2925637"/>
            <a:ext cx="11455400" cy="6740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Key Metrics</a:t>
            </a:r>
            <a:endParaRPr lang="en-IN" sz="280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E39211-6270-41C9-BAC8-B815E103AB2D}"/>
              </a:ext>
            </a:extLst>
          </p:cNvPr>
          <p:cNvSpPr/>
          <p:nvPr/>
        </p:nvSpPr>
        <p:spPr>
          <a:xfrm rot="16200000">
            <a:off x="4945003" y="4977856"/>
            <a:ext cx="2468880" cy="457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0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6">
            <a:extLst>
              <a:ext uri="{FF2B5EF4-FFF2-40B4-BE49-F238E27FC236}">
                <a16:creationId xmlns:a16="http://schemas.microsoft.com/office/drawing/2014/main" id="{8063FB36-D4DD-4730-B3F4-E9BE4C94E90F}"/>
              </a:ext>
            </a:extLst>
          </p:cNvPr>
          <p:cNvSpPr>
            <a:spLocks/>
          </p:cNvSpPr>
          <p:nvPr/>
        </p:nvSpPr>
        <p:spPr bwMode="auto">
          <a:xfrm>
            <a:off x="7743138" y="1251862"/>
            <a:ext cx="2434444" cy="2273044"/>
          </a:xfrm>
          <a:custGeom>
            <a:avLst/>
            <a:gdLst>
              <a:gd name="T0" fmla="*/ 1499 w 1735"/>
              <a:gd name="T1" fmla="*/ 1235 h 1624"/>
              <a:gd name="T2" fmla="*/ 1232 w 1735"/>
              <a:gd name="T3" fmla="*/ 114 h 1624"/>
              <a:gd name="T4" fmla="*/ 914 w 1735"/>
              <a:gd name="T5" fmla="*/ 0 h 1624"/>
              <a:gd name="T6" fmla="*/ 922 w 1735"/>
              <a:gd name="T7" fmla="*/ 120 h 1624"/>
              <a:gd name="T8" fmla="*/ 85 w 1735"/>
              <a:gd name="T9" fmla="*/ 923 h 1624"/>
              <a:gd name="T10" fmla="*/ 0 w 1735"/>
              <a:gd name="T11" fmla="*/ 923 h 1624"/>
              <a:gd name="T12" fmla="*/ 827 w 1735"/>
              <a:gd name="T13" fmla="*/ 1622 h 1624"/>
              <a:gd name="T14" fmla="*/ 1580 w 1735"/>
              <a:gd name="T15" fmla="*/ 1622 h 1624"/>
              <a:gd name="T16" fmla="*/ 1500 w 1735"/>
              <a:gd name="T17" fmla="*/ 1487 h 1624"/>
              <a:gd name="T18" fmla="*/ 1499 w 1735"/>
              <a:gd name="T19" fmla="*/ 1235 h 1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35" h="1624">
                <a:moveTo>
                  <a:pt x="1499" y="1235"/>
                </a:moveTo>
                <a:cubicBezTo>
                  <a:pt x="1735" y="851"/>
                  <a:pt x="1615" y="349"/>
                  <a:pt x="1232" y="114"/>
                </a:cubicBezTo>
                <a:cubicBezTo>
                  <a:pt x="1135" y="54"/>
                  <a:pt x="1027" y="15"/>
                  <a:pt x="914" y="0"/>
                </a:cubicBezTo>
                <a:cubicBezTo>
                  <a:pt x="919" y="40"/>
                  <a:pt x="922" y="80"/>
                  <a:pt x="922" y="120"/>
                </a:cubicBezTo>
                <a:cubicBezTo>
                  <a:pt x="907" y="571"/>
                  <a:pt x="535" y="928"/>
                  <a:pt x="85" y="923"/>
                </a:cubicBezTo>
                <a:cubicBezTo>
                  <a:pt x="0" y="923"/>
                  <a:pt x="0" y="923"/>
                  <a:pt x="0" y="923"/>
                </a:cubicBezTo>
                <a:cubicBezTo>
                  <a:pt x="66" y="1328"/>
                  <a:pt x="417" y="1624"/>
                  <a:pt x="827" y="1622"/>
                </a:cubicBezTo>
                <a:cubicBezTo>
                  <a:pt x="1580" y="1622"/>
                  <a:pt x="1580" y="1622"/>
                  <a:pt x="1580" y="1622"/>
                </a:cubicBezTo>
                <a:cubicBezTo>
                  <a:pt x="1500" y="1487"/>
                  <a:pt x="1500" y="1487"/>
                  <a:pt x="1500" y="1487"/>
                </a:cubicBezTo>
                <a:cubicBezTo>
                  <a:pt x="1453" y="1410"/>
                  <a:pt x="1453" y="1313"/>
                  <a:pt x="1499" y="123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71500" dist="444500" dir="8100000" algn="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5A63CB7-19FF-4407-B615-ED8B858E5B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8163" y="274638"/>
            <a:ext cx="10383837" cy="711200"/>
          </a:xfrm>
        </p:spPr>
        <p:txBody>
          <a:bodyPr/>
          <a:lstStyle/>
          <a:p>
            <a:r>
              <a:rPr lang="en-IN"/>
              <a:t>Questions &amp; </a:t>
            </a:r>
            <a:r>
              <a:rPr lang="en-IN" b="0">
                <a:latin typeface="Segoe UI Light" panose="020B0502040204020203" pitchFamily="34" charset="0"/>
                <a:cs typeface="Segoe UI Light" panose="020B0502040204020203" pitchFamily="34" charset="0"/>
              </a:rPr>
              <a:t>Answers</a:t>
            </a:r>
            <a:endParaRPr lang="en-IN"/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44EDD68C-28EE-4974-9F3B-8CCB83A85DED}"/>
              </a:ext>
            </a:extLst>
          </p:cNvPr>
          <p:cNvSpPr>
            <a:spLocks/>
          </p:cNvSpPr>
          <p:nvPr/>
        </p:nvSpPr>
        <p:spPr bwMode="auto">
          <a:xfrm>
            <a:off x="6588510" y="103443"/>
            <a:ext cx="2450998" cy="2446859"/>
          </a:xfrm>
          <a:custGeom>
            <a:avLst/>
            <a:gdLst>
              <a:gd name="T0" fmla="*/ 236 w 1747"/>
              <a:gd name="T1" fmla="*/ 1357 h 1749"/>
              <a:gd name="T2" fmla="*/ 503 w 1747"/>
              <a:gd name="T3" fmla="*/ 236 h 1749"/>
              <a:gd name="T4" fmla="*/ 1624 w 1747"/>
              <a:gd name="T5" fmla="*/ 503 h 1749"/>
              <a:gd name="T6" fmla="*/ 1745 w 1747"/>
              <a:gd name="T7" fmla="*/ 941 h 1749"/>
              <a:gd name="T8" fmla="*/ 908 w 1747"/>
              <a:gd name="T9" fmla="*/ 1744 h 1749"/>
              <a:gd name="T10" fmla="*/ 156 w 1747"/>
              <a:gd name="T11" fmla="*/ 1744 h 1749"/>
              <a:gd name="T12" fmla="*/ 235 w 1747"/>
              <a:gd name="T13" fmla="*/ 1610 h 1749"/>
              <a:gd name="T14" fmla="*/ 236 w 1747"/>
              <a:gd name="T15" fmla="*/ 1357 h 1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47" h="1749">
                <a:moveTo>
                  <a:pt x="236" y="1357"/>
                </a:moveTo>
                <a:cubicBezTo>
                  <a:pt x="0" y="974"/>
                  <a:pt x="119" y="472"/>
                  <a:pt x="503" y="236"/>
                </a:cubicBezTo>
                <a:cubicBezTo>
                  <a:pt x="886" y="0"/>
                  <a:pt x="1388" y="119"/>
                  <a:pt x="1624" y="503"/>
                </a:cubicBezTo>
                <a:cubicBezTo>
                  <a:pt x="1705" y="634"/>
                  <a:pt x="1747" y="787"/>
                  <a:pt x="1745" y="941"/>
                </a:cubicBezTo>
                <a:cubicBezTo>
                  <a:pt x="1730" y="1392"/>
                  <a:pt x="1359" y="1749"/>
                  <a:pt x="908" y="1744"/>
                </a:cubicBezTo>
                <a:cubicBezTo>
                  <a:pt x="156" y="1744"/>
                  <a:pt x="156" y="1744"/>
                  <a:pt x="156" y="1744"/>
                </a:cubicBezTo>
                <a:cubicBezTo>
                  <a:pt x="235" y="1610"/>
                  <a:pt x="235" y="1610"/>
                  <a:pt x="235" y="1610"/>
                </a:cubicBezTo>
                <a:cubicBezTo>
                  <a:pt x="282" y="1532"/>
                  <a:pt x="282" y="1435"/>
                  <a:pt x="236" y="135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571500" dist="444500" dir="8100000" algn="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8" name="Freeform 7">
            <a:extLst>
              <a:ext uri="{FF2B5EF4-FFF2-40B4-BE49-F238E27FC236}">
                <a16:creationId xmlns:a16="http://schemas.microsoft.com/office/drawing/2014/main" id="{E2D8647C-763E-4343-A6FE-4E564F9A7212}"/>
              </a:ext>
            </a:extLst>
          </p:cNvPr>
          <p:cNvSpPr>
            <a:spLocks noEditPoints="1"/>
          </p:cNvSpPr>
          <p:nvPr/>
        </p:nvSpPr>
        <p:spPr bwMode="auto">
          <a:xfrm>
            <a:off x="6616444" y="152070"/>
            <a:ext cx="3656322" cy="3450433"/>
          </a:xfrm>
          <a:custGeom>
            <a:avLst/>
            <a:gdLst>
              <a:gd name="T0" fmla="*/ 2353 w 2606"/>
              <a:gd name="T1" fmla="*/ 2244 h 2466"/>
              <a:gd name="T2" fmla="*/ 2353 w 2606"/>
              <a:gd name="T3" fmla="*/ 2051 h 2466"/>
              <a:gd name="T4" fmla="*/ 2067 w 2606"/>
              <a:gd name="T5" fmla="*/ 850 h 2466"/>
              <a:gd name="T6" fmla="*/ 1771 w 2606"/>
              <a:gd name="T7" fmla="*/ 736 h 2466"/>
              <a:gd name="T8" fmla="*/ 1511 w 2606"/>
              <a:gd name="T9" fmla="*/ 258 h 2466"/>
              <a:gd name="T10" fmla="*/ 840 w 2606"/>
              <a:gd name="T11" fmla="*/ 21 h 2466"/>
              <a:gd name="T12" fmla="*/ 38 w 2606"/>
              <a:gd name="T13" fmla="*/ 960 h 2466"/>
              <a:gd name="T14" fmla="*/ 167 w 2606"/>
              <a:gd name="T15" fmla="*/ 1352 h 2466"/>
              <a:gd name="T16" fmla="*/ 167 w 2606"/>
              <a:gd name="T17" fmla="*/ 1544 h 2466"/>
              <a:gd name="T18" fmla="*/ 86 w 2606"/>
              <a:gd name="T19" fmla="*/ 1680 h 2466"/>
              <a:gd name="T20" fmla="*/ 106 w 2606"/>
              <a:gd name="T21" fmla="*/ 1759 h 2466"/>
              <a:gd name="T22" fmla="*/ 136 w 2606"/>
              <a:gd name="T23" fmla="*/ 1767 h 2466"/>
              <a:gd name="T24" fmla="*/ 755 w 2606"/>
              <a:gd name="T25" fmla="*/ 1767 h 2466"/>
              <a:gd name="T26" fmla="*/ 1628 w 2606"/>
              <a:gd name="T27" fmla="*/ 2466 h 2466"/>
              <a:gd name="T28" fmla="*/ 2383 w 2606"/>
              <a:gd name="T29" fmla="*/ 2466 h 2466"/>
              <a:gd name="T30" fmla="*/ 2441 w 2606"/>
              <a:gd name="T31" fmla="*/ 2408 h 2466"/>
              <a:gd name="T32" fmla="*/ 2433 w 2606"/>
              <a:gd name="T33" fmla="*/ 2378 h 2466"/>
              <a:gd name="T34" fmla="*/ 2353 w 2606"/>
              <a:gd name="T35" fmla="*/ 2244 h 2466"/>
              <a:gd name="T36" fmla="*/ 237 w 2606"/>
              <a:gd name="T37" fmla="*/ 1651 h 2466"/>
              <a:gd name="T38" fmla="*/ 265 w 2606"/>
              <a:gd name="T39" fmla="*/ 1604 h 2466"/>
              <a:gd name="T40" fmla="*/ 265 w 2606"/>
              <a:gd name="T41" fmla="*/ 1291 h 2466"/>
              <a:gd name="T42" fmla="*/ 513 w 2606"/>
              <a:gd name="T43" fmla="*/ 250 h 2466"/>
              <a:gd name="T44" fmla="*/ 1554 w 2606"/>
              <a:gd name="T45" fmla="*/ 498 h 2466"/>
              <a:gd name="T46" fmla="*/ 1667 w 2606"/>
              <a:gd name="T47" fmla="*/ 905 h 2466"/>
              <a:gd name="T48" fmla="*/ 888 w 2606"/>
              <a:gd name="T49" fmla="*/ 1651 h 2466"/>
              <a:gd name="T50" fmla="*/ 237 w 2606"/>
              <a:gd name="T51" fmla="*/ 1651 h 2466"/>
              <a:gd name="T52" fmla="*/ 1630 w 2606"/>
              <a:gd name="T53" fmla="*/ 2350 h 2466"/>
              <a:gd name="T54" fmla="*/ 874 w 2606"/>
              <a:gd name="T55" fmla="*/ 1767 h 2466"/>
              <a:gd name="T56" fmla="*/ 888 w 2606"/>
              <a:gd name="T57" fmla="*/ 1767 h 2466"/>
              <a:gd name="T58" fmla="*/ 1783 w 2606"/>
              <a:gd name="T59" fmla="*/ 907 h 2466"/>
              <a:gd name="T60" fmla="*/ 1783 w 2606"/>
              <a:gd name="T61" fmla="*/ 856 h 2466"/>
              <a:gd name="T62" fmla="*/ 2347 w 2606"/>
              <a:gd name="T63" fmla="*/ 1766 h 2466"/>
              <a:gd name="T64" fmla="*/ 2254 w 2606"/>
              <a:gd name="T65" fmla="*/ 1990 h 2466"/>
              <a:gd name="T66" fmla="*/ 2254 w 2606"/>
              <a:gd name="T67" fmla="*/ 2302 h 2466"/>
              <a:gd name="T68" fmla="*/ 2282 w 2606"/>
              <a:gd name="T69" fmla="*/ 2350 h 2466"/>
              <a:gd name="T70" fmla="*/ 1630 w 2606"/>
              <a:gd name="T71" fmla="*/ 2350 h 2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06" h="2466">
                <a:moveTo>
                  <a:pt x="2353" y="2244"/>
                </a:moveTo>
                <a:cubicBezTo>
                  <a:pt x="2318" y="2185"/>
                  <a:pt x="2318" y="2111"/>
                  <a:pt x="2353" y="2051"/>
                </a:cubicBezTo>
                <a:cubicBezTo>
                  <a:pt x="2606" y="1641"/>
                  <a:pt x="2478" y="1103"/>
                  <a:pt x="2067" y="850"/>
                </a:cubicBezTo>
                <a:cubicBezTo>
                  <a:pt x="1976" y="794"/>
                  <a:pt x="1876" y="756"/>
                  <a:pt x="1771" y="736"/>
                </a:cubicBezTo>
                <a:cubicBezTo>
                  <a:pt x="1738" y="553"/>
                  <a:pt x="1646" y="385"/>
                  <a:pt x="1511" y="258"/>
                </a:cubicBezTo>
                <a:cubicBezTo>
                  <a:pt x="1331" y="87"/>
                  <a:pt x="1087" y="0"/>
                  <a:pt x="840" y="21"/>
                </a:cubicBezTo>
                <a:cubicBezTo>
                  <a:pt x="359" y="59"/>
                  <a:pt x="0" y="479"/>
                  <a:pt x="38" y="960"/>
                </a:cubicBezTo>
                <a:cubicBezTo>
                  <a:pt x="49" y="1099"/>
                  <a:pt x="93" y="1234"/>
                  <a:pt x="167" y="1352"/>
                </a:cubicBezTo>
                <a:cubicBezTo>
                  <a:pt x="202" y="1411"/>
                  <a:pt x="202" y="1485"/>
                  <a:pt x="167" y="1544"/>
                </a:cubicBezTo>
                <a:cubicBezTo>
                  <a:pt x="86" y="1680"/>
                  <a:pt x="86" y="1680"/>
                  <a:pt x="86" y="1680"/>
                </a:cubicBezTo>
                <a:cubicBezTo>
                  <a:pt x="69" y="1707"/>
                  <a:pt x="78" y="1743"/>
                  <a:pt x="106" y="1759"/>
                </a:cubicBezTo>
                <a:cubicBezTo>
                  <a:pt x="115" y="1765"/>
                  <a:pt x="125" y="1767"/>
                  <a:pt x="136" y="1767"/>
                </a:cubicBezTo>
                <a:cubicBezTo>
                  <a:pt x="755" y="1767"/>
                  <a:pt x="755" y="1767"/>
                  <a:pt x="755" y="1767"/>
                </a:cubicBezTo>
                <a:cubicBezTo>
                  <a:pt x="846" y="2176"/>
                  <a:pt x="1209" y="2466"/>
                  <a:pt x="1628" y="2466"/>
                </a:cubicBezTo>
                <a:cubicBezTo>
                  <a:pt x="2383" y="2466"/>
                  <a:pt x="2383" y="2466"/>
                  <a:pt x="2383" y="2466"/>
                </a:cubicBezTo>
                <a:cubicBezTo>
                  <a:pt x="2415" y="2466"/>
                  <a:pt x="2441" y="2440"/>
                  <a:pt x="2441" y="2408"/>
                </a:cubicBezTo>
                <a:cubicBezTo>
                  <a:pt x="2441" y="2397"/>
                  <a:pt x="2438" y="2387"/>
                  <a:pt x="2433" y="2378"/>
                </a:cubicBezTo>
                <a:lnTo>
                  <a:pt x="2353" y="2244"/>
                </a:lnTo>
                <a:close/>
                <a:moveTo>
                  <a:pt x="237" y="1651"/>
                </a:moveTo>
                <a:cubicBezTo>
                  <a:pt x="265" y="1604"/>
                  <a:pt x="265" y="1604"/>
                  <a:pt x="265" y="1604"/>
                </a:cubicBezTo>
                <a:cubicBezTo>
                  <a:pt x="324" y="1508"/>
                  <a:pt x="324" y="1387"/>
                  <a:pt x="265" y="1291"/>
                </a:cubicBezTo>
                <a:cubicBezTo>
                  <a:pt x="46" y="935"/>
                  <a:pt x="157" y="469"/>
                  <a:pt x="513" y="250"/>
                </a:cubicBezTo>
                <a:cubicBezTo>
                  <a:pt x="869" y="31"/>
                  <a:pt x="1335" y="142"/>
                  <a:pt x="1554" y="498"/>
                </a:cubicBezTo>
                <a:cubicBezTo>
                  <a:pt x="1630" y="620"/>
                  <a:pt x="1669" y="762"/>
                  <a:pt x="1667" y="905"/>
                </a:cubicBezTo>
                <a:cubicBezTo>
                  <a:pt x="1653" y="1324"/>
                  <a:pt x="1307" y="1655"/>
                  <a:pt x="888" y="1651"/>
                </a:cubicBezTo>
                <a:lnTo>
                  <a:pt x="237" y="1651"/>
                </a:lnTo>
                <a:close/>
                <a:moveTo>
                  <a:pt x="1630" y="2350"/>
                </a:moveTo>
                <a:cubicBezTo>
                  <a:pt x="1275" y="2352"/>
                  <a:pt x="963" y="2112"/>
                  <a:pt x="874" y="1767"/>
                </a:cubicBezTo>
                <a:cubicBezTo>
                  <a:pt x="888" y="1767"/>
                  <a:pt x="888" y="1767"/>
                  <a:pt x="888" y="1767"/>
                </a:cubicBezTo>
                <a:cubicBezTo>
                  <a:pt x="1370" y="1771"/>
                  <a:pt x="1768" y="1389"/>
                  <a:pt x="1783" y="907"/>
                </a:cubicBezTo>
                <a:cubicBezTo>
                  <a:pt x="1783" y="890"/>
                  <a:pt x="1783" y="873"/>
                  <a:pt x="1783" y="856"/>
                </a:cubicBezTo>
                <a:cubicBezTo>
                  <a:pt x="2190" y="952"/>
                  <a:pt x="2442" y="1359"/>
                  <a:pt x="2347" y="1766"/>
                </a:cubicBezTo>
                <a:cubicBezTo>
                  <a:pt x="2328" y="1845"/>
                  <a:pt x="2297" y="1921"/>
                  <a:pt x="2254" y="1990"/>
                </a:cubicBezTo>
                <a:cubicBezTo>
                  <a:pt x="2196" y="2086"/>
                  <a:pt x="2196" y="2206"/>
                  <a:pt x="2254" y="2302"/>
                </a:cubicBezTo>
                <a:cubicBezTo>
                  <a:pt x="2282" y="2350"/>
                  <a:pt x="2282" y="2350"/>
                  <a:pt x="2282" y="2350"/>
                </a:cubicBezTo>
                <a:cubicBezTo>
                  <a:pt x="1630" y="2350"/>
                  <a:pt x="1630" y="2350"/>
                  <a:pt x="1630" y="235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9" name="Freeform 8">
            <a:extLst>
              <a:ext uri="{FF2B5EF4-FFF2-40B4-BE49-F238E27FC236}">
                <a16:creationId xmlns:a16="http://schemas.microsoft.com/office/drawing/2014/main" id="{407A37C5-7CB2-4C4C-B885-3D26F614FCED}"/>
              </a:ext>
            </a:extLst>
          </p:cNvPr>
          <p:cNvSpPr>
            <a:spLocks/>
          </p:cNvSpPr>
          <p:nvPr/>
        </p:nvSpPr>
        <p:spPr bwMode="auto">
          <a:xfrm>
            <a:off x="7459655" y="874229"/>
            <a:ext cx="760441" cy="735609"/>
          </a:xfrm>
          <a:custGeom>
            <a:avLst/>
            <a:gdLst>
              <a:gd name="T0" fmla="*/ 373 w 542"/>
              <a:gd name="T1" fmla="*/ 238 h 526"/>
              <a:gd name="T2" fmla="*/ 373 w 542"/>
              <a:gd name="T3" fmla="*/ 238 h 526"/>
              <a:gd name="T4" fmla="*/ 178 w 542"/>
              <a:gd name="T5" fmla="*/ 339 h 526"/>
              <a:gd name="T6" fmla="*/ 173 w 542"/>
              <a:gd name="T7" fmla="*/ 345 h 526"/>
              <a:gd name="T8" fmla="*/ 198 w 542"/>
              <a:gd name="T9" fmla="*/ 526 h 526"/>
              <a:gd name="T10" fmla="*/ 315 w 542"/>
              <a:gd name="T11" fmla="*/ 526 h 526"/>
              <a:gd name="T12" fmla="*/ 327 w 542"/>
              <a:gd name="T13" fmla="*/ 457 h 526"/>
              <a:gd name="T14" fmla="*/ 542 w 542"/>
              <a:gd name="T15" fmla="*/ 236 h 526"/>
              <a:gd name="T16" fmla="*/ 542 w 542"/>
              <a:gd name="T17" fmla="*/ 236 h 526"/>
              <a:gd name="T18" fmla="*/ 272 w 542"/>
              <a:gd name="T19" fmla="*/ 3 h 526"/>
              <a:gd name="T20" fmla="*/ 0 w 542"/>
              <a:gd name="T21" fmla="*/ 123 h 526"/>
              <a:gd name="T22" fmla="*/ 102 w 542"/>
              <a:gd name="T23" fmla="*/ 236 h 526"/>
              <a:gd name="T24" fmla="*/ 269 w 542"/>
              <a:gd name="T25" fmla="*/ 159 h 526"/>
              <a:gd name="T26" fmla="*/ 373 w 542"/>
              <a:gd name="T27" fmla="*/ 238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2" h="526">
                <a:moveTo>
                  <a:pt x="373" y="238"/>
                </a:moveTo>
                <a:cubicBezTo>
                  <a:pt x="373" y="238"/>
                  <a:pt x="373" y="238"/>
                  <a:pt x="373" y="238"/>
                </a:cubicBezTo>
                <a:cubicBezTo>
                  <a:pt x="373" y="296"/>
                  <a:pt x="319" y="333"/>
                  <a:pt x="178" y="339"/>
                </a:cubicBezTo>
                <a:cubicBezTo>
                  <a:pt x="173" y="345"/>
                  <a:pt x="173" y="345"/>
                  <a:pt x="173" y="345"/>
                </a:cubicBezTo>
                <a:cubicBezTo>
                  <a:pt x="198" y="526"/>
                  <a:pt x="198" y="526"/>
                  <a:pt x="198" y="526"/>
                </a:cubicBezTo>
                <a:cubicBezTo>
                  <a:pt x="315" y="526"/>
                  <a:pt x="315" y="526"/>
                  <a:pt x="315" y="526"/>
                </a:cubicBezTo>
                <a:cubicBezTo>
                  <a:pt x="327" y="457"/>
                  <a:pt x="327" y="457"/>
                  <a:pt x="327" y="457"/>
                </a:cubicBezTo>
                <a:cubicBezTo>
                  <a:pt x="446" y="436"/>
                  <a:pt x="542" y="378"/>
                  <a:pt x="542" y="236"/>
                </a:cubicBezTo>
                <a:cubicBezTo>
                  <a:pt x="542" y="236"/>
                  <a:pt x="542" y="236"/>
                  <a:pt x="542" y="236"/>
                </a:cubicBezTo>
                <a:cubicBezTo>
                  <a:pt x="542" y="88"/>
                  <a:pt x="433" y="3"/>
                  <a:pt x="272" y="3"/>
                </a:cubicBezTo>
                <a:cubicBezTo>
                  <a:pt x="168" y="0"/>
                  <a:pt x="68" y="44"/>
                  <a:pt x="0" y="123"/>
                </a:cubicBezTo>
                <a:cubicBezTo>
                  <a:pt x="102" y="236"/>
                  <a:pt x="102" y="236"/>
                  <a:pt x="102" y="236"/>
                </a:cubicBezTo>
                <a:cubicBezTo>
                  <a:pt x="145" y="188"/>
                  <a:pt x="205" y="160"/>
                  <a:pt x="269" y="159"/>
                </a:cubicBezTo>
                <a:cubicBezTo>
                  <a:pt x="336" y="159"/>
                  <a:pt x="373" y="188"/>
                  <a:pt x="373" y="23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0" name="Rectangle 9">
            <a:extLst>
              <a:ext uri="{FF2B5EF4-FFF2-40B4-BE49-F238E27FC236}">
                <a16:creationId xmlns:a16="http://schemas.microsoft.com/office/drawing/2014/main" id="{41D4D797-B7DE-4A88-90B3-E6AC7273F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7269" y="1732958"/>
            <a:ext cx="252446" cy="2493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096117-A824-427D-9341-CFB8AE3FC572}"/>
              </a:ext>
            </a:extLst>
          </p:cNvPr>
          <p:cNvSpPr/>
          <p:nvPr/>
        </p:nvSpPr>
        <p:spPr>
          <a:xfrm>
            <a:off x="8511044" y="1884785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kern="0" dirty="0">
                <a:solidFill>
                  <a:schemeClr val="tx2"/>
                </a:solidFill>
                <a:cs typeface="Arial" pitchFamily="34" charset="0"/>
              </a:rPr>
              <a:t>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3396F430-8795-49EE-8253-1F40203A3D33}"/>
              </a:ext>
            </a:extLst>
          </p:cNvPr>
          <p:cNvSpPr>
            <a:spLocks/>
          </p:cNvSpPr>
          <p:nvPr/>
        </p:nvSpPr>
        <p:spPr bwMode="auto">
          <a:xfrm>
            <a:off x="1588" y="1"/>
            <a:ext cx="12190411" cy="4602163"/>
          </a:xfrm>
          <a:custGeom>
            <a:avLst/>
            <a:gdLst>
              <a:gd name="T0" fmla="*/ 716 w 3241"/>
              <a:gd name="T1" fmla="*/ 576 h 1226"/>
              <a:gd name="T2" fmla="*/ 1936 w 3241"/>
              <a:gd name="T3" fmla="*/ 1060 h 1226"/>
              <a:gd name="T4" fmla="*/ 3241 w 3241"/>
              <a:gd name="T5" fmla="*/ 800 h 1226"/>
              <a:gd name="T6" fmla="*/ 2086 w 3241"/>
              <a:gd name="T7" fmla="*/ 966 h 1226"/>
              <a:gd name="T8" fmla="*/ 437 w 3241"/>
              <a:gd name="T9" fmla="*/ 0 h 1226"/>
              <a:gd name="T10" fmla="*/ 0 w 3241"/>
              <a:gd name="T11" fmla="*/ 0 h 1226"/>
              <a:gd name="T12" fmla="*/ 0 w 3241"/>
              <a:gd name="T13" fmla="*/ 623 h 1226"/>
              <a:gd name="T14" fmla="*/ 716 w 3241"/>
              <a:gd name="T15" fmla="*/ 576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41" h="1226">
                <a:moveTo>
                  <a:pt x="716" y="576"/>
                </a:moveTo>
                <a:cubicBezTo>
                  <a:pt x="1176" y="666"/>
                  <a:pt x="1576" y="918"/>
                  <a:pt x="1936" y="1060"/>
                </a:cubicBezTo>
                <a:cubicBezTo>
                  <a:pt x="2292" y="1201"/>
                  <a:pt x="2839" y="1192"/>
                  <a:pt x="3241" y="800"/>
                </a:cubicBezTo>
                <a:cubicBezTo>
                  <a:pt x="3165" y="872"/>
                  <a:pt x="2743" y="1226"/>
                  <a:pt x="2086" y="966"/>
                </a:cubicBezTo>
                <a:cubicBezTo>
                  <a:pt x="1517" y="741"/>
                  <a:pt x="995" y="211"/>
                  <a:pt x="4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23"/>
                  <a:pt x="0" y="623"/>
                  <a:pt x="0" y="623"/>
                </a:cubicBezTo>
                <a:cubicBezTo>
                  <a:pt x="41" y="603"/>
                  <a:pt x="296" y="494"/>
                  <a:pt x="716" y="576"/>
                </a:cubicBezTo>
                <a:close/>
              </a:path>
            </a:pathLst>
          </a:custGeom>
          <a:gradFill>
            <a:gsLst>
              <a:gs pos="58000">
                <a:srgbClr val="0076CE"/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>
            <a:outerShdw blurRad="825500" dist="457200" dir="8100000" algn="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19220D-F013-4313-8E53-8532E87BBBFE}"/>
              </a:ext>
            </a:extLst>
          </p:cNvPr>
          <p:cNvSpPr txBox="1"/>
          <p:nvPr/>
        </p:nvSpPr>
        <p:spPr>
          <a:xfrm>
            <a:off x="366832" y="3942340"/>
            <a:ext cx="5282087" cy="61555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defTabSz="1218987"/>
            <a:r>
              <a:rPr lang="en-IN" sz="4000" b="1">
                <a:solidFill>
                  <a:prstClr val="white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Questions &amp; Answers</a:t>
            </a:r>
            <a:endParaRPr lang="en-IN" sz="6600" b="1">
              <a:solidFill>
                <a:prstClr val="white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6" name="Subtitle 31">
            <a:extLst>
              <a:ext uri="{FF2B5EF4-FFF2-40B4-BE49-F238E27FC236}">
                <a16:creationId xmlns:a16="http://schemas.microsoft.com/office/drawing/2014/main" id="{516B9728-786C-4F54-9E7C-6501FAAA8B2C}"/>
              </a:ext>
            </a:extLst>
          </p:cNvPr>
          <p:cNvSpPr txBox="1">
            <a:spLocks/>
          </p:cNvSpPr>
          <p:nvPr/>
        </p:nvSpPr>
        <p:spPr>
          <a:xfrm>
            <a:off x="368420" y="5768404"/>
            <a:ext cx="4909704" cy="594534"/>
          </a:xfrm>
          <a:prstGeom prst="rect">
            <a:avLst/>
          </a:prstGeom>
        </p:spPr>
        <p:txBody>
          <a:bodyPr vert="horz" lIns="0" tIns="60949" rIns="0" bIns="60949" rtlCol="0" anchor="ctr">
            <a:normAutofit fontScale="70000" lnSpcReduction="20000"/>
          </a:bodyPr>
          <a:lstStyle>
            <a:lvl1pPr marL="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4000" kern="120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609468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36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04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872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34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808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275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744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Bit Rambusch</a:t>
            </a:r>
          </a:p>
          <a:p>
            <a:r>
              <a:rPr lang="en-IN" sz="200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VP, eServices &amp; Knowledge Management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CA04C1-2A55-4CE2-977B-9DE9EB96F814}"/>
              </a:ext>
            </a:extLst>
          </p:cNvPr>
          <p:cNvGrpSpPr/>
          <p:nvPr/>
        </p:nvGrpSpPr>
        <p:grpSpPr>
          <a:xfrm>
            <a:off x="366832" y="5392919"/>
            <a:ext cx="623716" cy="269664"/>
            <a:chOff x="366832" y="5271798"/>
            <a:chExt cx="623716" cy="26966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307B365-809F-4B7B-9694-507987EC7C48}"/>
                </a:ext>
              </a:extLst>
            </p:cNvPr>
            <p:cNvSpPr/>
            <p:nvPr/>
          </p:nvSpPr>
          <p:spPr>
            <a:xfrm>
              <a:off x="720058" y="5271798"/>
              <a:ext cx="270490" cy="269664"/>
            </a:xfrm>
            <a:prstGeom prst="ellipse">
              <a:avLst/>
            </a:prstGeom>
            <a:gradFill flip="none" rotWithShape="1">
              <a:gsLst>
                <a:gs pos="22000">
                  <a:srgbClr val="0076CE">
                    <a:alpha val="96000"/>
                  </a:srgbClr>
                </a:gs>
                <a:gs pos="100000">
                  <a:srgbClr val="808080"/>
                </a:gs>
              </a:gsLst>
              <a:lin ang="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2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4FEC5A1-1C6E-4C78-B013-BEB86EB149C2}"/>
                </a:ext>
              </a:extLst>
            </p:cNvPr>
            <p:cNvSpPr/>
            <p:nvPr/>
          </p:nvSpPr>
          <p:spPr>
            <a:xfrm>
              <a:off x="543445" y="5271798"/>
              <a:ext cx="270490" cy="269664"/>
            </a:xfrm>
            <a:prstGeom prst="ellipse">
              <a:avLst/>
            </a:prstGeom>
            <a:gradFill flip="none" rotWithShape="1">
              <a:gsLst>
                <a:gs pos="22000">
                  <a:srgbClr val="0076CE">
                    <a:alpha val="96000"/>
                  </a:srgbClr>
                </a:gs>
                <a:gs pos="100000">
                  <a:srgbClr val="808080"/>
                </a:gs>
              </a:gsLst>
              <a:lin ang="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2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B1E36E3-454D-4A50-A9ED-002DE75210CF}"/>
                </a:ext>
              </a:extLst>
            </p:cNvPr>
            <p:cNvSpPr/>
            <p:nvPr/>
          </p:nvSpPr>
          <p:spPr>
            <a:xfrm>
              <a:off x="366832" y="5271798"/>
              <a:ext cx="270490" cy="269664"/>
            </a:xfrm>
            <a:prstGeom prst="ellipse">
              <a:avLst/>
            </a:prstGeom>
            <a:gradFill flip="none" rotWithShape="1">
              <a:gsLst>
                <a:gs pos="22000">
                  <a:srgbClr val="0076CE">
                    <a:alpha val="96000"/>
                  </a:srgbClr>
                </a:gs>
                <a:gs pos="100000">
                  <a:srgbClr val="808080"/>
                </a:gs>
              </a:gsLst>
              <a:lin ang="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127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5A63CB7-19FF-4407-B615-ED8B858E5B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8163" y="274638"/>
            <a:ext cx="10383837" cy="711200"/>
          </a:xfrm>
        </p:spPr>
        <p:txBody>
          <a:bodyPr/>
          <a:lstStyle/>
          <a:p>
            <a:r>
              <a:rPr lang="en-IN"/>
              <a:t>Questions &amp; </a:t>
            </a:r>
            <a:r>
              <a:rPr lang="en-IN" b="0">
                <a:latin typeface="Segoe UI Light" panose="020B0502040204020203" pitchFamily="34" charset="0"/>
                <a:cs typeface="Segoe UI Light" panose="020B0502040204020203" pitchFamily="34" charset="0"/>
              </a:rPr>
              <a:t>Answers</a:t>
            </a:r>
            <a:endParaRPr lang="en-IN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3396F430-8795-49EE-8253-1F40203A3D33}"/>
              </a:ext>
            </a:extLst>
          </p:cNvPr>
          <p:cNvSpPr>
            <a:spLocks/>
          </p:cNvSpPr>
          <p:nvPr/>
        </p:nvSpPr>
        <p:spPr bwMode="auto">
          <a:xfrm>
            <a:off x="1588" y="1"/>
            <a:ext cx="12190411" cy="4602163"/>
          </a:xfrm>
          <a:custGeom>
            <a:avLst/>
            <a:gdLst>
              <a:gd name="T0" fmla="*/ 716 w 3241"/>
              <a:gd name="T1" fmla="*/ 576 h 1226"/>
              <a:gd name="T2" fmla="*/ 1936 w 3241"/>
              <a:gd name="T3" fmla="*/ 1060 h 1226"/>
              <a:gd name="T4" fmla="*/ 3241 w 3241"/>
              <a:gd name="T5" fmla="*/ 800 h 1226"/>
              <a:gd name="T6" fmla="*/ 2086 w 3241"/>
              <a:gd name="T7" fmla="*/ 966 h 1226"/>
              <a:gd name="T8" fmla="*/ 437 w 3241"/>
              <a:gd name="T9" fmla="*/ 0 h 1226"/>
              <a:gd name="T10" fmla="*/ 0 w 3241"/>
              <a:gd name="T11" fmla="*/ 0 h 1226"/>
              <a:gd name="T12" fmla="*/ 0 w 3241"/>
              <a:gd name="T13" fmla="*/ 623 h 1226"/>
              <a:gd name="T14" fmla="*/ 716 w 3241"/>
              <a:gd name="T15" fmla="*/ 576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41" h="1226">
                <a:moveTo>
                  <a:pt x="716" y="576"/>
                </a:moveTo>
                <a:cubicBezTo>
                  <a:pt x="1176" y="666"/>
                  <a:pt x="1576" y="918"/>
                  <a:pt x="1936" y="1060"/>
                </a:cubicBezTo>
                <a:cubicBezTo>
                  <a:pt x="2292" y="1201"/>
                  <a:pt x="2839" y="1192"/>
                  <a:pt x="3241" y="800"/>
                </a:cubicBezTo>
                <a:cubicBezTo>
                  <a:pt x="3165" y="872"/>
                  <a:pt x="2743" y="1226"/>
                  <a:pt x="2086" y="966"/>
                </a:cubicBezTo>
                <a:cubicBezTo>
                  <a:pt x="1517" y="741"/>
                  <a:pt x="995" y="211"/>
                  <a:pt x="4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23"/>
                  <a:pt x="0" y="623"/>
                  <a:pt x="0" y="623"/>
                </a:cubicBezTo>
                <a:cubicBezTo>
                  <a:pt x="41" y="603"/>
                  <a:pt x="296" y="494"/>
                  <a:pt x="716" y="576"/>
                </a:cubicBezTo>
                <a:close/>
              </a:path>
            </a:pathLst>
          </a:custGeom>
          <a:gradFill>
            <a:gsLst>
              <a:gs pos="58000">
                <a:srgbClr val="0076CE"/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>
            <a:outerShdw blurRad="825500" dist="457200" dir="8100000" algn="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26" name="Subtitle 31">
            <a:extLst>
              <a:ext uri="{FF2B5EF4-FFF2-40B4-BE49-F238E27FC236}">
                <a16:creationId xmlns:a16="http://schemas.microsoft.com/office/drawing/2014/main" id="{516B9728-786C-4F54-9E7C-6501FAAA8B2C}"/>
              </a:ext>
            </a:extLst>
          </p:cNvPr>
          <p:cNvSpPr txBox="1">
            <a:spLocks/>
          </p:cNvSpPr>
          <p:nvPr/>
        </p:nvSpPr>
        <p:spPr>
          <a:xfrm>
            <a:off x="368420" y="5768404"/>
            <a:ext cx="4909704" cy="594534"/>
          </a:xfrm>
          <a:prstGeom prst="rect">
            <a:avLst/>
          </a:prstGeom>
        </p:spPr>
        <p:txBody>
          <a:bodyPr vert="horz" lIns="0" tIns="60949" rIns="0" bIns="60949" rtlCol="0" anchor="ctr">
            <a:normAutofit fontScale="70000" lnSpcReduction="20000"/>
          </a:bodyPr>
          <a:lstStyle>
            <a:lvl1pPr marL="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4000" kern="120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609468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36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04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872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34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808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275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744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Bit Rambusch</a:t>
            </a:r>
          </a:p>
          <a:p>
            <a:r>
              <a:rPr lang="en-IN" sz="200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VP, eServices &amp; Knowledge Management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BF861C-49A6-4A76-A1B3-C0303D818D87}"/>
              </a:ext>
            </a:extLst>
          </p:cNvPr>
          <p:cNvSpPr txBox="1"/>
          <p:nvPr/>
        </p:nvSpPr>
        <p:spPr>
          <a:xfrm>
            <a:off x="7000081" y="785405"/>
            <a:ext cx="4071627" cy="1969770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>
              <a:lnSpc>
                <a:spcPct val="80000"/>
              </a:lnSpc>
            </a:pPr>
            <a:r>
              <a:rPr lang="en-IN" sz="8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THANK </a:t>
            </a:r>
          </a:p>
          <a:p>
            <a:pPr>
              <a:lnSpc>
                <a:spcPct val="80000"/>
              </a:lnSpc>
            </a:pPr>
            <a:r>
              <a:rPr lang="en-IN" sz="8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YOU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9775C0-5200-4523-8DC4-DD047E3A1C7A}"/>
              </a:ext>
            </a:extLst>
          </p:cNvPr>
          <p:cNvSpPr txBox="1"/>
          <p:nvPr/>
        </p:nvSpPr>
        <p:spPr>
          <a:xfrm>
            <a:off x="366832" y="3942340"/>
            <a:ext cx="5839740" cy="61555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defTabSz="1218987"/>
            <a:r>
              <a:rPr lang="en-IN" sz="4000" b="1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Connecting the Dots for</a:t>
            </a:r>
            <a:endParaRPr lang="en-IN" sz="6600" b="1">
              <a:solidFill>
                <a:schemeClr val="tx1">
                  <a:lumMod val="40000"/>
                  <a:lumOff val="60000"/>
                </a:schemeClr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97E64D-5F6A-4D70-97B2-69DDB62F2B4A}"/>
              </a:ext>
            </a:extLst>
          </p:cNvPr>
          <p:cNvSpPr txBox="1"/>
          <p:nvPr/>
        </p:nvSpPr>
        <p:spPr>
          <a:xfrm>
            <a:off x="366832" y="4524512"/>
            <a:ext cx="5854167" cy="66172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defTabSz="1218987"/>
            <a:r>
              <a:rPr lang="en-IN" sz="4300" b="1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Digital Transformation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A9A990E-5B9A-4F6B-8FC3-E7870A75AC34}"/>
              </a:ext>
            </a:extLst>
          </p:cNvPr>
          <p:cNvGrpSpPr/>
          <p:nvPr/>
        </p:nvGrpSpPr>
        <p:grpSpPr>
          <a:xfrm>
            <a:off x="366832" y="5392919"/>
            <a:ext cx="623716" cy="269664"/>
            <a:chOff x="366832" y="5271798"/>
            <a:chExt cx="623716" cy="26966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4CA2B36-8413-471E-A33E-6CADE5ACFE99}"/>
                </a:ext>
              </a:extLst>
            </p:cNvPr>
            <p:cNvSpPr/>
            <p:nvPr/>
          </p:nvSpPr>
          <p:spPr>
            <a:xfrm>
              <a:off x="720058" y="5271798"/>
              <a:ext cx="270490" cy="269664"/>
            </a:xfrm>
            <a:prstGeom prst="ellipse">
              <a:avLst/>
            </a:prstGeom>
            <a:gradFill flip="none" rotWithShape="1">
              <a:gsLst>
                <a:gs pos="57000">
                  <a:srgbClr val="0076CE">
                    <a:alpha val="96000"/>
                  </a:srgbClr>
                </a:gs>
                <a:gs pos="100000">
                  <a:schemeClr val="tx2">
                    <a:alpha val="82000"/>
                  </a:schemeClr>
                </a:gs>
              </a:gsLst>
              <a:lin ang="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2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0D8F25A-2DBF-496C-BF5C-B63CC6D9D9AA}"/>
                </a:ext>
              </a:extLst>
            </p:cNvPr>
            <p:cNvSpPr/>
            <p:nvPr/>
          </p:nvSpPr>
          <p:spPr>
            <a:xfrm>
              <a:off x="543445" y="5271798"/>
              <a:ext cx="270490" cy="269664"/>
            </a:xfrm>
            <a:prstGeom prst="ellipse">
              <a:avLst/>
            </a:prstGeom>
            <a:gradFill flip="none" rotWithShape="1">
              <a:gsLst>
                <a:gs pos="57000">
                  <a:srgbClr val="0076CE">
                    <a:alpha val="96000"/>
                  </a:srgbClr>
                </a:gs>
                <a:gs pos="100000">
                  <a:schemeClr val="tx2">
                    <a:alpha val="82000"/>
                  </a:schemeClr>
                </a:gs>
              </a:gsLst>
              <a:lin ang="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2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3C357DB-D4DA-44BD-8D7C-F3F2C69B1E04}"/>
                </a:ext>
              </a:extLst>
            </p:cNvPr>
            <p:cNvSpPr/>
            <p:nvPr/>
          </p:nvSpPr>
          <p:spPr>
            <a:xfrm>
              <a:off x="366832" y="5271798"/>
              <a:ext cx="270490" cy="269664"/>
            </a:xfrm>
            <a:prstGeom prst="ellipse">
              <a:avLst/>
            </a:prstGeom>
            <a:gradFill flip="none" rotWithShape="1">
              <a:gsLst>
                <a:gs pos="57000">
                  <a:srgbClr val="0076CE">
                    <a:alpha val="96000"/>
                  </a:srgbClr>
                </a:gs>
                <a:gs pos="100000">
                  <a:schemeClr val="tx2">
                    <a:alpha val="82000"/>
                  </a:schemeClr>
                </a:gs>
              </a:gsLst>
              <a:lin ang="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8912984"/>
      </p:ext>
    </p:extLst>
  </p:cSld>
  <p:clrMapOvr>
    <a:masterClrMapping/>
  </p:clrMapOvr>
</p:sld>
</file>

<file path=ppt/theme/theme1.xml><?xml version="1.0" encoding="utf-8"?>
<a:theme xmlns:a="http://schemas.openxmlformats.org/drawingml/2006/main" name="2021 Dell Tech template">
  <a:themeElements>
    <a:clrScheme name="Dell New VID">
      <a:dk1>
        <a:srgbClr val="444444"/>
      </a:dk1>
      <a:lt1>
        <a:srgbClr val="0076CE"/>
      </a:lt1>
      <a:dk2>
        <a:srgbClr val="FFFFFF"/>
      </a:dk2>
      <a:lt2>
        <a:srgbClr val="000000"/>
      </a:lt2>
      <a:accent1>
        <a:srgbClr val="00447C"/>
      </a:accent1>
      <a:accent2>
        <a:srgbClr val="6EA204"/>
      </a:accent2>
      <a:accent3>
        <a:srgbClr val="F2AF00"/>
      </a:accent3>
      <a:accent4>
        <a:srgbClr val="EE6411"/>
      </a:accent4>
      <a:accent5>
        <a:srgbClr val="CE1126"/>
      </a:accent5>
      <a:accent6>
        <a:srgbClr val="41B6E6"/>
      </a:accent6>
      <a:hlink>
        <a:srgbClr val="0076CE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bg2"/>
          </a:solidFill>
        </a:ln>
      </a:spPr>
      <a:bodyPr rtlCol="0" anchor="ctr"/>
      <a:lstStyle>
        <a:defPPr algn="ctr"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ctr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B4FBA6F-414D-4C82-8EBC-CC6F4D6F3911}" vid="{C822B31D-615B-463B-B025-BB824D9B63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185F2524BC6A459FBAE3A9CE9CBA8D" ma:contentTypeVersion="8" ma:contentTypeDescription="Create a new document." ma:contentTypeScope="" ma:versionID="13088168aa3e795fb4c9cbe7c833e623">
  <xsd:schema xmlns:xsd="http://www.w3.org/2001/XMLSchema" xmlns:xs="http://www.w3.org/2001/XMLSchema" xmlns:p="http://schemas.microsoft.com/office/2006/metadata/properties" xmlns:ns2="72aef2d7-2b39-4c20-b003-74361b1b4a30" targetNamespace="http://schemas.microsoft.com/office/2006/metadata/properties" ma:root="true" ma:fieldsID="365eea537857ad87a3bc204f70f9079f" ns2:_="">
    <xsd:import namespace="72aef2d7-2b39-4c20-b003-74361b1b4a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ef2d7-2b39-4c20-b003-74361b1b4a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256D9A-0C67-4943-AC98-3833FB7D4D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BFB66D-5B79-4EEC-A21E-BBE4A3F0B82F}">
  <ds:schemaRefs>
    <ds:schemaRef ds:uri="http://schemas.microsoft.com/office/infopath/2007/PartnerControls"/>
    <ds:schemaRef ds:uri="http://purl.org/dc/terms/"/>
    <ds:schemaRef ds:uri="72aef2d7-2b39-4c20-b003-74361b1b4a30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7F5230F-7685-4862-A0B6-BDF2EA4106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aef2d7-2b39-4c20-b003-74361b1b4a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486</Words>
  <Application>Microsoft Office PowerPoint</Application>
  <PresentationFormat>Widescreen</PresentationFormat>
  <Paragraphs>125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Roboto</vt:lpstr>
      <vt:lpstr>Segoe UI</vt:lpstr>
      <vt:lpstr>Segoe UI Black</vt:lpstr>
      <vt:lpstr>Segoe UI Light</vt:lpstr>
      <vt:lpstr>Wingdings</vt:lpstr>
      <vt:lpstr>2021 Dell Tech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&amp; Answers</vt:lpstr>
      <vt:lpstr>Questions &amp;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 Transformation Governance &amp; Engagement</dc:title>
  <dc:creator>Milham, Katie</dc:creator>
  <cp:lastModifiedBy>Russo, Sam</cp:lastModifiedBy>
  <cp:revision>6</cp:revision>
  <dcterms:created xsi:type="dcterms:W3CDTF">2021-01-25T19:41:43Z</dcterms:created>
  <dcterms:modified xsi:type="dcterms:W3CDTF">2021-08-06T14:22:07Z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0x0101004E185F2524BC6A459FBAE3A9CE9CBA8D</vt:lpwstr>
  </property>
  <property fmtid="{D5CDD505-2E9C-101B-9397-08002B2CF9AE}" pid="3" name="MSIP_Label_17cb76b2-10b8-4fe1-93d4-2202842406cd_Enabled">
    <vt:lpwstr>True</vt:lpwstr>
  </property>
  <property fmtid="{D5CDD505-2E9C-101B-9397-08002B2CF9AE}" pid="4" name="MSIP_Label_17cb76b2-10b8-4fe1-93d4-2202842406cd_SiteId">
    <vt:lpwstr>945c199a-83a2-4e80-9f8c-5a91be5752dd</vt:lpwstr>
  </property>
  <property fmtid="{D5CDD505-2E9C-101B-9397-08002B2CF9AE}" pid="5" name="MSIP_Label_17cb76b2-10b8-4fe1-93d4-2202842406cd_Owner">
    <vt:lpwstr>Sam_Russo@Dell.com</vt:lpwstr>
  </property>
  <property fmtid="{D5CDD505-2E9C-101B-9397-08002B2CF9AE}" pid="6" name="MSIP_Label_17cb76b2-10b8-4fe1-93d4-2202842406cd_SetDate">
    <vt:lpwstr>2021-08-06T14:20:19.1816422Z</vt:lpwstr>
  </property>
  <property fmtid="{D5CDD505-2E9C-101B-9397-08002B2CF9AE}" pid="7" name="MSIP_Label_17cb76b2-10b8-4fe1-93d4-2202842406cd_Name">
    <vt:lpwstr>External Public</vt:lpwstr>
  </property>
  <property fmtid="{D5CDD505-2E9C-101B-9397-08002B2CF9AE}" pid="8" name="MSIP_Label_17cb76b2-10b8-4fe1-93d4-2202842406cd_Application">
    <vt:lpwstr>Microsoft Azure Information Protection</vt:lpwstr>
  </property>
  <property fmtid="{D5CDD505-2E9C-101B-9397-08002B2CF9AE}" pid="9" name="MSIP_Label_17cb76b2-10b8-4fe1-93d4-2202842406cd_ActionId">
    <vt:lpwstr>c5383e92-6b3d-44cb-92d6-6f1c2476e12f</vt:lpwstr>
  </property>
  <property fmtid="{D5CDD505-2E9C-101B-9397-08002B2CF9AE}" pid="10" name="MSIP_Label_17cb76b2-10b8-4fe1-93d4-2202842406cd_Extended_MSFT_Method">
    <vt:lpwstr>Manual</vt:lpwstr>
  </property>
  <property fmtid="{D5CDD505-2E9C-101B-9397-08002B2CF9AE}" pid="11" name="aiplabel">
    <vt:lpwstr>External Public</vt:lpwstr>
  </property>
</Properties>
</file>