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0" r:id="rId6"/>
    <p:sldMasterId id="2147483695" r:id="rId7"/>
    <p:sldMasterId id="2147483718" r:id="rId8"/>
    <p:sldMasterId id="2147483740" r:id="rId9"/>
  </p:sldMasterIdLst>
  <p:notesMasterIdLst>
    <p:notesMasterId r:id="rId28"/>
  </p:notesMasterIdLst>
  <p:sldIdLst>
    <p:sldId id="2537" r:id="rId10"/>
    <p:sldId id="280" r:id="rId11"/>
    <p:sldId id="2539" r:id="rId12"/>
    <p:sldId id="2542" r:id="rId13"/>
    <p:sldId id="2544" r:id="rId14"/>
    <p:sldId id="2538" r:id="rId15"/>
    <p:sldId id="283" r:id="rId16"/>
    <p:sldId id="284" r:id="rId17"/>
    <p:sldId id="263" r:id="rId18"/>
    <p:sldId id="2589" r:id="rId19"/>
    <p:sldId id="2590" r:id="rId20"/>
    <p:sldId id="2687" r:id="rId21"/>
    <p:sldId id="2644" r:id="rId22"/>
    <p:sldId id="2692" r:id="rId23"/>
    <p:sldId id="2690" r:id="rId24"/>
    <p:sldId id="2689" r:id="rId25"/>
    <p:sldId id="2694" r:id="rId26"/>
    <p:sldId id="26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8" userDrawn="1">
          <p15:clr>
            <a:srgbClr val="A4A3A4"/>
          </p15:clr>
        </p15:guide>
        <p15:guide id="3" pos="914" userDrawn="1">
          <p15:clr>
            <a:srgbClr val="A4A3A4"/>
          </p15:clr>
        </p15:guide>
        <p15:guide id="4" pos="7061" userDrawn="1">
          <p15:clr>
            <a:srgbClr val="A4A3A4"/>
          </p15:clr>
        </p15:guide>
        <p15:guide id="5" orient="horz" pos="572" userDrawn="1">
          <p15:clr>
            <a:srgbClr val="A4A3A4"/>
          </p15:clr>
        </p15:guide>
        <p15:guide id="6" orient="horz" pos="32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95D3"/>
    <a:srgbClr val="838A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42071A-57FC-7A38-AE5E-A034FCB7665D}" v="2" dt="2023-03-23T09:48:23.845"/>
    <p1510:client id="{F0BCA324-6972-154F-B936-56CA90BD84B7}" v="11" dt="2023-03-15T14:37:01.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3"/>
    <p:restoredTop sz="91701"/>
  </p:normalViewPr>
  <p:slideViewPr>
    <p:cSldViewPr snapToGrid="0">
      <p:cViewPr varScale="1">
        <p:scale>
          <a:sx n="117" d="100"/>
          <a:sy n="117" d="100"/>
        </p:scale>
        <p:origin x="976" y="176"/>
      </p:cViewPr>
      <p:guideLst>
        <p:guide orient="horz" pos="1888"/>
        <p:guide pos="914"/>
        <p:guide pos="7061"/>
        <p:guide orient="horz" pos="572"/>
        <p:guide orient="horz" pos="32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942071A-57FC-7A38-AE5E-A034FCB7665D}"/>
    <pc:docChg chg="modSld">
      <pc:chgData name="" userId="" providerId="" clId="Web-{A942071A-57FC-7A38-AE5E-A034FCB7665D}" dt="2023-03-23T09:48:23.845" v="1" actId="1076"/>
      <pc:docMkLst>
        <pc:docMk/>
      </pc:docMkLst>
      <pc:sldChg chg="modSp">
        <pc:chgData name="" userId="" providerId="" clId="Web-{A942071A-57FC-7A38-AE5E-A034FCB7665D}" dt="2023-03-23T09:48:23.845" v="1" actId="1076"/>
        <pc:sldMkLst>
          <pc:docMk/>
          <pc:sldMk cId="3212429953" sldId="2537"/>
        </pc:sldMkLst>
        <pc:picChg chg="mod">
          <ac:chgData name="" userId="" providerId="" clId="Web-{A942071A-57FC-7A38-AE5E-A034FCB7665D}" dt="2023-03-23T09:48:23.845" v="1" actId="1076"/>
          <ac:picMkLst>
            <pc:docMk/>
            <pc:sldMk cId="3212429953" sldId="2537"/>
            <ac:picMk id="3" creationId="{78AC4905-9477-DDB5-D14A-2111A891FB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BD690-5C2D-4BC3-8861-49CCEAFDA26B}" type="datetimeFigureOut">
              <a:rPr lang="en-GB" smtClean="0"/>
              <a:t>23/03/2023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70BCE-A0BE-4DA4-B6D9-4A1C2B895335}" type="slidenum">
              <a:rPr lang="en-GB" smtClean="0"/>
              <a:t>‹#›</a:t>
            </a:fld>
            <a:endParaRPr lang="en-GB"/>
          </a:p>
        </p:txBody>
      </p:sp>
    </p:spTree>
    <p:extLst>
      <p:ext uri="{BB962C8B-B14F-4D97-AF65-F5344CB8AC3E}">
        <p14:creationId xmlns:p14="http://schemas.microsoft.com/office/powerpoint/2010/main" val="272260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tx2"/>
                </a:solidFill>
                <a:effectLst/>
                <a:latin typeface="museo"/>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chemeClr val="tx2"/>
              </a:solidFill>
              <a:effectLst/>
              <a:latin typeface="muse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tx2"/>
                </a:solidFill>
                <a:effectLst/>
                <a:latin typeface="museo"/>
              </a:rPr>
              <a:t>2023 - a revolution in 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chemeClr val="tx2"/>
              </a:solidFill>
              <a:effectLst/>
              <a:latin typeface="muse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tx2"/>
                </a:solidFill>
                <a:effectLst/>
                <a:latin typeface="museo"/>
              </a:rPr>
              <a:t>Why? Bigger picture…amount of change…clear that IT can no longer follow the traditional path.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chemeClr val="tx2"/>
              </a:solidFill>
              <a:effectLst/>
              <a:latin typeface="muse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tx2"/>
                </a:solidFill>
                <a:effectLst/>
                <a:latin typeface="museo"/>
              </a:rPr>
              <a:t>The tier one analyst groups calling this out. </a:t>
            </a:r>
            <a:endParaRPr lang="en-GB" dirty="0"/>
          </a:p>
        </p:txBody>
      </p:sp>
      <p:sp>
        <p:nvSpPr>
          <p:cNvPr id="4" name="Slide Number Placeholder 3"/>
          <p:cNvSpPr>
            <a:spLocks noGrp="1"/>
          </p:cNvSpPr>
          <p:nvPr>
            <p:ph type="sldNum" sz="quarter" idx="5"/>
          </p:nvPr>
        </p:nvSpPr>
        <p:spPr/>
        <p:txBody>
          <a:bodyPr/>
          <a:lstStyle/>
          <a:p>
            <a:fld id="{CCB70BCE-A0BE-4DA4-B6D9-4A1C2B895335}" type="slidenum">
              <a:rPr lang="en-GB" smtClean="0"/>
              <a:t>1</a:t>
            </a:fld>
            <a:endParaRPr lang="en-GB"/>
          </a:p>
        </p:txBody>
      </p:sp>
    </p:spTree>
    <p:extLst>
      <p:ext uri="{BB962C8B-B14F-4D97-AF65-F5344CB8AC3E}">
        <p14:creationId xmlns:p14="http://schemas.microsoft.com/office/powerpoint/2010/main" val="72840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latin typeface="Helvetica" pitchFamily="2" charset="0"/>
              </a:rPr>
              <a:t>Old world, Employee Experience depended on three environments: </a:t>
            </a:r>
          </a:p>
          <a:p>
            <a:pPr algn="just"/>
            <a:endParaRPr lang="en-GB" dirty="0">
              <a:effectLst/>
              <a:latin typeface="Helvetica" pitchFamily="2" charset="0"/>
            </a:endParaRPr>
          </a:p>
          <a:p>
            <a:pPr>
              <a:buFont typeface="+mj-lt"/>
              <a:buAutoNum type="arabicPeriod"/>
            </a:pPr>
            <a:r>
              <a:rPr lang="en-GB" b="0" dirty="0">
                <a:effectLst/>
                <a:latin typeface="Helvetica" pitchFamily="2" charset="0"/>
              </a:rPr>
              <a:t>Cultural - Feelings we get working for an organization </a:t>
            </a:r>
          </a:p>
          <a:p>
            <a:pPr>
              <a:buFont typeface="+mj-lt"/>
              <a:buAutoNum type="arabicPeriod"/>
            </a:pPr>
            <a:r>
              <a:rPr lang="en-GB" b="0" dirty="0">
                <a:effectLst/>
                <a:latin typeface="Helvetica" pitchFamily="2" charset="0"/>
              </a:rPr>
              <a:t>Physical – the spaces we work in </a:t>
            </a:r>
          </a:p>
          <a:p>
            <a:pPr>
              <a:buFont typeface="+mj-lt"/>
              <a:buAutoNum type="arabicPeriod"/>
            </a:pPr>
            <a:r>
              <a:rPr lang="en-GB" b="0" dirty="0">
                <a:effectLst/>
                <a:latin typeface="Helvetica" pitchFamily="2" charset="0"/>
              </a:rPr>
              <a:t>Technological – the tools we use to do our work </a:t>
            </a:r>
          </a:p>
          <a:p>
            <a:br>
              <a:rPr lang="en-GB" dirty="0">
                <a:effectLst/>
                <a:latin typeface="Helvetica" pitchFamily="2" charset="0"/>
              </a:rPr>
            </a:br>
            <a:endParaRPr lang="en-GB" dirty="0">
              <a:effectLst/>
              <a:latin typeface="Helvetica" pitchFamily="2" charset="0"/>
            </a:endParaRPr>
          </a:p>
          <a:p>
            <a:pPr algn="just"/>
            <a:r>
              <a:rPr lang="en-GB" dirty="0">
                <a:effectLst/>
                <a:latin typeface="Helvetica" pitchFamily="2" charset="0"/>
              </a:rPr>
              <a:t>Remote working … impacted corporate culture. Physical space…. ceased to exist…being redesigned for collaborative purposes. </a:t>
            </a:r>
          </a:p>
          <a:p>
            <a:pPr algn="just"/>
            <a:endParaRPr lang="en-GB" dirty="0">
              <a:effectLst/>
              <a:latin typeface="Helvetica" pitchFamily="2" charset="0"/>
            </a:endParaRPr>
          </a:p>
          <a:p>
            <a:pPr algn="just"/>
            <a:r>
              <a:rPr lang="en-GB" dirty="0">
                <a:effectLst/>
                <a:latin typeface="Helvetica" pitchFamily="2" charset="0"/>
              </a:rPr>
              <a:t>Technology…greater role in the Employee Experience…being refreshed at an unprecedented rate….we need to rethink its purpose….focus shift….infrastructure to people…services to outcomes. </a:t>
            </a:r>
          </a:p>
          <a:p>
            <a:pPr algn="just"/>
            <a:endParaRPr lang="en-GB" dirty="0">
              <a:effectLst/>
              <a:latin typeface="Helvetica" pitchFamily="2" charset="0"/>
            </a:endParaRPr>
          </a:p>
          <a:p>
            <a:pPr algn="just"/>
            <a:r>
              <a:rPr lang="en-GB" dirty="0">
                <a:effectLst/>
                <a:latin typeface="Helvetica" pitchFamily="2" charset="0"/>
              </a:rPr>
              <a:t>From a professional perspective…incredibly exciting time for technology…IT teams solving business problems. Poor performers…</a:t>
            </a:r>
          </a:p>
        </p:txBody>
      </p:sp>
      <p:sp>
        <p:nvSpPr>
          <p:cNvPr id="4" name="Slide Number Placeholder 3"/>
          <p:cNvSpPr>
            <a:spLocks noGrp="1"/>
          </p:cNvSpPr>
          <p:nvPr>
            <p:ph type="sldNum" sz="quarter" idx="5"/>
          </p:nvPr>
        </p:nvSpPr>
        <p:spPr/>
        <p:txBody>
          <a:bodyPr/>
          <a:lstStyle/>
          <a:p>
            <a:fld id="{CCB70BCE-A0BE-4DA4-B6D9-4A1C2B895335}" type="slidenum">
              <a:rPr lang="en-GB" smtClean="0"/>
              <a:t>10</a:t>
            </a:fld>
            <a:endParaRPr lang="en-GB"/>
          </a:p>
        </p:txBody>
      </p:sp>
    </p:spTree>
    <p:extLst>
      <p:ext uri="{BB962C8B-B14F-4D97-AF65-F5344CB8AC3E}">
        <p14:creationId xmlns:p14="http://schemas.microsoft.com/office/powerpoint/2010/main" val="2033628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Start learning from past mistakes….three</a:t>
            </a:r>
            <a:r>
              <a:rPr lang="en-GB" dirty="0">
                <a:effectLst/>
                <a:latin typeface="Helvetica" pitchFamily="2" charset="0"/>
              </a:rPr>
              <a:t> years of remote working…self-service adoption rates … shockingly 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Is your adoption rate above 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Why… portal was designed for IT, not for the people who use it. Sticking a chatbot…employees may not want… poorly designed service experience will not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If you don’t design customer journeys and service experiences…strangle adoption, people won’t use it. </a:t>
            </a:r>
          </a:p>
          <a:p>
            <a:endParaRPr lang="en-GB" dirty="0"/>
          </a:p>
          <a:p>
            <a:pPr marL="171450" indent="-171450">
              <a:buFont typeface="Arial" panose="020B0604020202020204" pitchFamily="34" charset="0"/>
              <a:buChar char="•"/>
            </a:pPr>
            <a:r>
              <a:rPr lang="en-GB" dirty="0"/>
              <a:t>Your employee experience must be…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Understand the employee journey, across every service delivery team (ESM). Great workflow engine…codeless…non-technical people can adapt it. Once you understand the employee journey….automate delivery…make it more efficient.</a:t>
            </a:r>
          </a:p>
          <a:p>
            <a:endParaRPr lang="en-GB" dirty="0"/>
          </a:p>
          <a:p>
            <a:r>
              <a:rPr lang="en-GB" dirty="0"/>
              <a:t>Tall order….great example customer MSE </a:t>
            </a:r>
          </a:p>
        </p:txBody>
      </p:sp>
      <p:sp>
        <p:nvSpPr>
          <p:cNvPr id="4" name="Slide Number Placeholder 3"/>
          <p:cNvSpPr>
            <a:spLocks noGrp="1"/>
          </p:cNvSpPr>
          <p:nvPr>
            <p:ph type="sldNum" sz="quarter" idx="5"/>
          </p:nvPr>
        </p:nvSpPr>
        <p:spPr/>
        <p:txBody>
          <a:bodyPr/>
          <a:lstStyle/>
          <a:p>
            <a:fld id="{CCB70BCE-A0BE-4DA4-B6D9-4A1C2B895335}" type="slidenum">
              <a:rPr lang="en-GB" smtClean="0"/>
              <a:t>11</a:t>
            </a:fld>
            <a:endParaRPr lang="en-GB"/>
          </a:p>
        </p:txBody>
      </p:sp>
    </p:spTree>
    <p:extLst>
      <p:ext uri="{BB962C8B-B14F-4D97-AF65-F5344CB8AC3E}">
        <p14:creationId xmlns:p14="http://schemas.microsoft.com/office/powerpoint/2010/main" val="181027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Steve Whittle…Mid &amp; South Essex NHS Foundation trust.</a:t>
            </a:r>
          </a:p>
          <a:p>
            <a:endParaRPr lang="en-US" dirty="0">
              <a:cs typeface="Calibri"/>
            </a:endParaRPr>
          </a:p>
          <a:p>
            <a:r>
              <a:rPr lang="en-US" dirty="0">
                <a:cs typeface="Calibri"/>
              </a:rPr>
              <a:t>Streets ahead …understanding their business…challenges…using technology to address them.</a:t>
            </a:r>
          </a:p>
          <a:p>
            <a:endParaRPr lang="en-US" dirty="0">
              <a:cs typeface="Calibri"/>
            </a:endParaRPr>
          </a:p>
          <a:p>
            <a:r>
              <a:rPr lang="en-US" dirty="0">
                <a:cs typeface="Calibri"/>
              </a:rPr>
              <a:t>Old joiner process…managers could use self-service to log a new joiner's service request. Complexity of the new employees needs…linked service requests raised…sent to different teams … system access. Worked, but the experience was not focused on their employees…this year... </a:t>
            </a:r>
          </a:p>
          <a:p>
            <a:endParaRPr lang="en-US" dirty="0">
              <a:cs typeface="Calibri"/>
            </a:endParaRPr>
          </a:p>
          <a:p>
            <a:r>
              <a:rPr lang="en-US" dirty="0">
                <a:cs typeface="Calibri"/>
              </a:rPr>
              <a:t>Months…different teams…who is requesting what, how are they requesting it, and what teams must do to deliver it. </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Single Digital Services new joiner process. </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One process….all the on-boarding touchpoints.</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Experience matched to different personas…Doctor/Nurse…automatically selects systems.</a:t>
            </a:r>
          </a:p>
          <a:p>
            <a:endParaRPr lang="en-US" dirty="0">
              <a:cs typeface="Calibri"/>
            </a:endParaRPr>
          </a:p>
          <a:p>
            <a:pPr marL="171450" indent="-171450">
              <a:buFont typeface="Arial" panose="020B0604020202020204" pitchFamily="34" charset="0"/>
              <a:buChar char="•"/>
            </a:pPr>
            <a:r>
              <a:rPr lang="en-US" dirty="0">
                <a:cs typeface="Calibri"/>
              </a:rPr>
              <a:t>Because ….legacy system decommissioned…Onboard 200 Frontline Care workers…looking after patients in the community….access to patient records, blood results, and other medical information. </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Like every NHS Trust…experiencing high levels of sickness and absence. Agency staff….deploying a Locum doctors service on Hornbill self-service portal…admin staff on 24-hour shifts in A&amp;E. Input the locum doctor’s details…activity for governance team to approve…passed to the service desk…hit one button…automatic account creation…system access….safely distributed…end of shift…automatically disabled… returned to a pool…</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MSE executives no doubt IT value….Digital transformation in practice…using technology effectively…solving frontline issues…better healthcare to 1.3 million people.</a:t>
            </a:r>
          </a:p>
        </p:txBody>
      </p:sp>
      <p:sp>
        <p:nvSpPr>
          <p:cNvPr id="4" name="Slide Number Placeholder 3"/>
          <p:cNvSpPr>
            <a:spLocks noGrp="1"/>
          </p:cNvSpPr>
          <p:nvPr>
            <p:ph type="sldNum" sz="quarter" idx="5"/>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ACEC095D-CA60-4990-9883-221C8E969013}"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937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ESM goes mainstream…</a:t>
            </a:r>
            <a:r>
              <a:rPr lang="en-US" dirty="0"/>
              <a:t>flawed thinking… ESM = ITSM outside of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Immediately assumes IT perspective….approaching this from the employee’s perspective…touchpoints across the business</a:t>
            </a:r>
            <a:r>
              <a:rPr lang="en-GB" dirty="0"/>
              <a:t>.</a:t>
            </a:r>
            <a:endParaRPr lang="en-GB" sz="1200" dirty="0">
              <a:effectLst/>
              <a:latin typeface="Calibri" panose="020F0502020204030204" pitchFamily="34" charset="0"/>
              <a:ea typeface="Calibri" panose="020F0502020204030204" pitchFamily="34" charset="0"/>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Enabling businesses attract the right skills….employee experience that retains them.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Scale… enable non-technical people to use technology to solve problems within their own teams.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CA76-70EF-47F7-AAC1-6CA8FA562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559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Waltham Forest…great example…HR team can achieve with codeless. </a:t>
            </a:r>
          </a:p>
          <a:p>
            <a:endParaRPr lang="en-US" dirty="0">
              <a:cs typeface="Calibri"/>
            </a:endParaRPr>
          </a:p>
          <a:p>
            <a:r>
              <a:rPr lang="en-US" dirty="0">
                <a:cs typeface="Calibri"/>
              </a:rPr>
              <a:t>IT…. a couple of processes…HR team…within 6 months</a:t>
            </a:r>
          </a:p>
          <a:p>
            <a:endParaRPr lang="en-US" dirty="0">
              <a:cs typeface="Calibri"/>
            </a:endParaRPr>
          </a:p>
          <a:p>
            <a:r>
              <a:rPr lang="en-US" dirty="0">
                <a:cs typeface="Calibri"/>
              </a:rPr>
              <a:t>ESM….biggest opportunity for IT, since IT….approach is critical.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095D-CA60-4990-9883-221C8E9690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3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Podcast…Darren Rose…FSP</a:t>
            </a:r>
            <a:endParaRPr lang="en-US" sz="1200" dirty="0">
              <a:effectLst/>
              <a:latin typeface="+mn-lt"/>
              <a:ea typeface="Calibri" panose="020F0502020204030204" pitchFamily="34" charset="0"/>
              <a:cs typeface="Times New Roman" panose="02020603050405020304" pitchFamily="18" charset="0"/>
            </a:endParaRPr>
          </a:p>
          <a:p>
            <a:r>
              <a:rPr lang="en-GB" sz="1200"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Calibri" panose="020F0502020204030204" pitchFamily="34" charset="0"/>
                <a:cs typeface="Times New Roman" panose="02020603050405020304" pitchFamily="18" charset="0"/>
              </a:rPr>
              <a:t>ESM introduced 3 years ago…now 60% of their business units…diverse requirements…On-site Facilities teams … order a drone survey through Self-Service. </a:t>
            </a:r>
          </a:p>
          <a:p>
            <a:endParaRPr lang="en-GB" sz="1200" dirty="0">
              <a:effectLst/>
              <a:latin typeface="+mn-lt"/>
              <a:ea typeface="Calibri" panose="020F0502020204030204" pitchFamily="34" charset="0"/>
              <a:cs typeface="Times New Roman" panose="02020603050405020304" pitchFamily="18" charset="0"/>
            </a:endParaRPr>
          </a:p>
          <a:p>
            <a:r>
              <a:rPr lang="en-GB" sz="1200" dirty="0">
                <a:effectLst/>
                <a:latin typeface="+mn-lt"/>
                <a:ea typeface="Calibri" panose="020F0502020204030204" pitchFamily="34" charset="0"/>
                <a:cs typeface="Times New Roman" panose="02020603050405020304" pitchFamily="18" charset="0"/>
              </a:rPr>
              <a:t>Darren shared great insights…how to make ESM go viral…</a:t>
            </a:r>
          </a:p>
          <a:p>
            <a:endParaRPr lang="en-GB" sz="1200" dirty="0">
              <a:effectLst/>
              <a:latin typeface="+mn-lt"/>
              <a:ea typeface="Calibri" panose="020F0502020204030204" pitchFamily="34" charset="0"/>
              <a:cs typeface="Times New Roman" panose="02020603050405020304" pitchFamily="18" charset="0"/>
            </a:endParaRPr>
          </a:p>
          <a:p>
            <a:pPr marL="228600" indent="-228600">
              <a:buAutoNum type="arabicPeriod"/>
            </a:pPr>
            <a:r>
              <a:rPr lang="en-GB" sz="1200" dirty="0">
                <a:effectLst/>
                <a:latin typeface="+mn-lt"/>
                <a:ea typeface="Calibri" panose="020F0502020204030204" pitchFamily="34" charset="0"/>
                <a:cs typeface="Times New Roman" panose="02020603050405020304" pitchFamily="18" charset="0"/>
              </a:rPr>
              <a:t>…Get going, get running, prove the case…look what we’ve done</a:t>
            </a:r>
          </a:p>
          <a:p>
            <a:pPr marL="228600" indent="-228600">
              <a:buAutoNum type="arabicPeriod"/>
            </a:pPr>
            <a:r>
              <a:rPr lang="en-US" dirty="0">
                <a:solidFill>
                  <a:schemeClr val="bg1"/>
                </a:solidFill>
                <a:latin typeface="Proxima Nova Light"/>
              </a:rPr>
              <a:t>…Other teams will think…we don’t work like that.</a:t>
            </a:r>
          </a:p>
          <a:p>
            <a:pPr marL="228600" indent="-228600">
              <a:buAutoNum type="arabicPeriod"/>
            </a:pPr>
            <a:r>
              <a:rPr lang="en-US" dirty="0">
                <a:solidFill>
                  <a:schemeClr val="bg1"/>
                </a:solidFill>
                <a:latin typeface="Proxima Nova Light"/>
              </a:rPr>
              <a:t>… Just ask what their problems are.</a:t>
            </a:r>
          </a:p>
          <a:p>
            <a:pPr marL="228600" indent="-228600">
              <a:buAutoNum type="arabicPeriod"/>
            </a:pPr>
            <a:endParaRPr lang="en-US" dirty="0">
              <a:solidFill>
                <a:schemeClr val="bg1"/>
              </a:solidFill>
              <a:latin typeface="Proxima Nova Light"/>
            </a:endParaRPr>
          </a:p>
          <a:p>
            <a:pPr marL="228600" indent="-228600">
              <a:buAutoNum type="arabicPeriod"/>
            </a:pPr>
            <a:r>
              <a:rPr lang="en-GB" dirty="0">
                <a:solidFill>
                  <a:schemeClr val="bg1"/>
                </a:solidFill>
                <a:latin typeface="Proxima Nova Light" panose="02000506030000020004"/>
                <a:cs typeface="Calibri"/>
              </a:rPr>
              <a:t>…supporting employees, improving experiences, keeping staff productive</a:t>
            </a:r>
            <a:r>
              <a:rPr lang="en-US" dirty="0">
                <a:solidFill>
                  <a:schemeClr val="bg1"/>
                </a:solidFill>
                <a:latin typeface="Proxima Nova Light"/>
                <a:cs typeface="Calibri"/>
              </a:rPr>
              <a:t>.</a:t>
            </a:r>
          </a:p>
          <a:p>
            <a:pPr marL="228600" indent="-228600">
              <a:buAutoNum type="arabicPeriod"/>
            </a:pPr>
            <a:r>
              <a:rPr lang="en-GB" dirty="0">
                <a:solidFill>
                  <a:schemeClr val="bg1"/>
                </a:solidFill>
                <a:latin typeface="Proxima Nova Light" panose="02000506030000020004"/>
                <a:cs typeface="Calibri"/>
              </a:rPr>
              <a:t>Challenges…unable to prioritise, firefighting, no baseline for improvement.</a:t>
            </a:r>
          </a:p>
          <a:p>
            <a:pPr marL="228600" indent="-228600">
              <a:buAutoNum type="arabicPeriod"/>
            </a:pPr>
            <a:r>
              <a:rPr lang="en-GB" dirty="0">
                <a:solidFill>
                  <a:schemeClr val="bg1"/>
                </a:solidFill>
                <a:latin typeface="Proxima Nova Light" panose="02000506030000020004"/>
                <a:cs typeface="Calibri"/>
              </a:rPr>
              <a:t>Solve one thing, then keep building…</a:t>
            </a:r>
          </a:p>
          <a:p>
            <a:pPr marL="228600" indent="-228600">
              <a:buAutoNum type="arabicPeriod"/>
            </a:pPr>
            <a:endParaRPr lang="en-GB" dirty="0">
              <a:solidFill>
                <a:schemeClr val="bg1"/>
              </a:solidFill>
              <a:latin typeface="Proxima Nova Light" panose="02000506030000020004"/>
              <a:cs typeface="Calibri"/>
            </a:endParaRPr>
          </a:p>
          <a:p>
            <a:pPr marL="228600" indent="-228600">
              <a:buAutoNum type="arabicPeriod"/>
            </a:pPr>
            <a:r>
              <a:rPr lang="en-GB" dirty="0">
                <a:solidFill>
                  <a:schemeClr val="bg1"/>
                </a:solidFill>
                <a:latin typeface="Proxima Nova Light" panose="02000506030000020004"/>
                <a:cs typeface="Calibri"/>
              </a:rPr>
              <a:t>Once you get this going, teams will come to you asking for help</a:t>
            </a:r>
          </a:p>
          <a:p>
            <a:pPr marL="228600" indent="-228600">
              <a:buAutoNum type="arabicPeriod"/>
            </a:pPr>
            <a:r>
              <a:rPr lang="en-GB" dirty="0">
                <a:solidFill>
                  <a:schemeClr val="bg1"/>
                </a:solidFill>
                <a:latin typeface="Proxima Nova Light" panose="02000506030000020004"/>
                <a:cs typeface="Calibri"/>
              </a:rPr>
              <a:t>…Just talk about how teams support their employees, and how you can help. </a:t>
            </a:r>
          </a:p>
          <a:p>
            <a:pPr marL="228600" indent="-228600">
              <a:buAutoNum type="arabicPeriod"/>
            </a:pPr>
            <a:r>
              <a:rPr lang="en-GB" dirty="0">
                <a:solidFill>
                  <a:schemeClr val="bg1"/>
                </a:solidFill>
                <a:latin typeface="Proxima Nova Light" panose="02000506030000020004"/>
                <a:cs typeface="Calibri"/>
              </a:rPr>
              <a:t>…One of the biggest benefits of ESM….working with other teams… finding bottlenecks and waste…eliminated by automating across service functions.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095D-CA60-4990-9883-221C8E9690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7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Real polarisation of the market. </a:t>
            </a:r>
          </a:p>
          <a:p>
            <a:endParaRPr lang="en-GB" dirty="0"/>
          </a:p>
          <a:p>
            <a:r>
              <a:rPr lang="en-GB" dirty="0"/>
              <a:t>A few years of exponential change…cannot continue with the old ways, focussed on transactional IT. Poor performers… fail to show cost and efficiency, and tangible business value…absorbed by shared services…outsourced.  </a:t>
            </a:r>
          </a:p>
          <a:p>
            <a:endParaRPr lang="en-GB" dirty="0"/>
          </a:p>
          <a:p>
            <a:pPr marL="171450" indent="-171450">
              <a:buFont typeface="Arial" panose="020B0604020202020204" pitchFamily="34" charset="0"/>
              <a:buChar char="•"/>
            </a:pPr>
            <a:r>
              <a:rPr lang="en-GB" dirty="0"/>
              <a:t>PA Consulting on UK IT outsourcing …happening at pace</a:t>
            </a:r>
          </a:p>
          <a:p>
            <a:endParaRPr lang="en-GB" dirty="0"/>
          </a:p>
          <a:p>
            <a:pPr marL="171450" indent="-171450">
              <a:buFont typeface="Arial" panose="020B0604020202020204" pitchFamily="34" charset="0"/>
              <a:buChar char="•"/>
            </a:pPr>
            <a:r>
              <a:rPr lang="en-GB" dirty="0"/>
              <a:t>Digital champions…working wonders…tackling challenges…improving business outcomes…,getting noticed…the true value of IT. Focus shifted…infrastructure to people…services to outcomes. The future of service management in 2023, and beyond.</a:t>
            </a:r>
          </a:p>
          <a:p>
            <a:endParaRPr lang="en-GB" dirty="0"/>
          </a:p>
        </p:txBody>
      </p:sp>
      <p:sp>
        <p:nvSpPr>
          <p:cNvPr id="4" name="Slide Number Placeholder 3"/>
          <p:cNvSpPr>
            <a:spLocks noGrp="1"/>
          </p:cNvSpPr>
          <p:nvPr>
            <p:ph type="sldNum" sz="quarter" idx="5"/>
          </p:nvPr>
        </p:nvSpPr>
        <p:spPr/>
        <p:txBody>
          <a:bodyPr/>
          <a:lstStyle/>
          <a:p>
            <a:fld id="{CCB70BCE-A0BE-4DA4-B6D9-4A1C2B895335}" type="slidenum">
              <a:rPr lang="en-GB" smtClean="0"/>
              <a:t>16</a:t>
            </a:fld>
            <a:endParaRPr lang="en-GB"/>
          </a:p>
        </p:txBody>
      </p:sp>
    </p:spTree>
    <p:extLst>
      <p:ext uri="{BB962C8B-B14F-4D97-AF65-F5344CB8AC3E}">
        <p14:creationId xmlns:p14="http://schemas.microsoft.com/office/powerpoint/2010/main" val="3788730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baseline="0" dirty="0">
                <a:solidFill>
                  <a:srgbClr val="211D1E"/>
                </a:solidFill>
                <a:latin typeface="Proxima Nova Light" panose="02000506030000020004" pitchFamily="50" charset="0"/>
              </a:rPr>
              <a:t>Now, IT busy modernizing systems…migrating everything to the Cloud…</a:t>
            </a:r>
            <a:r>
              <a:rPr lang="en-GB" sz="1200" b="0" i="0" u="none" strike="noStrike" baseline="0" dirty="0">
                <a:solidFill>
                  <a:srgbClr val="211D1E"/>
                </a:solidFill>
                <a:effectLst/>
                <a:latin typeface="Proxima Nova Light" panose="02000506030000020004" pitchFamily="50" charset="0"/>
              </a:rPr>
              <a:t>a</a:t>
            </a:r>
            <a:r>
              <a:rPr lang="en-GB" b="0" i="0" dirty="0">
                <a:solidFill>
                  <a:srgbClr val="000000"/>
                </a:solidFill>
                <a:effectLst/>
                <a:latin typeface="Graphik Regular"/>
              </a:rPr>
              <a:t>n undeniable shift happening</a:t>
            </a:r>
          </a:p>
          <a:p>
            <a:pPr marL="0" indent="0">
              <a:buFont typeface="Arial" panose="020B0604020202020204" pitchFamily="34" charset="0"/>
              <a:buNone/>
            </a:pPr>
            <a:endParaRPr lang="en-GB" b="0" i="0" dirty="0">
              <a:solidFill>
                <a:srgbClr val="000000"/>
              </a:solidFill>
              <a:effectLst/>
              <a:latin typeface="Graphik Regular"/>
            </a:endParaRPr>
          </a:p>
          <a:p>
            <a:pPr marL="0" indent="0">
              <a:buFont typeface="Arial" panose="020B0604020202020204" pitchFamily="34" charset="0"/>
              <a:buNone/>
            </a:pPr>
            <a:r>
              <a:rPr lang="en-GB" b="0" i="0" dirty="0">
                <a:solidFill>
                  <a:srgbClr val="000000"/>
                </a:solidFill>
                <a:effectLst/>
                <a:latin typeface="Graphik Regular"/>
              </a:rPr>
              <a:t>Low code market exploding. </a:t>
            </a:r>
          </a:p>
          <a:p>
            <a:pPr marL="0" indent="0">
              <a:buFont typeface="Arial" panose="020B0604020202020204" pitchFamily="34" charset="0"/>
              <a:buNone/>
            </a:pPr>
            <a:endParaRPr lang="en-GB" b="0" i="0" dirty="0">
              <a:solidFill>
                <a:srgbClr val="000000"/>
              </a:solidFill>
              <a:effectLst/>
              <a:latin typeface="Graphik Regular"/>
            </a:endParaRPr>
          </a:p>
          <a:p>
            <a:pPr marL="0" indent="0">
              <a:buFont typeface="Arial" panose="020B0604020202020204" pitchFamily="34" charset="0"/>
              <a:buNone/>
            </a:pPr>
            <a:r>
              <a:rPr lang="en-GB" b="0" i="0" dirty="0">
                <a:solidFill>
                  <a:srgbClr val="000000"/>
                </a:solidFill>
                <a:effectLst/>
                <a:latin typeface="Graphik Regular"/>
              </a:rPr>
              <a:t>Powerful technology … into the hands of people…don’t need highly specialised skills. </a:t>
            </a:r>
          </a:p>
          <a:p>
            <a:pPr marL="0" indent="0">
              <a:buFont typeface="Arial" panose="020B0604020202020204" pitchFamily="34" charset="0"/>
              <a:buNone/>
            </a:pPr>
            <a:endParaRPr lang="en-GB" b="0" i="0" dirty="0">
              <a:solidFill>
                <a:srgbClr val="000000"/>
              </a:solidFill>
              <a:effectLst/>
              <a:latin typeface="Graphik Regular"/>
            </a:endParaRPr>
          </a:p>
          <a:p>
            <a:pPr marL="0" indent="0">
              <a:buFont typeface="Arial" panose="020B0604020202020204" pitchFamily="34" charset="0"/>
              <a:buNone/>
            </a:pPr>
            <a:r>
              <a:rPr lang="en-GB" b="0" i="0" dirty="0">
                <a:solidFill>
                  <a:srgbClr val="000000"/>
                </a:solidFill>
                <a:effectLst/>
                <a:latin typeface="Graphik Regular"/>
              </a:rPr>
              <a:t>Democratising technologies…low-code platforms, process orchestration, and automation…technology more accessible. No skills gap…people who are closest to the problems…tackling challenges, control of their destinies without involving IT.</a:t>
            </a:r>
          </a:p>
          <a:p>
            <a:pPr marL="0" indent="0">
              <a:buFont typeface="Arial" panose="020B0604020202020204" pitchFamily="34" charset="0"/>
              <a:buNone/>
            </a:pPr>
            <a:endParaRPr lang="en-GB" b="0" i="0" dirty="0">
              <a:solidFill>
                <a:srgbClr val="000000"/>
              </a:solidFill>
              <a:effectLst/>
              <a:latin typeface="Graphik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Graphik Regular"/>
              </a:rPr>
              <a:t>That doesn’t remove IT from the equation.  </a:t>
            </a:r>
            <a:r>
              <a:rPr lang="en-GB" b="0" i="0">
                <a:solidFill>
                  <a:srgbClr val="000000"/>
                </a:solidFill>
                <a:effectLst/>
                <a:latin typeface="Graphik Regular"/>
              </a:rPr>
              <a:t>Injecting </a:t>
            </a:r>
            <a:r>
              <a:rPr lang="en-GB" b="0" i="0" dirty="0">
                <a:solidFill>
                  <a:srgbClr val="000000"/>
                </a:solidFill>
                <a:effectLst/>
                <a:latin typeface="Graphik Regular"/>
              </a:rPr>
              <a:t>cutting-edge technology….helping teams get the most from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Graphik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Graphik Regular"/>
              </a:rPr>
              <a:t>Must master the employee experience….target automation at improving it, making it easier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Graphik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Graphik Regular"/>
              </a:rPr>
              <a:t>If we can do this, IT will be trusted to lead the 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CA76-70EF-47F7-AAC1-6CA8FA562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59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CB70BCE-A0BE-4DA4-B6D9-4A1C2B895335}" type="slidenum">
              <a:rPr lang="en-GB" smtClean="0"/>
              <a:t>18</a:t>
            </a:fld>
            <a:endParaRPr lang="en-GB"/>
          </a:p>
        </p:txBody>
      </p:sp>
    </p:spTree>
    <p:extLst>
      <p:ext uri="{BB962C8B-B14F-4D97-AF65-F5344CB8AC3E}">
        <p14:creationId xmlns:p14="http://schemas.microsoft.com/office/powerpoint/2010/main" val="293123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McKinsey.</a:t>
            </a:r>
          </a:p>
          <a:p>
            <a:endParaRPr lang="en-GB" dirty="0"/>
          </a:p>
          <a:p>
            <a:pPr marL="171450" indent="-171450">
              <a:buFont typeface="Arial" panose="020B0604020202020204" pitchFamily="34" charset="0"/>
              <a:buChar char="•"/>
            </a:pPr>
            <a:r>
              <a:rPr lang="en-GB" dirty="0"/>
              <a:t>Crucial tipping point already passed. </a:t>
            </a:r>
          </a:p>
          <a:p>
            <a:pPr marL="171450" indent="-171450">
              <a:buFont typeface="Arial" panose="020B0604020202020204" pitchFamily="34" charset="0"/>
              <a:buChar char="•"/>
            </a:pPr>
            <a:r>
              <a:rPr lang="en-GB" dirty="0"/>
              <a:t>Incremental change isn’t fast enough…</a:t>
            </a:r>
          </a:p>
          <a:p>
            <a:pPr marL="171450" indent="-171450">
              <a:buFont typeface="Arial" panose="020B0604020202020204" pitchFamily="34" charset="0"/>
              <a:buChar char="•"/>
            </a:pPr>
            <a:r>
              <a:rPr lang="en-GB" dirty="0"/>
              <a:t>Service delivery - on an irreversible path to reinvention.</a:t>
            </a:r>
          </a:p>
        </p:txBody>
      </p:sp>
      <p:sp>
        <p:nvSpPr>
          <p:cNvPr id="4" name="Slide Number Placeholder 3"/>
          <p:cNvSpPr>
            <a:spLocks noGrp="1"/>
          </p:cNvSpPr>
          <p:nvPr>
            <p:ph type="sldNum" sz="quarter" idx="5"/>
          </p:nvPr>
        </p:nvSpPr>
        <p:spPr/>
        <p:txBody>
          <a:bodyPr/>
          <a:lstStyle/>
          <a:p>
            <a:fld id="{CCB70BCE-A0BE-4DA4-B6D9-4A1C2B895335}" type="slidenum">
              <a:rPr lang="en-GB" smtClean="0"/>
              <a:t>2</a:t>
            </a:fld>
            <a:endParaRPr lang="en-GB"/>
          </a:p>
        </p:txBody>
      </p:sp>
    </p:spTree>
    <p:extLst>
      <p:ext uri="{BB962C8B-B14F-4D97-AF65-F5344CB8AC3E}">
        <p14:creationId xmlns:p14="http://schemas.microsoft.com/office/powerpoint/2010/main" val="94867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important point. </a:t>
            </a:r>
          </a:p>
          <a:p>
            <a:endParaRPr lang="en-GB" dirty="0"/>
          </a:p>
          <a:p>
            <a:pPr marL="171450" indent="-171450">
              <a:buFont typeface="Arial" panose="020B0604020202020204" pitchFamily="34" charset="0"/>
              <a:buChar char="•"/>
            </a:pPr>
            <a:r>
              <a:rPr lang="en-GB" dirty="0"/>
              <a:t>Service operations is expensive. </a:t>
            </a:r>
          </a:p>
          <a:p>
            <a:pPr marL="171450" indent="-171450">
              <a:buFont typeface="Arial" panose="020B0604020202020204" pitchFamily="34" charset="0"/>
              <a:buChar char="•"/>
            </a:pPr>
            <a:r>
              <a:rPr lang="en-GB" dirty="0"/>
              <a:t>80% of operating expenses in most industries, up to 98% in retail.</a:t>
            </a:r>
          </a:p>
          <a:p>
            <a:endParaRPr lang="en-GB" dirty="0"/>
          </a:p>
          <a:p>
            <a:r>
              <a:rPr lang="en-GB" dirty="0"/>
              <a:t>Business rightly focused on reducing this cost, especially now.</a:t>
            </a:r>
          </a:p>
        </p:txBody>
      </p:sp>
      <p:sp>
        <p:nvSpPr>
          <p:cNvPr id="4" name="Slide Number Placeholder 3"/>
          <p:cNvSpPr>
            <a:spLocks noGrp="1"/>
          </p:cNvSpPr>
          <p:nvPr>
            <p:ph type="sldNum" sz="quarter" idx="5"/>
          </p:nvPr>
        </p:nvSpPr>
        <p:spPr/>
        <p:txBody>
          <a:bodyPr/>
          <a:lstStyle/>
          <a:p>
            <a:fld id="{CCB70BCE-A0BE-4DA4-B6D9-4A1C2B895335}" type="slidenum">
              <a:rPr lang="en-GB" smtClean="0"/>
              <a:t>3</a:t>
            </a:fld>
            <a:endParaRPr lang="en-GB"/>
          </a:p>
        </p:txBody>
      </p:sp>
    </p:spTree>
    <p:extLst>
      <p:ext uri="{BB962C8B-B14F-4D97-AF65-F5344CB8AC3E}">
        <p14:creationId xmlns:p14="http://schemas.microsoft.com/office/powerpoint/2010/main" val="504316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tough times, businesses naturally turn their attention to cost and efficiency.</a:t>
            </a:r>
          </a:p>
          <a:p>
            <a:endParaRPr lang="en-GB" dirty="0"/>
          </a:p>
          <a:p>
            <a:pPr marL="171450" indent="-171450">
              <a:buFont typeface="Arial" panose="020B0604020202020204" pitchFamily="34" charset="0"/>
              <a:buChar char="•"/>
            </a:pPr>
            <a:r>
              <a:rPr lang="en-GB" dirty="0"/>
              <a:t>Major economies bouncing back from covid…global economic crisis.  2</a:t>
            </a:r>
            <a:r>
              <a:rPr lang="en-GB" baseline="30000" dirty="0"/>
              <a:t>nd</a:t>
            </a:r>
            <a:r>
              <a:rPr lang="en-GB" dirty="0"/>
              <a:t> round of austerity …massive cuts to UK public services, not yet recovered from the last decade of austerity…banking crisis</a:t>
            </a:r>
          </a:p>
          <a:p>
            <a:endParaRPr lang="en-GB" dirty="0"/>
          </a:p>
          <a:p>
            <a:r>
              <a:rPr lang="en-GB" dirty="0"/>
              <a:t>Conditions place a burden on IT to deliver cost and efficiency measures like never before.</a:t>
            </a:r>
          </a:p>
          <a:p>
            <a:endParaRPr lang="en-GB" dirty="0"/>
          </a:p>
          <a:p>
            <a:r>
              <a:rPr lang="en-GB" dirty="0"/>
              <a:t>However, businesses still demand value, and if IT cannot deliver both…writing on the wall…in bright colours.</a:t>
            </a:r>
          </a:p>
        </p:txBody>
      </p:sp>
      <p:sp>
        <p:nvSpPr>
          <p:cNvPr id="4" name="Slide Number Placeholder 3"/>
          <p:cNvSpPr>
            <a:spLocks noGrp="1"/>
          </p:cNvSpPr>
          <p:nvPr>
            <p:ph type="sldNum" sz="quarter" idx="5"/>
          </p:nvPr>
        </p:nvSpPr>
        <p:spPr/>
        <p:txBody>
          <a:bodyPr/>
          <a:lstStyle/>
          <a:p>
            <a:fld id="{CCB70BCE-A0BE-4DA4-B6D9-4A1C2B895335}" type="slidenum">
              <a:rPr lang="en-GB" smtClean="0"/>
              <a:t>4</a:t>
            </a:fld>
            <a:endParaRPr lang="en-GB"/>
          </a:p>
        </p:txBody>
      </p:sp>
    </p:spTree>
    <p:extLst>
      <p:ext uri="{BB962C8B-B14F-4D97-AF65-F5344CB8AC3E}">
        <p14:creationId xmlns:p14="http://schemas.microsoft.com/office/powerpoint/2010/main" val="245171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Outsourcing is on the rise…(slide later)</a:t>
            </a:r>
          </a:p>
          <a:p>
            <a:endParaRPr lang="en-GB" dirty="0"/>
          </a:p>
          <a:p>
            <a:r>
              <a:rPr lang="en-GB" dirty="0"/>
              <a:t>Worrying thing is that four out of 10 business execs believe…</a:t>
            </a:r>
          </a:p>
          <a:p>
            <a:endParaRPr lang="en-GB" dirty="0"/>
          </a:p>
          <a:p>
            <a:r>
              <a:rPr lang="en-GB" dirty="0"/>
              <a:t>Need to deliver highly visible business value... </a:t>
            </a:r>
          </a:p>
          <a:p>
            <a:endParaRPr lang="en-GB" dirty="0"/>
          </a:p>
          <a:p>
            <a:r>
              <a:rPr lang="en-GB" dirty="0"/>
              <a:t>However, to achieve this, we first need to recognise a critical fact… </a:t>
            </a:r>
          </a:p>
        </p:txBody>
      </p:sp>
      <p:sp>
        <p:nvSpPr>
          <p:cNvPr id="4" name="Slide Number Placeholder 3"/>
          <p:cNvSpPr>
            <a:spLocks noGrp="1"/>
          </p:cNvSpPr>
          <p:nvPr>
            <p:ph type="sldNum" sz="quarter" idx="5"/>
          </p:nvPr>
        </p:nvSpPr>
        <p:spPr/>
        <p:txBody>
          <a:bodyPr/>
          <a:lstStyle/>
          <a:p>
            <a:fld id="{CCB70BCE-A0BE-4DA4-B6D9-4A1C2B895335}" type="slidenum">
              <a:rPr lang="en-GB" smtClean="0"/>
              <a:t>5</a:t>
            </a:fld>
            <a:endParaRPr lang="en-GB"/>
          </a:p>
        </p:txBody>
      </p:sp>
    </p:spTree>
    <p:extLst>
      <p:ext uri="{BB962C8B-B14F-4D97-AF65-F5344CB8AC3E}">
        <p14:creationId xmlns:p14="http://schemas.microsoft.com/office/powerpoint/2010/main" val="337798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have changed.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Lived through a decades worth of change (maybe more)…Value chains, belief systems, baselines.</a:t>
            </a:r>
          </a:p>
          <a:p>
            <a:endParaRPr lang="en-GB" dirty="0"/>
          </a:p>
          <a:p>
            <a:r>
              <a:rPr lang="en-GB" dirty="0"/>
              <a:t>World went digital first. </a:t>
            </a:r>
          </a:p>
          <a:p>
            <a:endParaRPr lang="en-GB" dirty="0"/>
          </a:p>
          <a:p>
            <a:r>
              <a:rPr lang="en-GB" dirty="0"/>
              <a:t>Employees ….needing more assistance…working remotely…hybrid…reliance on technology increased exponentially.</a:t>
            </a:r>
          </a:p>
          <a:p>
            <a:endParaRPr lang="en-GB" dirty="0"/>
          </a:p>
          <a:p>
            <a:r>
              <a:rPr lang="en-GB" dirty="0"/>
              <a:t>Experience is the new battlefield. Employees in the driving seat, demanding more, tolerating less.</a:t>
            </a:r>
          </a:p>
        </p:txBody>
      </p:sp>
      <p:sp>
        <p:nvSpPr>
          <p:cNvPr id="4" name="Slide Number Placeholder 3"/>
          <p:cNvSpPr>
            <a:spLocks noGrp="1"/>
          </p:cNvSpPr>
          <p:nvPr>
            <p:ph type="sldNum" sz="quarter" idx="5"/>
          </p:nvPr>
        </p:nvSpPr>
        <p:spPr/>
        <p:txBody>
          <a:bodyPr/>
          <a:lstStyle/>
          <a:p>
            <a:fld id="{CCB70BCE-A0BE-4DA4-B6D9-4A1C2B895335}" type="slidenum">
              <a:rPr lang="en-GB" smtClean="0"/>
              <a:t>6</a:t>
            </a:fld>
            <a:endParaRPr lang="en-GB"/>
          </a:p>
        </p:txBody>
      </p:sp>
    </p:spTree>
    <p:extLst>
      <p:ext uri="{BB962C8B-B14F-4D97-AF65-F5344CB8AC3E}">
        <p14:creationId xmlns:p14="http://schemas.microsoft.com/office/powerpoint/2010/main" val="1539354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Great Resignation is real.</a:t>
            </a:r>
          </a:p>
          <a:p>
            <a:endParaRPr lang="en-US" dirty="0"/>
          </a:p>
          <a:p>
            <a:pPr marL="171450" indent="-171450">
              <a:buFont typeface="Arial" panose="020B0604020202020204" pitchFamily="34" charset="0"/>
              <a:buChar char="•"/>
            </a:pPr>
            <a:r>
              <a:rPr lang="en-US" dirty="0"/>
              <a:t>McKinsey survey data… 40% of employees somewhat likely to leave within 3-6 months.</a:t>
            </a:r>
          </a:p>
          <a:p>
            <a:endParaRPr lang="en-US" dirty="0"/>
          </a:p>
          <a:p>
            <a:r>
              <a:rPr lang="en-US" dirty="0"/>
              <a:t>Half of your team…. Think about that…which members of your team</a:t>
            </a:r>
          </a:p>
          <a:p>
            <a:endParaRPr lang="en-US" dirty="0"/>
          </a:p>
          <a:p>
            <a:r>
              <a:rPr lang="en-US" dirty="0"/>
              <a:t>Most talented employees…in demand. </a:t>
            </a:r>
          </a:p>
        </p:txBody>
      </p:sp>
      <p:sp>
        <p:nvSpPr>
          <p:cNvPr id="4" name="Slide Number Placeholder 3"/>
          <p:cNvSpPr>
            <a:spLocks noGrp="1"/>
          </p:cNvSpPr>
          <p:nvPr>
            <p:ph type="sldNum" sz="quarter" idx="5"/>
          </p:nvPr>
        </p:nvSpPr>
        <p:spPr/>
        <p:txBody>
          <a:bodyPr/>
          <a:lstStyle/>
          <a:p>
            <a:fld id="{CCB70BCE-A0BE-4DA4-B6D9-4A1C2B895335}" type="slidenum">
              <a:rPr lang="en-GB" smtClean="0"/>
              <a:t>7</a:t>
            </a:fld>
            <a:endParaRPr lang="en-GB"/>
          </a:p>
        </p:txBody>
      </p:sp>
    </p:spTree>
    <p:extLst>
      <p:ext uri="{BB962C8B-B14F-4D97-AF65-F5344CB8AC3E}">
        <p14:creationId xmlns:p14="http://schemas.microsoft.com/office/powerpoint/2010/main" val="284903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phenomenon…every sector.  </a:t>
            </a:r>
          </a:p>
          <a:p>
            <a:endParaRPr lang="en-US" dirty="0"/>
          </a:p>
          <a:p>
            <a:r>
              <a:rPr lang="en-US" dirty="0"/>
              <a:t>Local factors… UK …NHS staffing crisis.</a:t>
            </a:r>
          </a:p>
          <a:p>
            <a:endParaRPr lang="en-US" dirty="0"/>
          </a:p>
          <a:p>
            <a:r>
              <a:rPr lang="en-US" dirty="0"/>
              <a:t>Quarterly figures… Sept 22, over 133,000 vacancies…10% of entire workforce.</a:t>
            </a:r>
          </a:p>
          <a:p>
            <a:endParaRPr lang="en-US" dirty="0"/>
          </a:p>
          <a:p>
            <a:r>
              <a:rPr lang="en-US" dirty="0"/>
              <a:t>Tech sector…Jan - May 22, 870,000 jobs open, demand for software developers +59% (2019).</a:t>
            </a:r>
          </a:p>
          <a:p>
            <a:endParaRPr lang="en-US" dirty="0"/>
          </a:p>
          <a:p>
            <a:r>
              <a:rPr lang="en-US" dirty="0"/>
              <a:t>Downturn…economic uncertainty…tech sector is recruiting; developers still 50% of all open roles. </a:t>
            </a:r>
          </a:p>
        </p:txBody>
      </p:sp>
      <p:sp>
        <p:nvSpPr>
          <p:cNvPr id="4" name="Slide Number Placeholder 3"/>
          <p:cNvSpPr>
            <a:spLocks noGrp="1"/>
          </p:cNvSpPr>
          <p:nvPr>
            <p:ph type="sldNum" sz="quarter" idx="5"/>
          </p:nvPr>
        </p:nvSpPr>
        <p:spPr/>
        <p:txBody>
          <a:bodyPr/>
          <a:lstStyle/>
          <a:p>
            <a:fld id="{CCB70BCE-A0BE-4DA4-B6D9-4A1C2B895335}" type="slidenum">
              <a:rPr lang="en-GB" smtClean="0"/>
              <a:t>8</a:t>
            </a:fld>
            <a:endParaRPr lang="en-GB"/>
          </a:p>
        </p:txBody>
      </p:sp>
    </p:spTree>
    <p:extLst>
      <p:ext uri="{BB962C8B-B14F-4D97-AF65-F5344CB8AC3E}">
        <p14:creationId xmlns:p14="http://schemas.microsoft.com/office/powerpoint/2010/main" val="210229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U.K. business advisors </a:t>
            </a:r>
            <a:r>
              <a:rPr lang="en-GB" b="1" dirty="0">
                <a:effectLst/>
                <a:latin typeface="Helvetica" pitchFamily="2" charset="0"/>
              </a:rPr>
              <a:t>Willis Towers Watson</a:t>
            </a:r>
            <a:r>
              <a:rPr lang="en-GB" dirty="0">
                <a:effectLst/>
                <a:latin typeface="Helvetica" pitchFamily="2" charset="0"/>
              </a:rPr>
              <a:t>… 2022, 4 million resigned each month…seek new jobs…change careers entirely.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Remote working… emotional cost of leaving is lower…location no longer a concern, employees…in the driving seat when looking for new positions.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a:p>
            <a:pPr marL="171450" indent="-171450" algn="just">
              <a:buFont typeface="Arial" panose="020B0604020202020204" pitchFamily="34" charset="0"/>
              <a:buChar char="•"/>
            </a:pPr>
            <a:r>
              <a:rPr lang="en-GB" dirty="0">
                <a:effectLst/>
                <a:latin typeface="Helvetica" pitchFamily="2" charset="0"/>
              </a:rPr>
              <a:t>There’s a huge war for talent</a:t>
            </a:r>
          </a:p>
          <a:p>
            <a:pPr algn="just"/>
            <a:endParaRPr lang="en-GB" dirty="0">
              <a:effectLst/>
              <a:latin typeface="Helvetica" pitchFamily="2" charset="0"/>
            </a:endParaRPr>
          </a:p>
          <a:p>
            <a:pPr algn="just"/>
            <a:r>
              <a:rPr lang="en-GB" dirty="0">
                <a:effectLst/>
                <a:latin typeface="Helvetica" pitchFamily="2" charset="0"/>
              </a:rPr>
              <a:t>Employers on the back foot. Once in a lifetime event…no playbook. </a:t>
            </a:r>
          </a:p>
          <a:p>
            <a:pPr algn="just"/>
            <a:endParaRPr lang="en-GB" dirty="0">
              <a:effectLst/>
              <a:latin typeface="Helvetica" pitchFamily="2" charset="0"/>
            </a:endParaRPr>
          </a:p>
          <a:p>
            <a:pPr algn="just"/>
            <a:r>
              <a:rPr lang="en-GB" dirty="0">
                <a:effectLst/>
                <a:latin typeface="Helvetica" pitchFamily="2" charset="0"/>
              </a:rPr>
              <a:t>Business must rethink the concept of the office, work, and jobs. </a:t>
            </a:r>
          </a:p>
          <a:p>
            <a:pPr algn="just"/>
            <a:endParaRPr lang="en-GB" dirty="0">
              <a:effectLst/>
              <a:latin typeface="Helvetica" pitchFamily="2" charset="0"/>
            </a:endParaRPr>
          </a:p>
          <a:p>
            <a:pPr algn="just"/>
            <a:r>
              <a:rPr lang="en-GB" dirty="0">
                <a:effectLst/>
                <a:latin typeface="Helvetica" pitchFamily="2" charset="0"/>
              </a:rPr>
              <a:t>Creating a sense of purpose and belonging…attract the right skills…deliver an experience that retains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p:txBody>
      </p:sp>
      <p:sp>
        <p:nvSpPr>
          <p:cNvPr id="4" name="Slide Number Placeholder 3"/>
          <p:cNvSpPr>
            <a:spLocks noGrp="1"/>
          </p:cNvSpPr>
          <p:nvPr>
            <p:ph type="sldNum" sz="quarter" idx="5"/>
          </p:nvPr>
        </p:nvSpPr>
        <p:spPr/>
        <p:txBody>
          <a:bodyPr/>
          <a:lstStyle/>
          <a:p>
            <a:fld id="{CCB70BCE-A0BE-4DA4-B6D9-4A1C2B895335}" type="slidenum">
              <a:rPr lang="en-GB" smtClean="0"/>
              <a:t>9</a:t>
            </a:fld>
            <a:endParaRPr lang="en-GB"/>
          </a:p>
        </p:txBody>
      </p:sp>
    </p:spTree>
    <p:extLst>
      <p:ext uri="{BB962C8B-B14F-4D97-AF65-F5344CB8AC3E}">
        <p14:creationId xmlns:p14="http://schemas.microsoft.com/office/powerpoint/2010/main" val="111174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A4A4-03A7-3FA7-0D72-712358C2A7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E8BF92-AA91-C49F-CB54-96C3D62830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A7E954C-72F7-C5F4-7CE6-55535C4C6881}"/>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5" name="Footer Placeholder 4">
            <a:extLst>
              <a:ext uri="{FF2B5EF4-FFF2-40B4-BE49-F238E27FC236}">
                <a16:creationId xmlns:a16="http://schemas.microsoft.com/office/drawing/2014/main" id="{109718B6-012B-3A04-42A3-2ADB96A24A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C7DCFB-28C6-4EB4-C971-102C86497902}"/>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6003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5049-7236-5F79-C4F3-C1068E97F4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B60D2A-5B4F-C5EF-9253-DDF5339182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D3F13-1911-2DEF-11A5-C95916B5D328}"/>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5" name="Footer Placeholder 4">
            <a:extLst>
              <a:ext uri="{FF2B5EF4-FFF2-40B4-BE49-F238E27FC236}">
                <a16:creationId xmlns:a16="http://schemas.microsoft.com/office/drawing/2014/main" id="{D3B3712C-11A7-60B5-B8B8-3B0D1B535E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18183F-1468-B8F6-0851-5CB264ADB503}"/>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6138813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9698-DBE8-E94A-AD36-F246E1D3D9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A88996-2752-1D46-AA53-60B50995C2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2038F0-797B-E44B-8568-6D90BF5801D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9F204238-8F1F-F34E-868B-9D7B914CC78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4AD621E-C1F2-F647-BE92-1DB08332D066}"/>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475647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3E81D-BB40-8D4A-9DDB-14D21335BE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F6157A-B7D3-4147-9059-253A5D5100D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166002-3C6F-EE45-AACE-D7B401919FF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C8037011-E1DA-9241-900C-B1AF759163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47FFC68-FD5C-B24F-8A09-1BB5DE81EC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657512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04358-340B-04EC-B7FE-AA3BFB05A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7350DF-70D6-3A79-C97D-52C4B81DB4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533721-19D1-EEC8-BE2E-D9CB46C0CEDD}"/>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5" name="Footer Placeholder 4">
            <a:extLst>
              <a:ext uri="{FF2B5EF4-FFF2-40B4-BE49-F238E27FC236}">
                <a16:creationId xmlns:a16="http://schemas.microsoft.com/office/drawing/2014/main" id="{43F4A03C-CF68-DA16-7490-0719EEC9C4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0A7C67-AF0A-799A-2C14-C057867E2A76}"/>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2728155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1070516" y="1049743"/>
            <a:ext cx="10440000" cy="1325563"/>
          </a:xfrm>
        </p:spPr>
        <p:txBody>
          <a:bodyPr>
            <a:normAutofit/>
          </a:bodyPr>
          <a:lstStyle>
            <a:lvl1pPr>
              <a:defRPr sz="4000"/>
            </a:lvl1pPr>
          </a:lstStyle>
          <a:p>
            <a:r>
              <a:rPr lang="en-GB"/>
              <a:t>Title 40</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1070516" y="2382691"/>
            <a:ext cx="6470315" cy="39187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pic>
        <p:nvPicPr>
          <p:cNvPr id="8" name="Graphic 8">
            <a:extLst>
              <a:ext uri="{FF2B5EF4-FFF2-40B4-BE49-F238E27FC236}">
                <a16:creationId xmlns:a16="http://schemas.microsoft.com/office/drawing/2014/main" id="{790FA755-6883-2E45-9000-A87AF0BBE8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9977" y="460662"/>
            <a:ext cx="3735139" cy="514878"/>
          </a:xfrm>
          <a:prstGeom prst="rect">
            <a:avLst/>
          </a:prstGeom>
        </p:spPr>
      </p:pic>
      <p:sp>
        <p:nvSpPr>
          <p:cNvPr id="7" name="TextBox 6">
            <a:extLst>
              <a:ext uri="{FF2B5EF4-FFF2-40B4-BE49-F238E27FC236}">
                <a16:creationId xmlns:a16="http://schemas.microsoft.com/office/drawing/2014/main" id="{8868EECC-CB57-3140-B9C1-F1B203F4C416}"/>
              </a:ext>
            </a:extLst>
          </p:cNvPr>
          <p:cNvSpPr txBox="1"/>
          <p:nvPr userDrawn="1"/>
        </p:nvSpPr>
        <p:spPr>
          <a:xfrm>
            <a:off x="421659" y="6552366"/>
            <a:ext cx="1721946" cy="230832"/>
          </a:xfrm>
          <a:prstGeom prst="rect">
            <a:avLst/>
          </a:prstGeom>
          <a:noFill/>
        </p:spPr>
        <p:txBody>
          <a:bodyPr wrap="none" rtlCol="0">
            <a:spAutoFit/>
          </a:bodyPr>
          <a:lstStyle/>
          <a:p>
            <a:r>
              <a:rPr lang="en-GB" sz="900">
                <a:solidFill>
                  <a:schemeClr val="tx1">
                    <a:lumMod val="50000"/>
                    <a:lumOff val="50000"/>
                  </a:schemeClr>
                </a:solidFill>
                <a:latin typeface="Proxima Nova Light" panose="02000506030000020004" pitchFamily="2" charset="0"/>
              </a:rPr>
              <a:t>© &amp; Confidential Hornbill 2022</a:t>
            </a:r>
            <a:endParaRPr lang="en-GB" sz="140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691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1b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1070516" y="1049743"/>
            <a:ext cx="10440000" cy="1325563"/>
          </a:xfrm>
        </p:spPr>
        <p:txBody>
          <a:bodyPr>
            <a:normAutofit/>
          </a:bodyPr>
          <a:lstStyle>
            <a:lvl1pPr>
              <a:defRPr sz="4000"/>
            </a:lvl1pPr>
          </a:lstStyle>
          <a:p>
            <a:r>
              <a:rPr lang="en-GB"/>
              <a:t>Title 40</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1070516" y="2382691"/>
            <a:ext cx="6470315" cy="39187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pic>
        <p:nvPicPr>
          <p:cNvPr id="8" name="Graphic 8">
            <a:extLst>
              <a:ext uri="{FF2B5EF4-FFF2-40B4-BE49-F238E27FC236}">
                <a16:creationId xmlns:a16="http://schemas.microsoft.com/office/drawing/2014/main" id="{790FA755-6883-2E45-9000-A87AF0BBE8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9977" y="460662"/>
            <a:ext cx="3735139" cy="514877"/>
          </a:xfrm>
          <a:prstGeom prst="rect">
            <a:avLst/>
          </a:prstGeom>
        </p:spPr>
      </p:pic>
      <p:sp>
        <p:nvSpPr>
          <p:cNvPr id="7" name="TextBox 6">
            <a:extLst>
              <a:ext uri="{FF2B5EF4-FFF2-40B4-BE49-F238E27FC236}">
                <a16:creationId xmlns:a16="http://schemas.microsoft.com/office/drawing/2014/main" id="{8868EECC-CB57-3140-B9C1-F1B203F4C416}"/>
              </a:ext>
            </a:extLst>
          </p:cNvPr>
          <p:cNvSpPr txBox="1"/>
          <p:nvPr userDrawn="1"/>
        </p:nvSpPr>
        <p:spPr>
          <a:xfrm>
            <a:off x="421659" y="6552366"/>
            <a:ext cx="1754006" cy="230832"/>
          </a:xfrm>
          <a:prstGeom prst="rect">
            <a:avLst/>
          </a:prstGeom>
          <a:noFill/>
        </p:spPr>
        <p:txBody>
          <a:bodyPr wrap="none" rtlCol="0">
            <a:spAutoFit/>
          </a:bodyPr>
          <a:lstStyle/>
          <a:p>
            <a:r>
              <a:rPr lang="en-GB" sz="900">
                <a:solidFill>
                  <a:schemeClr val="bg1"/>
                </a:solidFill>
                <a:latin typeface="Proxima Nova Light" panose="02000506030000020004" pitchFamily="2" charset="0"/>
              </a:rPr>
              <a:t>© &amp; Confidential Hornbill 2022</a:t>
            </a:r>
            <a:endParaRPr lang="en-GB" sz="140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83178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EFT Content &amp; Gradi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1"/>
            <a:ext cx="12192000" cy="6857999"/>
          </a:xfrm>
          <a:prstGeom prst="rect">
            <a:avLst/>
          </a:prstGeom>
          <a:gradFill flip="none" rotWithShape="1">
            <a:gsLst>
              <a:gs pos="46000">
                <a:schemeClr val="tx1">
                  <a:alpha val="74000"/>
                </a:schemeClr>
              </a:gs>
              <a:gs pos="30000">
                <a:schemeClr val="tx1">
                  <a:alpha val="95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5328000" cy="1368732"/>
          </a:xfrm>
        </p:spPr>
        <p:txBody>
          <a:bodyPr anchor="t">
            <a:noAutofit/>
          </a:bodyPr>
          <a:lstStyle>
            <a:lvl1pPr algn="l">
              <a:defRPr sz="4000">
                <a:solidFill>
                  <a:schemeClr val="bg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0" y="2448731"/>
            <a:ext cx="5328000" cy="3653433"/>
          </a:xfrm>
        </p:spPr>
        <p:txBody>
          <a:bodyPr>
            <a:no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pic>
        <p:nvPicPr>
          <p:cNvPr id="9" name="Picture 8">
            <a:extLst>
              <a:ext uri="{FF2B5EF4-FFF2-40B4-BE49-F238E27FC236}">
                <a16:creationId xmlns:a16="http://schemas.microsoft.com/office/drawing/2014/main" id="{AB6531C0-5943-8841-BCCD-71EBFCE49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10" name="TextBox 9">
            <a:extLst>
              <a:ext uri="{FF2B5EF4-FFF2-40B4-BE49-F238E27FC236}">
                <a16:creationId xmlns:a16="http://schemas.microsoft.com/office/drawing/2014/main" id="{687DB7E2-BE55-2646-AD6B-2502AD60D943}"/>
              </a:ext>
            </a:extLst>
          </p:cNvPr>
          <p:cNvSpPr txBox="1"/>
          <p:nvPr userDrawn="1"/>
        </p:nvSpPr>
        <p:spPr>
          <a:xfrm>
            <a:off x="421659" y="6552366"/>
            <a:ext cx="1721946" cy="230832"/>
          </a:xfrm>
          <a:prstGeom prst="rect">
            <a:avLst/>
          </a:prstGeom>
          <a:noFill/>
        </p:spPr>
        <p:txBody>
          <a:bodyPr wrap="none" rtlCol="0">
            <a:spAutoFit/>
          </a:bodyPr>
          <a:lstStyle/>
          <a:p>
            <a:r>
              <a:rPr lang="en-GB" sz="900">
                <a:solidFill>
                  <a:schemeClr val="tx1">
                    <a:lumMod val="50000"/>
                    <a:lumOff val="50000"/>
                  </a:schemeClr>
                </a:solidFill>
                <a:latin typeface="Proxima Nova Light" panose="02000506030000020004" pitchFamily="2" charset="0"/>
              </a:rPr>
              <a:t>© &amp; Confidential Hornbill 2022</a:t>
            </a:r>
            <a:endParaRPr lang="en-GB" sz="1400">
              <a:solidFill>
                <a:schemeClr val="tx1">
                  <a:lumMod val="50000"/>
                  <a:lumOff val="50000"/>
                </a:schemeClr>
              </a:solidFill>
              <a:latin typeface="Proxima Nova Light" panose="02000506030000020004" pitchFamily="2" charset="0"/>
            </a:endParaRPr>
          </a:p>
        </p:txBody>
      </p:sp>
      <p:sp>
        <p:nvSpPr>
          <p:cNvPr id="4" name="Text Placeholder 9">
            <a:extLst>
              <a:ext uri="{FF2B5EF4-FFF2-40B4-BE49-F238E27FC236}">
                <a16:creationId xmlns:a16="http://schemas.microsoft.com/office/drawing/2014/main" id="{707421F2-57C7-181F-FFCB-F0BC47C1995B}"/>
              </a:ext>
            </a:extLst>
          </p:cNvPr>
          <p:cNvSpPr>
            <a:spLocks noGrp="1"/>
          </p:cNvSpPr>
          <p:nvPr>
            <p:ph type="body" sz="quarter" idx="14"/>
          </p:nvPr>
        </p:nvSpPr>
        <p:spPr>
          <a:xfrm>
            <a:off x="7088950" y="160256"/>
            <a:ext cx="4929188" cy="415925"/>
          </a:xfrm>
        </p:spPr>
        <p:txBody>
          <a:bodyPr/>
          <a:lstStyle>
            <a:lvl1pPr marL="0" indent="0" algn="r">
              <a:buNone/>
              <a:defRPr sz="1800" b="0" i="0">
                <a:latin typeface="Proxima Nova Light" panose="02000506030000020004" pitchFamily="2" charset="0"/>
              </a:defRPr>
            </a:lvl1pPr>
            <a:lvl2pPr algn="r">
              <a:defRPr/>
            </a:lvl2pPr>
            <a:lvl3pPr algn="r">
              <a:defRPr/>
            </a:lvl3pPr>
            <a:lvl4pPr algn="r">
              <a:defRPr/>
            </a:lvl4pPr>
            <a:lvl5pPr algn="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5656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p:nvPr>
        </p:nvSpPr>
        <p:spPr>
          <a:xfrm>
            <a:off x="612000" y="1080000"/>
            <a:ext cx="10980000" cy="1368000"/>
          </a:xfrm>
        </p:spPr>
        <p:txBody>
          <a:bodyPr anchor="t"/>
          <a:lstStyle>
            <a:lvl1pPr algn="l">
              <a:defRPr sz="400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2484000"/>
            <a:ext cx="10980000" cy="37358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654111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LEF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1999" y="2996116"/>
            <a:ext cx="5328000" cy="1818297"/>
          </a:xfrm>
        </p:spPr>
        <p:txBody>
          <a:bodyPr anchor="t"/>
          <a:lstStyle>
            <a:lvl1pPr algn="l">
              <a:defRPr sz="4000">
                <a:solidFill>
                  <a:schemeClr val="bg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83132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91F3-B038-EF45-9000-761A7B74D2E6}"/>
              </a:ext>
            </a:extLst>
          </p:cNvPr>
          <p:cNvSpPr>
            <a:spLocks noGrp="1"/>
          </p:cNvSpPr>
          <p:nvPr>
            <p:ph type="title"/>
          </p:nvPr>
        </p:nvSpPr>
        <p:spPr>
          <a:xfrm>
            <a:off x="612000" y="1079999"/>
            <a:ext cx="10980000" cy="1368000"/>
          </a:xfr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962F8CD9-FB1E-6345-9AD4-2119B8146999}"/>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6" name="Text Placeholder 9">
            <a:extLst>
              <a:ext uri="{FF2B5EF4-FFF2-40B4-BE49-F238E27FC236}">
                <a16:creationId xmlns:a16="http://schemas.microsoft.com/office/drawing/2014/main" id="{CF1CF7B3-C039-F2F4-DCBA-064E367256C5}"/>
              </a:ext>
            </a:extLst>
          </p:cNvPr>
          <p:cNvSpPr>
            <a:spLocks noGrp="1"/>
          </p:cNvSpPr>
          <p:nvPr>
            <p:ph type="body" sz="quarter" idx="14"/>
          </p:nvPr>
        </p:nvSpPr>
        <p:spPr>
          <a:xfrm>
            <a:off x="7088950" y="160256"/>
            <a:ext cx="4929188" cy="415925"/>
          </a:xfrm>
        </p:spPr>
        <p:txBody>
          <a:bodyPr/>
          <a:lstStyle>
            <a:lvl1pPr marL="0" indent="0" algn="r">
              <a:buNone/>
              <a:defRPr sz="1800" b="0" i="0">
                <a:latin typeface="Proxima Nova Light" panose="02000506030000020004" pitchFamily="2" charset="0"/>
              </a:defRPr>
            </a:lvl1pPr>
            <a:lvl2pPr algn="r">
              <a:defRPr/>
            </a:lvl2pPr>
            <a:lvl3pPr algn="r">
              <a:defRPr/>
            </a:lvl3pPr>
            <a:lvl4pPr algn="r">
              <a:defRPr/>
            </a:lvl4pPr>
            <a:lvl5pPr algn="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5496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1080000"/>
            <a:ext cx="10980000" cy="49953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665658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551EF2-F051-574C-A9A3-3D4669D70528}"/>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41603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519E-34B0-BB76-3FE0-2A37956203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40D97C-03FE-55AC-3A41-EAE93F49B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0CD859-8F77-2D00-2129-1EB7450FE65A}"/>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5" name="Footer Placeholder 4">
            <a:extLst>
              <a:ext uri="{FF2B5EF4-FFF2-40B4-BE49-F238E27FC236}">
                <a16:creationId xmlns:a16="http://schemas.microsoft.com/office/drawing/2014/main" id="{DC52A272-1119-D951-1D11-93BF2DC710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D1F82C-97F0-29E7-B86C-BD9BAC7370BE}"/>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4250354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5ED5-9222-FD47-90FF-673A32F0CB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2B4AB5-A143-B545-AC90-88AE67D5F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0FDBFB4-C100-5348-9974-1617DCE8C8FD}"/>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180069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yer person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8" name="Title 1">
            <a:extLst>
              <a:ext uri="{FF2B5EF4-FFF2-40B4-BE49-F238E27FC236}">
                <a16:creationId xmlns:a16="http://schemas.microsoft.com/office/drawing/2014/main" id="{E4241440-1AF9-0946-8C39-87088959337C}"/>
              </a:ext>
            </a:extLst>
          </p:cNvPr>
          <p:cNvSpPr>
            <a:spLocks noGrp="1"/>
          </p:cNvSpPr>
          <p:nvPr>
            <p:ph type="title" hasCustomPrompt="1"/>
          </p:nvPr>
        </p:nvSpPr>
        <p:spPr>
          <a:xfrm>
            <a:off x="3444658" y="303607"/>
            <a:ext cx="7909142" cy="462323"/>
          </a:xfrm>
        </p:spPr>
        <p:txBody>
          <a:bodyPr anchor="t">
            <a:noAutofit/>
          </a:bodyPr>
          <a:lstStyle>
            <a:lvl1pPr>
              <a:defRPr sz="2400">
                <a:solidFill>
                  <a:schemeClr val="bg1"/>
                </a:solidFill>
              </a:defRPr>
            </a:lvl1pPr>
          </a:lstStyle>
          <a:p>
            <a:r>
              <a:rPr lang="en-US" sz="2400"/>
              <a:t>Buyer Persona profile: </a:t>
            </a:r>
            <a:r>
              <a:rPr lang="en-US" sz="2400" b="1"/>
              <a:t>ATM</a:t>
            </a:r>
          </a:p>
        </p:txBody>
      </p:sp>
      <p:sp>
        <p:nvSpPr>
          <p:cNvPr id="23" name="Picture Placeholder 22">
            <a:extLst>
              <a:ext uri="{FF2B5EF4-FFF2-40B4-BE49-F238E27FC236}">
                <a16:creationId xmlns:a16="http://schemas.microsoft.com/office/drawing/2014/main" id="{52226CCE-E52F-C549-98D4-3868AD790EA1}"/>
              </a:ext>
            </a:extLst>
          </p:cNvPr>
          <p:cNvSpPr>
            <a:spLocks noGrp="1"/>
          </p:cNvSpPr>
          <p:nvPr>
            <p:ph type="pic" sz="quarter" idx="13"/>
          </p:nvPr>
        </p:nvSpPr>
        <p:spPr>
          <a:xfrm>
            <a:off x="838199" y="980335"/>
            <a:ext cx="1080000" cy="1080000"/>
          </a:xfrm>
          <a:prstGeom prst="ellipse">
            <a:avLst/>
          </a:prstGeom>
        </p:spPr>
        <p:txBody>
          <a:bodyPr>
            <a:normAutofit/>
          </a:bodyPr>
          <a:lstStyle>
            <a:lvl1pPr marL="0" indent="0" algn="ctr">
              <a:buNone/>
              <a:defRPr sz="1200">
                <a:solidFill>
                  <a:schemeClr val="bg1"/>
                </a:solidFill>
              </a:defRPr>
            </a:lvl1pPr>
          </a:lstStyle>
          <a:p>
            <a:endParaRPr lang="en-US"/>
          </a:p>
        </p:txBody>
      </p:sp>
      <p:sp>
        <p:nvSpPr>
          <p:cNvPr id="31" name="Text Placeholder 30">
            <a:extLst>
              <a:ext uri="{FF2B5EF4-FFF2-40B4-BE49-F238E27FC236}">
                <a16:creationId xmlns:a16="http://schemas.microsoft.com/office/drawing/2014/main" id="{AF81453C-7AD9-4049-9215-E30E82085780}"/>
              </a:ext>
            </a:extLst>
          </p:cNvPr>
          <p:cNvSpPr>
            <a:spLocks noGrp="1"/>
          </p:cNvSpPr>
          <p:nvPr>
            <p:ph type="body" sz="quarter" idx="14" hasCustomPrompt="1"/>
          </p:nvPr>
        </p:nvSpPr>
        <p:spPr>
          <a:xfrm>
            <a:off x="2093257" y="980335"/>
            <a:ext cx="1488143"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Persona name</a:t>
            </a:r>
            <a:endParaRPr lang="en-US"/>
          </a:p>
        </p:txBody>
      </p:sp>
      <p:sp>
        <p:nvSpPr>
          <p:cNvPr id="34" name="Text Placeholder 30">
            <a:extLst>
              <a:ext uri="{FF2B5EF4-FFF2-40B4-BE49-F238E27FC236}">
                <a16:creationId xmlns:a16="http://schemas.microsoft.com/office/drawing/2014/main" id="{F7F45E7C-CBFD-174F-92B8-55D170146743}"/>
              </a:ext>
            </a:extLst>
          </p:cNvPr>
          <p:cNvSpPr>
            <a:spLocks noGrp="1"/>
          </p:cNvSpPr>
          <p:nvPr>
            <p:ph type="body" sz="quarter" idx="15" hasCustomPrompt="1"/>
          </p:nvPr>
        </p:nvSpPr>
        <p:spPr>
          <a:xfrm>
            <a:off x="2093255" y="1330332"/>
            <a:ext cx="1488145"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Roles</a:t>
            </a:r>
            <a:endParaRPr lang="en-US"/>
          </a:p>
        </p:txBody>
      </p:sp>
      <p:sp>
        <p:nvSpPr>
          <p:cNvPr id="35" name="Text Placeholder 30">
            <a:extLst>
              <a:ext uri="{FF2B5EF4-FFF2-40B4-BE49-F238E27FC236}">
                <a16:creationId xmlns:a16="http://schemas.microsoft.com/office/drawing/2014/main" id="{1164B723-67E6-884A-843D-F0F768744D6F}"/>
              </a:ext>
            </a:extLst>
          </p:cNvPr>
          <p:cNvSpPr>
            <a:spLocks noGrp="1"/>
          </p:cNvSpPr>
          <p:nvPr>
            <p:ph type="body" sz="quarter" idx="16" hasCustomPrompt="1"/>
          </p:nvPr>
        </p:nvSpPr>
        <p:spPr>
          <a:xfrm>
            <a:off x="2093255" y="1679581"/>
            <a:ext cx="1488145" cy="56485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Engagement level</a:t>
            </a:r>
            <a:endParaRPr lang="en-US"/>
          </a:p>
        </p:txBody>
      </p:sp>
      <p:sp>
        <p:nvSpPr>
          <p:cNvPr id="36" name="Text Placeholder 30">
            <a:extLst>
              <a:ext uri="{FF2B5EF4-FFF2-40B4-BE49-F238E27FC236}">
                <a16:creationId xmlns:a16="http://schemas.microsoft.com/office/drawing/2014/main" id="{9A87120F-E98E-F847-9379-D85DBFF12A41}"/>
              </a:ext>
            </a:extLst>
          </p:cNvPr>
          <p:cNvSpPr>
            <a:spLocks noGrp="1"/>
          </p:cNvSpPr>
          <p:nvPr>
            <p:ph type="body" sz="quarter" idx="17" hasCustomPrompt="1"/>
          </p:nvPr>
        </p:nvSpPr>
        <p:spPr>
          <a:xfrm>
            <a:off x="2093255" y="2346512"/>
            <a:ext cx="1488145" cy="564856"/>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37" name="Text Placeholder 30">
            <a:extLst>
              <a:ext uri="{FF2B5EF4-FFF2-40B4-BE49-F238E27FC236}">
                <a16:creationId xmlns:a16="http://schemas.microsoft.com/office/drawing/2014/main" id="{F01E63B5-FB40-8B47-9B50-541F66743942}"/>
              </a:ext>
            </a:extLst>
          </p:cNvPr>
          <p:cNvSpPr>
            <a:spLocks noGrp="1"/>
          </p:cNvSpPr>
          <p:nvPr>
            <p:ph type="body" sz="quarter" idx="18"/>
          </p:nvPr>
        </p:nvSpPr>
        <p:spPr>
          <a:xfrm>
            <a:off x="37564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8" name="Text Placeholder 30">
            <a:extLst>
              <a:ext uri="{FF2B5EF4-FFF2-40B4-BE49-F238E27FC236}">
                <a16:creationId xmlns:a16="http://schemas.microsoft.com/office/drawing/2014/main" id="{64E8AB09-6382-5942-A37B-2D99C0B8A378}"/>
              </a:ext>
            </a:extLst>
          </p:cNvPr>
          <p:cNvSpPr>
            <a:spLocks noGrp="1"/>
          </p:cNvSpPr>
          <p:nvPr>
            <p:ph type="body" sz="quarter" idx="19"/>
          </p:nvPr>
        </p:nvSpPr>
        <p:spPr>
          <a:xfrm>
            <a:off x="37564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9" name="Text Placeholder 30">
            <a:extLst>
              <a:ext uri="{FF2B5EF4-FFF2-40B4-BE49-F238E27FC236}">
                <a16:creationId xmlns:a16="http://schemas.microsoft.com/office/drawing/2014/main" id="{3C9273CA-BFF9-514D-A0CD-60379447BFC9}"/>
              </a:ext>
            </a:extLst>
          </p:cNvPr>
          <p:cNvSpPr>
            <a:spLocks noGrp="1"/>
          </p:cNvSpPr>
          <p:nvPr>
            <p:ph type="body" sz="quarter" idx="20"/>
          </p:nvPr>
        </p:nvSpPr>
        <p:spPr>
          <a:xfrm>
            <a:off x="37564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40" name="Text Placeholder 30">
            <a:extLst>
              <a:ext uri="{FF2B5EF4-FFF2-40B4-BE49-F238E27FC236}">
                <a16:creationId xmlns:a16="http://schemas.microsoft.com/office/drawing/2014/main" id="{9027E218-E6B3-584F-B8CF-92DFF0ED4498}"/>
              </a:ext>
            </a:extLst>
          </p:cNvPr>
          <p:cNvSpPr>
            <a:spLocks noGrp="1"/>
          </p:cNvSpPr>
          <p:nvPr>
            <p:ph type="body" sz="quarter" idx="21"/>
          </p:nvPr>
        </p:nvSpPr>
        <p:spPr>
          <a:xfrm>
            <a:off x="3756455" y="2346511"/>
            <a:ext cx="2846045" cy="564856"/>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1" name="Text Placeholder 30">
            <a:extLst>
              <a:ext uri="{FF2B5EF4-FFF2-40B4-BE49-F238E27FC236}">
                <a16:creationId xmlns:a16="http://schemas.microsoft.com/office/drawing/2014/main" id="{B25AC92B-E1C4-F743-8E10-97A85AB5E8DF}"/>
              </a:ext>
            </a:extLst>
          </p:cNvPr>
          <p:cNvSpPr>
            <a:spLocks noGrp="1"/>
          </p:cNvSpPr>
          <p:nvPr>
            <p:ph type="body" sz="quarter" idx="22" hasCustomPrompt="1"/>
          </p:nvPr>
        </p:nvSpPr>
        <p:spPr>
          <a:xfrm>
            <a:off x="6844557" y="980335"/>
            <a:ext cx="1488143"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Segment</a:t>
            </a:r>
            <a:endParaRPr lang="en-US"/>
          </a:p>
        </p:txBody>
      </p:sp>
      <p:sp>
        <p:nvSpPr>
          <p:cNvPr id="52" name="Text Placeholder 30">
            <a:extLst>
              <a:ext uri="{FF2B5EF4-FFF2-40B4-BE49-F238E27FC236}">
                <a16:creationId xmlns:a16="http://schemas.microsoft.com/office/drawing/2014/main" id="{90FD46D9-9E4B-194D-9B28-6380BE3373E6}"/>
              </a:ext>
            </a:extLst>
          </p:cNvPr>
          <p:cNvSpPr>
            <a:spLocks noGrp="1"/>
          </p:cNvSpPr>
          <p:nvPr>
            <p:ph type="body" sz="quarter" idx="23" hasCustomPrompt="1"/>
          </p:nvPr>
        </p:nvSpPr>
        <p:spPr>
          <a:xfrm>
            <a:off x="6844555" y="1330332"/>
            <a:ext cx="1488145"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Reports to</a:t>
            </a:r>
            <a:endParaRPr lang="en-US"/>
          </a:p>
        </p:txBody>
      </p:sp>
      <p:sp>
        <p:nvSpPr>
          <p:cNvPr id="53" name="Text Placeholder 30">
            <a:extLst>
              <a:ext uri="{FF2B5EF4-FFF2-40B4-BE49-F238E27FC236}">
                <a16:creationId xmlns:a16="http://schemas.microsoft.com/office/drawing/2014/main" id="{B71A9467-9827-0A4D-B748-88456E3F0858}"/>
              </a:ext>
            </a:extLst>
          </p:cNvPr>
          <p:cNvSpPr>
            <a:spLocks noGrp="1"/>
          </p:cNvSpPr>
          <p:nvPr>
            <p:ph type="body" sz="quarter" idx="24" hasCustomPrompt="1"/>
          </p:nvPr>
        </p:nvSpPr>
        <p:spPr>
          <a:xfrm>
            <a:off x="6844555" y="1679582"/>
            <a:ext cx="1488145" cy="559794"/>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Buying centre</a:t>
            </a:r>
            <a:endParaRPr lang="en-US"/>
          </a:p>
        </p:txBody>
      </p:sp>
      <p:sp>
        <p:nvSpPr>
          <p:cNvPr id="54" name="Text Placeholder 30">
            <a:extLst>
              <a:ext uri="{FF2B5EF4-FFF2-40B4-BE49-F238E27FC236}">
                <a16:creationId xmlns:a16="http://schemas.microsoft.com/office/drawing/2014/main" id="{AE63BCD8-C396-D644-B509-290E710ACD41}"/>
              </a:ext>
            </a:extLst>
          </p:cNvPr>
          <p:cNvSpPr>
            <a:spLocks noGrp="1"/>
          </p:cNvSpPr>
          <p:nvPr>
            <p:ph type="body" sz="quarter" idx="25" hasCustomPrompt="1"/>
          </p:nvPr>
        </p:nvSpPr>
        <p:spPr>
          <a:xfrm>
            <a:off x="6844555" y="2349042"/>
            <a:ext cx="1488145" cy="559794"/>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55" name="Text Placeholder 30">
            <a:extLst>
              <a:ext uri="{FF2B5EF4-FFF2-40B4-BE49-F238E27FC236}">
                <a16:creationId xmlns:a16="http://schemas.microsoft.com/office/drawing/2014/main" id="{07F3AF46-6869-E846-A90F-05137D985C20}"/>
              </a:ext>
            </a:extLst>
          </p:cNvPr>
          <p:cNvSpPr>
            <a:spLocks noGrp="1"/>
          </p:cNvSpPr>
          <p:nvPr>
            <p:ph type="body" sz="quarter" idx="26"/>
          </p:nvPr>
        </p:nvSpPr>
        <p:spPr>
          <a:xfrm>
            <a:off x="85077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6" name="Text Placeholder 30">
            <a:extLst>
              <a:ext uri="{FF2B5EF4-FFF2-40B4-BE49-F238E27FC236}">
                <a16:creationId xmlns:a16="http://schemas.microsoft.com/office/drawing/2014/main" id="{62C43809-0448-3844-B910-127EAB37A924}"/>
              </a:ext>
            </a:extLst>
          </p:cNvPr>
          <p:cNvSpPr>
            <a:spLocks noGrp="1"/>
          </p:cNvSpPr>
          <p:nvPr>
            <p:ph type="body" sz="quarter" idx="27"/>
          </p:nvPr>
        </p:nvSpPr>
        <p:spPr>
          <a:xfrm>
            <a:off x="85077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7" name="Text Placeholder 30">
            <a:extLst>
              <a:ext uri="{FF2B5EF4-FFF2-40B4-BE49-F238E27FC236}">
                <a16:creationId xmlns:a16="http://schemas.microsoft.com/office/drawing/2014/main" id="{98FFD27D-D1D6-4E4A-B50D-E7F4741FAEE2}"/>
              </a:ext>
            </a:extLst>
          </p:cNvPr>
          <p:cNvSpPr>
            <a:spLocks noGrp="1"/>
          </p:cNvSpPr>
          <p:nvPr>
            <p:ph type="body" sz="quarter" idx="28"/>
          </p:nvPr>
        </p:nvSpPr>
        <p:spPr>
          <a:xfrm>
            <a:off x="85077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8" name="Text Placeholder 30">
            <a:extLst>
              <a:ext uri="{FF2B5EF4-FFF2-40B4-BE49-F238E27FC236}">
                <a16:creationId xmlns:a16="http://schemas.microsoft.com/office/drawing/2014/main" id="{441EBED5-BF0D-824B-983E-90F53E50026E}"/>
              </a:ext>
            </a:extLst>
          </p:cNvPr>
          <p:cNvSpPr>
            <a:spLocks noGrp="1"/>
          </p:cNvSpPr>
          <p:nvPr>
            <p:ph type="body" sz="quarter" idx="29"/>
          </p:nvPr>
        </p:nvSpPr>
        <p:spPr>
          <a:xfrm>
            <a:off x="8507755" y="2351574"/>
            <a:ext cx="2846045" cy="55979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9" name="Text Placeholder 30">
            <a:extLst>
              <a:ext uri="{FF2B5EF4-FFF2-40B4-BE49-F238E27FC236}">
                <a16:creationId xmlns:a16="http://schemas.microsoft.com/office/drawing/2014/main" id="{7ECA3413-271B-6541-ADA2-CE673912C9ED}"/>
              </a:ext>
            </a:extLst>
          </p:cNvPr>
          <p:cNvSpPr>
            <a:spLocks noGrp="1"/>
          </p:cNvSpPr>
          <p:nvPr>
            <p:ph type="body" sz="quarter" idx="30" hasCustomPrompt="1"/>
          </p:nvPr>
        </p:nvSpPr>
        <p:spPr>
          <a:xfrm>
            <a:off x="838200" y="3100647"/>
            <a:ext cx="3422736" cy="3255703"/>
          </a:xfrm>
          <a:prstGeom prst="rect">
            <a:avLst/>
          </a:prstGeom>
          <a:solidFill>
            <a:srgbClr val="F5F5F5">
              <a:alpha val="30000"/>
            </a:srgbClr>
          </a:solidFill>
          <a:ln>
            <a:noFill/>
          </a:ln>
        </p:spPr>
        <p:txBody>
          <a:bodyPr vert="horz" lIns="91440" tIns="108000" rIns="91440" bIns="45720" rtlCol="0">
            <a:noAutofit/>
          </a:bodyPr>
          <a:lstStyle>
            <a:lvl1pPr>
              <a:lnSpc>
                <a:spcPct val="100000"/>
              </a:lnSpc>
              <a:spcBef>
                <a:spcPts val="800"/>
              </a:spcBef>
              <a:defRPr lang="en-US" sz="1000" b="0" i="0" dirty="0">
                <a:solidFill>
                  <a:schemeClr val="bg1"/>
                </a:solidFill>
                <a:latin typeface="Proxima Nova" panose="02000506030000020004" pitchFamily="2" charset="0"/>
              </a:defRPr>
            </a:lvl1pPr>
          </a:lstStyle>
          <a:p>
            <a:pPr marL="171450" lvl="0" indent="-171450">
              <a:lnSpc>
                <a:spcPts val="600"/>
              </a:lnSpc>
            </a:pPr>
            <a:r>
              <a:rPr lang="en-GB"/>
              <a:t>My Responsibilities</a:t>
            </a:r>
          </a:p>
          <a:p>
            <a:pPr marL="171450" lvl="0" indent="-171450">
              <a:lnSpc>
                <a:spcPts val="600"/>
              </a:lnSpc>
            </a:pPr>
            <a:r>
              <a:rPr lang="en-GB"/>
              <a:t>1</a:t>
            </a:r>
          </a:p>
          <a:p>
            <a:pPr marL="171450" lvl="0" indent="-171450">
              <a:lnSpc>
                <a:spcPts val="600"/>
              </a:lnSpc>
            </a:pPr>
            <a:r>
              <a:rPr lang="en-GB"/>
              <a:t>2</a:t>
            </a:r>
          </a:p>
          <a:p>
            <a:pPr marL="171450" lvl="0" indent="-171450">
              <a:lnSpc>
                <a:spcPts val="600"/>
              </a:lnSpc>
            </a:pPr>
            <a:r>
              <a:rPr lang="en-GB"/>
              <a:t>3</a:t>
            </a:r>
          </a:p>
          <a:p>
            <a:pPr marL="171450" lvl="0" indent="-171450">
              <a:lnSpc>
                <a:spcPts val="600"/>
              </a:lnSpc>
            </a:pPr>
            <a:r>
              <a:rPr lang="en-GB"/>
              <a:t>4</a:t>
            </a:r>
          </a:p>
          <a:p>
            <a:pPr marL="171450" lvl="0" indent="-171450">
              <a:lnSpc>
                <a:spcPts val="600"/>
              </a:lnSpc>
            </a:pPr>
            <a:r>
              <a:rPr lang="en-GB"/>
              <a:t>5</a:t>
            </a:r>
          </a:p>
          <a:p>
            <a:pPr marL="171450" lvl="0" indent="-171450">
              <a:lnSpc>
                <a:spcPts val="600"/>
              </a:lnSpc>
            </a:pPr>
            <a:endParaRPr lang="en-GB"/>
          </a:p>
          <a:p>
            <a:pPr marL="171450" lvl="0" indent="-171450">
              <a:lnSpc>
                <a:spcPts val="600"/>
              </a:lnSpc>
            </a:pPr>
            <a:endParaRPr lang="en-US"/>
          </a:p>
        </p:txBody>
      </p:sp>
      <p:sp>
        <p:nvSpPr>
          <p:cNvPr id="60" name="Text Placeholder 30">
            <a:extLst>
              <a:ext uri="{FF2B5EF4-FFF2-40B4-BE49-F238E27FC236}">
                <a16:creationId xmlns:a16="http://schemas.microsoft.com/office/drawing/2014/main" id="{7C2ED040-3383-4F47-B994-C3A27C23D906}"/>
              </a:ext>
            </a:extLst>
          </p:cNvPr>
          <p:cNvSpPr>
            <a:spLocks noGrp="1"/>
          </p:cNvSpPr>
          <p:nvPr>
            <p:ph type="body" sz="quarter" idx="31" hasCustomPrompt="1"/>
          </p:nvPr>
        </p:nvSpPr>
        <p:spPr>
          <a:xfrm>
            <a:off x="4393505"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bg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
        <p:nvSpPr>
          <p:cNvPr id="61" name="Text Placeholder 30">
            <a:extLst>
              <a:ext uri="{FF2B5EF4-FFF2-40B4-BE49-F238E27FC236}">
                <a16:creationId xmlns:a16="http://schemas.microsoft.com/office/drawing/2014/main" id="{4FDD1F32-1C45-4940-A05E-4A55CBB99168}"/>
              </a:ext>
            </a:extLst>
          </p:cNvPr>
          <p:cNvSpPr>
            <a:spLocks noGrp="1"/>
          </p:cNvSpPr>
          <p:nvPr>
            <p:ph type="body" sz="quarter" idx="32" hasCustomPrompt="1"/>
          </p:nvPr>
        </p:nvSpPr>
        <p:spPr>
          <a:xfrm>
            <a:off x="7931064"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bg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Tree>
    <p:extLst>
      <p:ext uri="{BB962C8B-B14F-4D97-AF65-F5344CB8AC3E}">
        <p14:creationId xmlns:p14="http://schemas.microsoft.com/office/powerpoint/2010/main" val="2791465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653C-2114-214D-ADDC-0EBEFFF276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DE0453-040A-F446-8FFB-BB68E4443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93A804-802D-5847-9F23-E47DBE14EE7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62B0AACA-F1A2-084A-B734-94E1A49346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5CD60A0-A9C5-EF42-B174-890316AF4A3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238620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06E7-267F-3E44-8063-A4EDF80BCC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684C29-E2A5-644F-BFD7-4A7EBA6BFA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BA6534-373B-0F4E-BA79-28A1D8089B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2585AC-00E0-DA41-AB82-5FC8B77AD36F}"/>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6" name="Footer Placeholder 5">
            <a:extLst>
              <a:ext uri="{FF2B5EF4-FFF2-40B4-BE49-F238E27FC236}">
                <a16:creationId xmlns:a16="http://schemas.microsoft.com/office/drawing/2014/main" id="{2D6EB136-5F96-AF4E-82C5-816AD7B8B41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DC36CD1-C00D-2A41-BCFA-D99BAB7FD6A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84842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BCC7-35B5-504B-90F8-05112AA0B9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47718D-0F53-654C-968F-A21E4E7ABB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3C9086-DB06-D442-B429-172AB559EB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C313E94-D921-6440-B7AE-951EE3A6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566978-4767-E642-82FD-5A38722872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7B14EF-52EA-DE46-BD8B-4FB1FD80827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8" name="Footer Placeholder 7">
            <a:extLst>
              <a:ext uri="{FF2B5EF4-FFF2-40B4-BE49-F238E27FC236}">
                <a16:creationId xmlns:a16="http://schemas.microsoft.com/office/drawing/2014/main" id="{6B8A2710-1735-494F-A828-291DA10B338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9489067-EEC3-D74B-9AB2-866FDB85298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797246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9698-DBE8-E94A-AD36-F246E1D3D9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A88996-2752-1D46-AA53-60B50995C2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2038F0-797B-E44B-8568-6D90BF5801D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9F204238-8F1F-F34E-868B-9D7B914CC78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4AD621E-C1F2-F647-BE92-1DB08332D066}"/>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99834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3E81D-BB40-8D4A-9DDB-14D21335BE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F6157A-B7D3-4147-9059-253A5D5100D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166002-3C6F-EE45-AACE-D7B401919FF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C8037011-E1DA-9241-900C-B1AF759163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47FFC68-FD5C-B24F-8A09-1BB5DE81EC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4222205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LEF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06566" y="1077561"/>
            <a:ext cx="3468476" cy="1003488"/>
          </a:xfrm>
        </p:spPr>
        <p:txBody>
          <a:bodyPr anchor="t">
            <a:normAutofit/>
          </a:bodyPr>
          <a:lstStyle>
            <a:lvl1pPr algn="l">
              <a:defRPr sz="32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4681609" y="382555"/>
            <a:ext cx="6770412" cy="5973795"/>
          </a:xfrm>
        </p:spPr>
        <p:txBody>
          <a:bodyPr/>
          <a:lstStyle>
            <a:lvl1pPr>
              <a:defRPr b="0" i="0">
                <a:latin typeface="Proxima Nova Light" panose="02000506030000020004" pitchFamily="2" charset="0"/>
              </a:defRPr>
            </a:lvl1pPr>
            <a:lvl2pPr>
              <a:defRPr b="0" i="0">
                <a:latin typeface="Proxima Nova Light" panose="02000506030000020004" pitchFamily="2" charset="0"/>
              </a:defRPr>
            </a:lvl2pPr>
            <a:lvl3pPr>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06567" y="2286165"/>
            <a:ext cx="3468476" cy="3699226"/>
          </a:xfrm>
        </p:spPr>
        <p:txBody>
          <a:bodyPr>
            <a:no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sp>
        <p:nvSpPr>
          <p:cNvPr id="9" name="TextBox 8">
            <a:extLst>
              <a:ext uri="{FF2B5EF4-FFF2-40B4-BE49-F238E27FC236}">
                <a16:creationId xmlns:a16="http://schemas.microsoft.com/office/drawing/2014/main" id="{C9014188-A953-A742-A5FB-5E02A4FA2EBF}"/>
              </a:ext>
            </a:extLst>
          </p:cNvPr>
          <p:cNvSpPr txBox="1"/>
          <p:nvPr userDrawn="1"/>
        </p:nvSpPr>
        <p:spPr>
          <a:xfrm>
            <a:off x="323226" y="6552366"/>
            <a:ext cx="1689886" cy="230832"/>
          </a:xfrm>
          <a:prstGeom prst="rect">
            <a:avLst/>
          </a:prstGeom>
          <a:noFill/>
        </p:spPr>
        <p:txBody>
          <a:bodyPr wrap="none" rtlCol="0">
            <a:spAutoFit/>
          </a:bodyPr>
          <a:lstStyle/>
          <a:p>
            <a:r>
              <a:rPr lang="en-GB" sz="900">
                <a:solidFill>
                  <a:schemeClr val="tx1">
                    <a:lumMod val="50000"/>
                    <a:lumOff val="50000"/>
                  </a:schemeClr>
                </a:solidFill>
                <a:latin typeface="Proxima Nova Light" panose="02000506030000020004" pitchFamily="2" charset="0"/>
              </a:rPr>
              <a:t>© &amp; Confidential Hornbill 2021</a:t>
            </a:r>
            <a:endParaRPr lang="en-GB" sz="140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6277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New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763978" y="625641"/>
            <a:ext cx="10589822" cy="1818297"/>
          </a:xfrm>
        </p:spPr>
        <p:txBody>
          <a:bodyPr anchor="t"/>
          <a:lstStyle>
            <a:lvl1pPr algn="l">
              <a:defRPr sz="40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838200" y="2109153"/>
            <a:ext cx="10515600" cy="406781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4538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EFT 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4681609" y="382555"/>
            <a:ext cx="6776383" cy="59737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024D68F2-B87F-4449-A850-51DB4EB11353}"/>
              </a:ext>
            </a:extLst>
          </p:cNvPr>
          <p:cNvSpPr txBox="1"/>
          <p:nvPr userDrawn="1"/>
        </p:nvSpPr>
        <p:spPr>
          <a:xfrm>
            <a:off x="323226" y="6552366"/>
            <a:ext cx="1689886" cy="230832"/>
          </a:xfrm>
          <a:prstGeom prst="rect">
            <a:avLst/>
          </a:prstGeom>
          <a:noFill/>
        </p:spPr>
        <p:txBody>
          <a:bodyPr wrap="none" rtlCol="0">
            <a:spAutoFit/>
          </a:bodyPr>
          <a:lstStyle/>
          <a:p>
            <a:r>
              <a:rPr lang="en-GB" sz="900">
                <a:solidFill>
                  <a:schemeClr val="tx1">
                    <a:lumMod val="50000"/>
                    <a:lumOff val="50000"/>
                  </a:schemeClr>
                </a:solidFill>
                <a:latin typeface="Proxima Nova Light" panose="02000506030000020004" pitchFamily="2" charset="0"/>
              </a:rPr>
              <a:t>© &amp; Confidential Hornbill 2021</a:t>
            </a:r>
            <a:endParaRPr lang="en-GB" sz="1400">
              <a:solidFill>
                <a:schemeClr val="tx1">
                  <a:lumMod val="50000"/>
                  <a:lumOff val="50000"/>
                </a:schemeClr>
              </a:solidFill>
              <a:latin typeface="Proxima Nova Light" panose="02000506030000020004" pitchFamily="2" charset="0"/>
            </a:endParaRPr>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06567" y="2996116"/>
            <a:ext cx="3468476" cy="1818297"/>
          </a:xfrm>
        </p:spPr>
        <p:txBody>
          <a:bodyPr anchor="t"/>
          <a:lstStyle>
            <a:lvl1pPr algn="l">
              <a:defRPr sz="4000">
                <a:solidFill>
                  <a:schemeClr val="tx1"/>
                </a:solidFill>
              </a:defRPr>
            </a:lvl1pPr>
          </a:lstStyle>
          <a:p>
            <a:r>
              <a:rPr lang="en-GB"/>
              <a:t>Click to edit</a:t>
            </a:r>
            <a:br>
              <a:rPr lang="en-GB"/>
            </a:br>
            <a:r>
              <a:rPr lang="en-GB"/>
              <a:t>Master title style</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52654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9009-0C17-51E5-03C5-735710BE09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41D009-AAD9-DA26-E181-4A5FB1942B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FAB22B-10E7-873D-7EA5-ACC061CEB4B0}"/>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5" name="Footer Placeholder 4">
            <a:extLst>
              <a:ext uri="{FF2B5EF4-FFF2-40B4-BE49-F238E27FC236}">
                <a16:creationId xmlns:a16="http://schemas.microsoft.com/office/drawing/2014/main" id="{E667A925-8A60-7C92-F7E3-DFA198BB8B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B6FEE4-9D50-A350-145D-4218DA408AE7}"/>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2084245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838200" y="365125"/>
            <a:ext cx="10515600" cy="5811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11011E-C38E-094E-9B41-854F0E231D4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30142BE4-66D2-604E-9D32-18AA4537907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033449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1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1070516" y="1049743"/>
            <a:ext cx="10440000" cy="1325563"/>
          </a:xfrm>
        </p:spPr>
        <p:txBody>
          <a:bodyPr>
            <a:normAutofit/>
          </a:bodyPr>
          <a:lstStyle>
            <a:lvl1pPr>
              <a:defRPr sz="4000"/>
            </a:lvl1pPr>
          </a:lstStyle>
          <a:p>
            <a:r>
              <a:rPr lang="en-GB"/>
              <a:t>Title 40</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1070516" y="2382691"/>
            <a:ext cx="6470315" cy="39187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Box 6">
            <a:extLst>
              <a:ext uri="{FF2B5EF4-FFF2-40B4-BE49-F238E27FC236}">
                <a16:creationId xmlns:a16="http://schemas.microsoft.com/office/drawing/2014/main" id="{F91C16AC-180A-D74F-833B-B98BC6BF120B}"/>
              </a:ext>
            </a:extLst>
          </p:cNvPr>
          <p:cNvSpPr txBox="1"/>
          <p:nvPr userDrawn="1"/>
        </p:nvSpPr>
        <p:spPr>
          <a:xfrm>
            <a:off x="421659" y="6552366"/>
            <a:ext cx="2775119" cy="230832"/>
          </a:xfrm>
          <a:prstGeom prst="rect">
            <a:avLst/>
          </a:prstGeom>
          <a:noFill/>
        </p:spPr>
        <p:txBody>
          <a:bodyPr wrap="none" rtlCol="0">
            <a:spAutoFit/>
          </a:bodyPr>
          <a:lstStyle/>
          <a:p>
            <a:r>
              <a:rPr lang="en-GB" sz="900" dirty="0">
                <a:solidFill>
                  <a:schemeClr val="bg1"/>
                </a:solidFill>
                <a:latin typeface="+mn-lt"/>
              </a:rPr>
              <a:t>© Hornbill 2022 | </a:t>
            </a:r>
            <a:r>
              <a:rPr lang="en-GB" sz="900" b="0" i="0" kern="1200" dirty="0">
                <a:solidFill>
                  <a:schemeClr val="bg1"/>
                </a:solidFill>
                <a:latin typeface="+mn-lt"/>
                <a:ea typeface="+mn-ea"/>
                <a:cs typeface="+mn-cs"/>
              </a:rPr>
              <a:t>Experience is the new battlefield</a:t>
            </a:r>
          </a:p>
        </p:txBody>
      </p:sp>
      <p:pic>
        <p:nvPicPr>
          <p:cNvPr id="4" name="Picture 3">
            <a:extLst>
              <a:ext uri="{FF2B5EF4-FFF2-40B4-BE49-F238E27FC236}">
                <a16:creationId xmlns:a16="http://schemas.microsoft.com/office/drawing/2014/main" id="{5E39C29A-BCF1-DCA8-F872-92FB623523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0896" y="235155"/>
            <a:ext cx="2139337" cy="297448"/>
          </a:xfrm>
          <a:prstGeom prst="rect">
            <a:avLst/>
          </a:prstGeom>
        </p:spPr>
      </p:pic>
    </p:spTree>
    <p:extLst>
      <p:ext uri="{BB962C8B-B14F-4D97-AF65-F5344CB8AC3E}">
        <p14:creationId xmlns:p14="http://schemas.microsoft.com/office/powerpoint/2010/main" val="2176765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EFT Content &amp; Gradi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1"/>
            <a:ext cx="12192000" cy="6857999"/>
          </a:xfrm>
          <a:prstGeom prst="rect">
            <a:avLst/>
          </a:prstGeom>
          <a:gradFill flip="none" rotWithShape="1">
            <a:gsLst>
              <a:gs pos="46000">
                <a:schemeClr val="bg1"/>
              </a:gs>
              <a:gs pos="30000">
                <a:schemeClr val="bg1"/>
              </a:gs>
              <a:gs pos="91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5328000" cy="1368732"/>
          </a:xfrm>
        </p:spPr>
        <p:txBody>
          <a:bodyPr anchor="t">
            <a:noAutofit/>
          </a:bodyPr>
          <a:lstStyle>
            <a:lvl1pPr algn="l">
              <a:defRPr sz="40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0" y="2448731"/>
            <a:ext cx="5328000" cy="3653433"/>
          </a:xfrm>
        </p:spPr>
        <p:txBody>
          <a:bodyPr>
            <a:noAutofit/>
          </a:bodyPr>
          <a:lstStyle>
            <a:lvl1pPr marL="0" indent="0">
              <a:lnSpc>
                <a:spcPct val="100000"/>
              </a:lnSpc>
              <a:buNone/>
              <a:defRPr sz="2000" b="0" i="0">
                <a:solidFill>
                  <a:schemeClr val="tx1"/>
                </a:solidFill>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pic>
        <p:nvPicPr>
          <p:cNvPr id="9" name="Picture 8">
            <a:extLst>
              <a:ext uri="{FF2B5EF4-FFF2-40B4-BE49-F238E27FC236}">
                <a16:creationId xmlns:a16="http://schemas.microsoft.com/office/drawing/2014/main" id="{C12BBD4B-575D-D843-8E37-A4E6E654E7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0896" y="235155"/>
            <a:ext cx="2139337" cy="297448"/>
          </a:xfrm>
          <a:prstGeom prst="rect">
            <a:avLst/>
          </a:prstGeom>
        </p:spPr>
      </p:pic>
    </p:spTree>
    <p:extLst>
      <p:ext uri="{BB962C8B-B14F-4D97-AF65-F5344CB8AC3E}">
        <p14:creationId xmlns:p14="http://schemas.microsoft.com/office/powerpoint/2010/main" val="1879772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p:nvPr>
        </p:nvSpPr>
        <p:spPr>
          <a:xfrm>
            <a:off x="612000" y="1080000"/>
            <a:ext cx="10980000" cy="1368000"/>
          </a:xfrm>
        </p:spPr>
        <p:txBody>
          <a:bodyPr anchor="t"/>
          <a:lstStyle>
            <a:lvl1pPr algn="l">
              <a:defRPr sz="4000">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2484000"/>
            <a:ext cx="10980000" cy="3735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488888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LEF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1999" y="2996116"/>
            <a:ext cx="5328000" cy="1818297"/>
          </a:xfrm>
        </p:spPr>
        <p:txBody>
          <a:bodyPr anchor="t"/>
          <a:lstStyle>
            <a:lvl1pPr algn="l">
              <a:defRPr sz="40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482616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91F3-B038-EF45-9000-761A7B74D2E6}"/>
              </a:ext>
            </a:extLst>
          </p:cNvPr>
          <p:cNvSpPr>
            <a:spLocks noGrp="1"/>
          </p:cNvSpPr>
          <p:nvPr>
            <p:ph type="title"/>
          </p:nvPr>
        </p:nvSpPr>
        <p:spPr>
          <a:xfrm>
            <a:off x="612000" y="1079999"/>
            <a:ext cx="10980000" cy="1368000"/>
          </a:xfr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962F8CD9-FB1E-6345-9AD4-2119B814699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259355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1080000"/>
            <a:ext cx="10980000" cy="49953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628261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551EF2-F051-574C-A9A3-3D4669D70528}"/>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098268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5ED5-9222-FD47-90FF-673A32F0CB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2B4AB5-A143-B545-AC90-88AE67D5F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0FDBFB4-C100-5348-9974-1617DCE8C8FD}"/>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315129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yer person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8" name="Title 1">
            <a:extLst>
              <a:ext uri="{FF2B5EF4-FFF2-40B4-BE49-F238E27FC236}">
                <a16:creationId xmlns:a16="http://schemas.microsoft.com/office/drawing/2014/main" id="{E4241440-1AF9-0946-8C39-87088959337C}"/>
              </a:ext>
            </a:extLst>
          </p:cNvPr>
          <p:cNvSpPr>
            <a:spLocks noGrp="1"/>
          </p:cNvSpPr>
          <p:nvPr>
            <p:ph type="title" hasCustomPrompt="1"/>
          </p:nvPr>
        </p:nvSpPr>
        <p:spPr>
          <a:xfrm>
            <a:off x="3444658" y="303607"/>
            <a:ext cx="7909142" cy="462323"/>
          </a:xfrm>
        </p:spPr>
        <p:txBody>
          <a:bodyPr anchor="t">
            <a:noAutofit/>
          </a:bodyPr>
          <a:lstStyle>
            <a:lvl1pPr>
              <a:defRPr sz="2400">
                <a:solidFill>
                  <a:schemeClr val="tx1"/>
                </a:solidFill>
              </a:defRPr>
            </a:lvl1pPr>
          </a:lstStyle>
          <a:p>
            <a:r>
              <a:rPr lang="en-US" sz="2400"/>
              <a:t>Buyer Persona profile: </a:t>
            </a:r>
            <a:r>
              <a:rPr lang="en-US" sz="2400" b="1"/>
              <a:t>ATM</a:t>
            </a:r>
          </a:p>
        </p:txBody>
      </p:sp>
      <p:sp>
        <p:nvSpPr>
          <p:cNvPr id="23" name="Picture Placeholder 22">
            <a:extLst>
              <a:ext uri="{FF2B5EF4-FFF2-40B4-BE49-F238E27FC236}">
                <a16:creationId xmlns:a16="http://schemas.microsoft.com/office/drawing/2014/main" id="{52226CCE-E52F-C549-98D4-3868AD790EA1}"/>
              </a:ext>
            </a:extLst>
          </p:cNvPr>
          <p:cNvSpPr>
            <a:spLocks noGrp="1"/>
          </p:cNvSpPr>
          <p:nvPr>
            <p:ph type="pic" sz="quarter" idx="13"/>
          </p:nvPr>
        </p:nvSpPr>
        <p:spPr>
          <a:xfrm>
            <a:off x="838199" y="980335"/>
            <a:ext cx="1080000" cy="1080000"/>
          </a:xfrm>
          <a:prstGeom prst="ellipse">
            <a:avLst/>
          </a:prstGeom>
        </p:spPr>
        <p:txBody>
          <a:bodyPr>
            <a:normAutofit/>
          </a:bodyPr>
          <a:lstStyle>
            <a:lvl1pPr marL="0" indent="0" algn="ctr">
              <a:buNone/>
              <a:defRPr sz="1200">
                <a:solidFill>
                  <a:schemeClr val="bg1"/>
                </a:solidFill>
              </a:defRPr>
            </a:lvl1pPr>
          </a:lstStyle>
          <a:p>
            <a:endParaRPr lang="en-US"/>
          </a:p>
        </p:txBody>
      </p:sp>
      <p:sp>
        <p:nvSpPr>
          <p:cNvPr id="31" name="Text Placeholder 30">
            <a:extLst>
              <a:ext uri="{FF2B5EF4-FFF2-40B4-BE49-F238E27FC236}">
                <a16:creationId xmlns:a16="http://schemas.microsoft.com/office/drawing/2014/main" id="{AF81453C-7AD9-4049-9215-E30E82085780}"/>
              </a:ext>
            </a:extLst>
          </p:cNvPr>
          <p:cNvSpPr>
            <a:spLocks noGrp="1"/>
          </p:cNvSpPr>
          <p:nvPr>
            <p:ph type="body" sz="quarter" idx="14" hasCustomPrompt="1"/>
          </p:nvPr>
        </p:nvSpPr>
        <p:spPr>
          <a:xfrm>
            <a:off x="2093257" y="980335"/>
            <a:ext cx="1488143" cy="24279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Persona name</a:t>
            </a:r>
            <a:endParaRPr lang="en-US"/>
          </a:p>
        </p:txBody>
      </p:sp>
      <p:sp>
        <p:nvSpPr>
          <p:cNvPr id="34" name="Text Placeholder 30">
            <a:extLst>
              <a:ext uri="{FF2B5EF4-FFF2-40B4-BE49-F238E27FC236}">
                <a16:creationId xmlns:a16="http://schemas.microsoft.com/office/drawing/2014/main" id="{F7F45E7C-CBFD-174F-92B8-55D170146743}"/>
              </a:ext>
            </a:extLst>
          </p:cNvPr>
          <p:cNvSpPr>
            <a:spLocks noGrp="1"/>
          </p:cNvSpPr>
          <p:nvPr>
            <p:ph type="body" sz="quarter" idx="15" hasCustomPrompt="1"/>
          </p:nvPr>
        </p:nvSpPr>
        <p:spPr>
          <a:xfrm>
            <a:off x="2093255" y="1330332"/>
            <a:ext cx="1488145" cy="24279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Roles</a:t>
            </a:r>
            <a:endParaRPr lang="en-US"/>
          </a:p>
        </p:txBody>
      </p:sp>
      <p:sp>
        <p:nvSpPr>
          <p:cNvPr id="35" name="Text Placeholder 30">
            <a:extLst>
              <a:ext uri="{FF2B5EF4-FFF2-40B4-BE49-F238E27FC236}">
                <a16:creationId xmlns:a16="http://schemas.microsoft.com/office/drawing/2014/main" id="{1164B723-67E6-884A-843D-F0F768744D6F}"/>
              </a:ext>
            </a:extLst>
          </p:cNvPr>
          <p:cNvSpPr>
            <a:spLocks noGrp="1"/>
          </p:cNvSpPr>
          <p:nvPr>
            <p:ph type="body" sz="quarter" idx="16" hasCustomPrompt="1"/>
          </p:nvPr>
        </p:nvSpPr>
        <p:spPr>
          <a:xfrm>
            <a:off x="2093255" y="1679581"/>
            <a:ext cx="1488145" cy="56485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Engagement level</a:t>
            </a:r>
            <a:endParaRPr lang="en-US"/>
          </a:p>
        </p:txBody>
      </p:sp>
      <p:sp>
        <p:nvSpPr>
          <p:cNvPr id="36" name="Text Placeholder 30">
            <a:extLst>
              <a:ext uri="{FF2B5EF4-FFF2-40B4-BE49-F238E27FC236}">
                <a16:creationId xmlns:a16="http://schemas.microsoft.com/office/drawing/2014/main" id="{9A87120F-E98E-F847-9379-D85DBFF12A41}"/>
              </a:ext>
            </a:extLst>
          </p:cNvPr>
          <p:cNvSpPr>
            <a:spLocks noGrp="1"/>
          </p:cNvSpPr>
          <p:nvPr>
            <p:ph type="body" sz="quarter" idx="17" hasCustomPrompt="1"/>
          </p:nvPr>
        </p:nvSpPr>
        <p:spPr>
          <a:xfrm>
            <a:off x="2093255" y="2346512"/>
            <a:ext cx="1488145" cy="564856"/>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37" name="Text Placeholder 30">
            <a:extLst>
              <a:ext uri="{FF2B5EF4-FFF2-40B4-BE49-F238E27FC236}">
                <a16:creationId xmlns:a16="http://schemas.microsoft.com/office/drawing/2014/main" id="{F01E63B5-FB40-8B47-9B50-541F66743942}"/>
              </a:ext>
            </a:extLst>
          </p:cNvPr>
          <p:cNvSpPr>
            <a:spLocks noGrp="1"/>
          </p:cNvSpPr>
          <p:nvPr>
            <p:ph type="body" sz="quarter" idx="18"/>
          </p:nvPr>
        </p:nvSpPr>
        <p:spPr>
          <a:xfrm>
            <a:off x="37564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8" name="Text Placeholder 30">
            <a:extLst>
              <a:ext uri="{FF2B5EF4-FFF2-40B4-BE49-F238E27FC236}">
                <a16:creationId xmlns:a16="http://schemas.microsoft.com/office/drawing/2014/main" id="{64E8AB09-6382-5942-A37B-2D99C0B8A378}"/>
              </a:ext>
            </a:extLst>
          </p:cNvPr>
          <p:cNvSpPr>
            <a:spLocks noGrp="1"/>
          </p:cNvSpPr>
          <p:nvPr>
            <p:ph type="body" sz="quarter" idx="19"/>
          </p:nvPr>
        </p:nvSpPr>
        <p:spPr>
          <a:xfrm>
            <a:off x="37564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9" name="Text Placeholder 30">
            <a:extLst>
              <a:ext uri="{FF2B5EF4-FFF2-40B4-BE49-F238E27FC236}">
                <a16:creationId xmlns:a16="http://schemas.microsoft.com/office/drawing/2014/main" id="{3C9273CA-BFF9-514D-A0CD-60379447BFC9}"/>
              </a:ext>
            </a:extLst>
          </p:cNvPr>
          <p:cNvSpPr>
            <a:spLocks noGrp="1"/>
          </p:cNvSpPr>
          <p:nvPr>
            <p:ph type="body" sz="quarter" idx="20"/>
          </p:nvPr>
        </p:nvSpPr>
        <p:spPr>
          <a:xfrm>
            <a:off x="37564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40" name="Text Placeholder 30">
            <a:extLst>
              <a:ext uri="{FF2B5EF4-FFF2-40B4-BE49-F238E27FC236}">
                <a16:creationId xmlns:a16="http://schemas.microsoft.com/office/drawing/2014/main" id="{9027E218-E6B3-584F-B8CF-92DFF0ED4498}"/>
              </a:ext>
            </a:extLst>
          </p:cNvPr>
          <p:cNvSpPr>
            <a:spLocks noGrp="1"/>
          </p:cNvSpPr>
          <p:nvPr>
            <p:ph type="body" sz="quarter" idx="21"/>
          </p:nvPr>
        </p:nvSpPr>
        <p:spPr>
          <a:xfrm>
            <a:off x="3756455" y="2346511"/>
            <a:ext cx="2846045" cy="564856"/>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1" name="Text Placeholder 30">
            <a:extLst>
              <a:ext uri="{FF2B5EF4-FFF2-40B4-BE49-F238E27FC236}">
                <a16:creationId xmlns:a16="http://schemas.microsoft.com/office/drawing/2014/main" id="{B25AC92B-E1C4-F743-8E10-97A85AB5E8DF}"/>
              </a:ext>
            </a:extLst>
          </p:cNvPr>
          <p:cNvSpPr>
            <a:spLocks noGrp="1"/>
          </p:cNvSpPr>
          <p:nvPr>
            <p:ph type="body" sz="quarter" idx="22" hasCustomPrompt="1"/>
          </p:nvPr>
        </p:nvSpPr>
        <p:spPr>
          <a:xfrm>
            <a:off x="6844557" y="980335"/>
            <a:ext cx="1488143" cy="24279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Segment</a:t>
            </a:r>
            <a:endParaRPr lang="en-US"/>
          </a:p>
        </p:txBody>
      </p:sp>
      <p:sp>
        <p:nvSpPr>
          <p:cNvPr id="52" name="Text Placeholder 30">
            <a:extLst>
              <a:ext uri="{FF2B5EF4-FFF2-40B4-BE49-F238E27FC236}">
                <a16:creationId xmlns:a16="http://schemas.microsoft.com/office/drawing/2014/main" id="{90FD46D9-9E4B-194D-9B28-6380BE3373E6}"/>
              </a:ext>
            </a:extLst>
          </p:cNvPr>
          <p:cNvSpPr>
            <a:spLocks noGrp="1"/>
          </p:cNvSpPr>
          <p:nvPr>
            <p:ph type="body" sz="quarter" idx="23" hasCustomPrompt="1"/>
          </p:nvPr>
        </p:nvSpPr>
        <p:spPr>
          <a:xfrm>
            <a:off x="6844555" y="1330332"/>
            <a:ext cx="1488145" cy="24279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Reports to</a:t>
            </a:r>
            <a:endParaRPr lang="en-US"/>
          </a:p>
        </p:txBody>
      </p:sp>
      <p:sp>
        <p:nvSpPr>
          <p:cNvPr id="53" name="Text Placeholder 30">
            <a:extLst>
              <a:ext uri="{FF2B5EF4-FFF2-40B4-BE49-F238E27FC236}">
                <a16:creationId xmlns:a16="http://schemas.microsoft.com/office/drawing/2014/main" id="{B71A9467-9827-0A4D-B748-88456E3F0858}"/>
              </a:ext>
            </a:extLst>
          </p:cNvPr>
          <p:cNvSpPr>
            <a:spLocks noGrp="1"/>
          </p:cNvSpPr>
          <p:nvPr>
            <p:ph type="body" sz="quarter" idx="24" hasCustomPrompt="1"/>
          </p:nvPr>
        </p:nvSpPr>
        <p:spPr>
          <a:xfrm>
            <a:off x="6844555" y="1679582"/>
            <a:ext cx="1488145" cy="559794"/>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Buying centre</a:t>
            </a:r>
            <a:endParaRPr lang="en-US"/>
          </a:p>
        </p:txBody>
      </p:sp>
      <p:sp>
        <p:nvSpPr>
          <p:cNvPr id="54" name="Text Placeholder 30">
            <a:extLst>
              <a:ext uri="{FF2B5EF4-FFF2-40B4-BE49-F238E27FC236}">
                <a16:creationId xmlns:a16="http://schemas.microsoft.com/office/drawing/2014/main" id="{AE63BCD8-C396-D644-B509-290E710ACD41}"/>
              </a:ext>
            </a:extLst>
          </p:cNvPr>
          <p:cNvSpPr>
            <a:spLocks noGrp="1"/>
          </p:cNvSpPr>
          <p:nvPr>
            <p:ph type="body" sz="quarter" idx="25" hasCustomPrompt="1"/>
          </p:nvPr>
        </p:nvSpPr>
        <p:spPr>
          <a:xfrm>
            <a:off x="6844555" y="2349042"/>
            <a:ext cx="1488145" cy="559794"/>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55" name="Text Placeholder 30">
            <a:extLst>
              <a:ext uri="{FF2B5EF4-FFF2-40B4-BE49-F238E27FC236}">
                <a16:creationId xmlns:a16="http://schemas.microsoft.com/office/drawing/2014/main" id="{07F3AF46-6869-E846-A90F-05137D985C20}"/>
              </a:ext>
            </a:extLst>
          </p:cNvPr>
          <p:cNvSpPr>
            <a:spLocks noGrp="1"/>
          </p:cNvSpPr>
          <p:nvPr>
            <p:ph type="body" sz="quarter" idx="26"/>
          </p:nvPr>
        </p:nvSpPr>
        <p:spPr>
          <a:xfrm>
            <a:off x="85077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6" name="Text Placeholder 30">
            <a:extLst>
              <a:ext uri="{FF2B5EF4-FFF2-40B4-BE49-F238E27FC236}">
                <a16:creationId xmlns:a16="http://schemas.microsoft.com/office/drawing/2014/main" id="{62C43809-0448-3844-B910-127EAB37A924}"/>
              </a:ext>
            </a:extLst>
          </p:cNvPr>
          <p:cNvSpPr>
            <a:spLocks noGrp="1"/>
          </p:cNvSpPr>
          <p:nvPr>
            <p:ph type="body" sz="quarter" idx="27"/>
          </p:nvPr>
        </p:nvSpPr>
        <p:spPr>
          <a:xfrm>
            <a:off x="85077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7" name="Text Placeholder 30">
            <a:extLst>
              <a:ext uri="{FF2B5EF4-FFF2-40B4-BE49-F238E27FC236}">
                <a16:creationId xmlns:a16="http://schemas.microsoft.com/office/drawing/2014/main" id="{98FFD27D-D1D6-4E4A-B50D-E7F4741FAEE2}"/>
              </a:ext>
            </a:extLst>
          </p:cNvPr>
          <p:cNvSpPr>
            <a:spLocks noGrp="1"/>
          </p:cNvSpPr>
          <p:nvPr>
            <p:ph type="body" sz="quarter" idx="28"/>
          </p:nvPr>
        </p:nvSpPr>
        <p:spPr>
          <a:xfrm>
            <a:off x="85077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8" name="Text Placeholder 30">
            <a:extLst>
              <a:ext uri="{FF2B5EF4-FFF2-40B4-BE49-F238E27FC236}">
                <a16:creationId xmlns:a16="http://schemas.microsoft.com/office/drawing/2014/main" id="{441EBED5-BF0D-824B-983E-90F53E50026E}"/>
              </a:ext>
            </a:extLst>
          </p:cNvPr>
          <p:cNvSpPr>
            <a:spLocks noGrp="1"/>
          </p:cNvSpPr>
          <p:nvPr>
            <p:ph type="body" sz="quarter" idx="29"/>
          </p:nvPr>
        </p:nvSpPr>
        <p:spPr>
          <a:xfrm>
            <a:off x="8507755" y="2351574"/>
            <a:ext cx="2846045" cy="55979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9" name="Text Placeholder 30">
            <a:extLst>
              <a:ext uri="{FF2B5EF4-FFF2-40B4-BE49-F238E27FC236}">
                <a16:creationId xmlns:a16="http://schemas.microsoft.com/office/drawing/2014/main" id="{7ECA3413-271B-6541-ADA2-CE673912C9ED}"/>
              </a:ext>
            </a:extLst>
          </p:cNvPr>
          <p:cNvSpPr>
            <a:spLocks noGrp="1"/>
          </p:cNvSpPr>
          <p:nvPr>
            <p:ph type="body" sz="quarter" idx="30" hasCustomPrompt="1"/>
          </p:nvPr>
        </p:nvSpPr>
        <p:spPr>
          <a:xfrm>
            <a:off x="838200" y="3100647"/>
            <a:ext cx="3422736" cy="3255703"/>
          </a:xfrm>
          <a:prstGeom prst="rect">
            <a:avLst/>
          </a:prstGeom>
          <a:solidFill>
            <a:srgbClr val="F5F5F5">
              <a:alpha val="30000"/>
            </a:srgbClr>
          </a:solidFill>
          <a:ln>
            <a:noFill/>
          </a:ln>
        </p:spPr>
        <p:txBody>
          <a:bodyPr vert="horz" lIns="91440" tIns="108000" rIns="91440" bIns="45720" rtlCol="0">
            <a:noAutofit/>
          </a:bodyPr>
          <a:lstStyle>
            <a:lvl1pPr>
              <a:lnSpc>
                <a:spcPct val="100000"/>
              </a:lnSpc>
              <a:spcBef>
                <a:spcPts val="800"/>
              </a:spcBef>
              <a:defRPr lang="en-US" sz="1000" b="0" i="0" dirty="0">
                <a:solidFill>
                  <a:schemeClr val="tx1"/>
                </a:solidFill>
                <a:latin typeface="Proxima Nova" panose="02000506030000020004" pitchFamily="2" charset="0"/>
              </a:defRPr>
            </a:lvl1pPr>
          </a:lstStyle>
          <a:p>
            <a:pPr marL="171450" lvl="0" indent="-171450">
              <a:lnSpc>
                <a:spcPts val="600"/>
              </a:lnSpc>
            </a:pPr>
            <a:r>
              <a:rPr lang="en-GB"/>
              <a:t>My Responsibilities</a:t>
            </a:r>
          </a:p>
          <a:p>
            <a:pPr marL="171450" lvl="0" indent="-171450">
              <a:lnSpc>
                <a:spcPts val="600"/>
              </a:lnSpc>
            </a:pPr>
            <a:r>
              <a:rPr lang="en-GB"/>
              <a:t>1</a:t>
            </a:r>
          </a:p>
          <a:p>
            <a:pPr marL="171450" lvl="0" indent="-171450">
              <a:lnSpc>
                <a:spcPts val="600"/>
              </a:lnSpc>
            </a:pPr>
            <a:r>
              <a:rPr lang="en-GB"/>
              <a:t>2</a:t>
            </a:r>
          </a:p>
          <a:p>
            <a:pPr marL="171450" lvl="0" indent="-171450">
              <a:lnSpc>
                <a:spcPts val="600"/>
              </a:lnSpc>
            </a:pPr>
            <a:r>
              <a:rPr lang="en-GB"/>
              <a:t>3</a:t>
            </a:r>
          </a:p>
          <a:p>
            <a:pPr marL="171450" lvl="0" indent="-171450">
              <a:lnSpc>
                <a:spcPts val="600"/>
              </a:lnSpc>
            </a:pPr>
            <a:r>
              <a:rPr lang="en-GB"/>
              <a:t>4</a:t>
            </a:r>
          </a:p>
          <a:p>
            <a:pPr marL="171450" lvl="0" indent="-171450">
              <a:lnSpc>
                <a:spcPts val="600"/>
              </a:lnSpc>
            </a:pPr>
            <a:r>
              <a:rPr lang="en-GB"/>
              <a:t>5</a:t>
            </a:r>
          </a:p>
          <a:p>
            <a:pPr marL="171450" lvl="0" indent="-171450">
              <a:lnSpc>
                <a:spcPts val="600"/>
              </a:lnSpc>
            </a:pPr>
            <a:endParaRPr lang="en-GB"/>
          </a:p>
          <a:p>
            <a:pPr marL="171450" lvl="0" indent="-171450">
              <a:lnSpc>
                <a:spcPts val="600"/>
              </a:lnSpc>
            </a:pPr>
            <a:endParaRPr lang="en-US"/>
          </a:p>
        </p:txBody>
      </p:sp>
      <p:sp>
        <p:nvSpPr>
          <p:cNvPr id="60" name="Text Placeholder 30">
            <a:extLst>
              <a:ext uri="{FF2B5EF4-FFF2-40B4-BE49-F238E27FC236}">
                <a16:creationId xmlns:a16="http://schemas.microsoft.com/office/drawing/2014/main" id="{7C2ED040-3383-4F47-B994-C3A27C23D906}"/>
              </a:ext>
            </a:extLst>
          </p:cNvPr>
          <p:cNvSpPr>
            <a:spLocks noGrp="1"/>
          </p:cNvSpPr>
          <p:nvPr>
            <p:ph type="body" sz="quarter" idx="31" hasCustomPrompt="1"/>
          </p:nvPr>
        </p:nvSpPr>
        <p:spPr>
          <a:xfrm>
            <a:off x="4393505"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tx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
        <p:nvSpPr>
          <p:cNvPr id="61" name="Text Placeholder 30">
            <a:extLst>
              <a:ext uri="{FF2B5EF4-FFF2-40B4-BE49-F238E27FC236}">
                <a16:creationId xmlns:a16="http://schemas.microsoft.com/office/drawing/2014/main" id="{4FDD1F32-1C45-4940-A05E-4A55CBB99168}"/>
              </a:ext>
            </a:extLst>
          </p:cNvPr>
          <p:cNvSpPr>
            <a:spLocks noGrp="1"/>
          </p:cNvSpPr>
          <p:nvPr>
            <p:ph type="body" sz="quarter" idx="32" hasCustomPrompt="1"/>
          </p:nvPr>
        </p:nvSpPr>
        <p:spPr>
          <a:xfrm>
            <a:off x="7931064"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tx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Tree>
    <p:extLst>
      <p:ext uri="{BB962C8B-B14F-4D97-AF65-F5344CB8AC3E}">
        <p14:creationId xmlns:p14="http://schemas.microsoft.com/office/powerpoint/2010/main" val="1752514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E9A7-3A57-20EC-F99F-BF1AD335D0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DC0344-B7EF-6B2E-76D9-C56638DEB7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99754D-E209-C844-BF47-96BE670B11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B01CEB-56CC-CCB7-0A47-D505672194CD}"/>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6" name="Footer Placeholder 5">
            <a:extLst>
              <a:ext uri="{FF2B5EF4-FFF2-40B4-BE49-F238E27FC236}">
                <a16:creationId xmlns:a16="http://schemas.microsoft.com/office/drawing/2014/main" id="{DEF39927-AF9D-351F-F115-92DFA27012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E30703-2085-25CD-8326-1BA04097D294}"/>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1168669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653C-2114-214D-ADDC-0EBEFFF276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DE0453-040A-F446-8FFB-BB68E4443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93A804-802D-5847-9F23-E47DBE14EE7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62B0AACA-F1A2-084A-B734-94E1A49346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5CD60A0-A9C5-EF42-B174-890316AF4A3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745739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06E7-267F-3E44-8063-A4EDF80BCC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684C29-E2A5-644F-BFD7-4A7EBA6BFA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BA6534-373B-0F4E-BA79-28A1D8089B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2585AC-00E0-DA41-AB82-5FC8B77AD36F}"/>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6" name="Footer Placeholder 5">
            <a:extLst>
              <a:ext uri="{FF2B5EF4-FFF2-40B4-BE49-F238E27FC236}">
                <a16:creationId xmlns:a16="http://schemas.microsoft.com/office/drawing/2014/main" id="{2D6EB136-5F96-AF4E-82C5-816AD7B8B41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DC36CD1-C00D-2A41-BCFA-D99BAB7FD6A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815979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BCC7-35B5-504B-90F8-05112AA0B9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47718D-0F53-654C-968F-A21E4E7ABB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3C9086-DB06-D442-B429-172AB559EB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C313E94-D921-6440-B7AE-951EE3A6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566978-4767-E642-82FD-5A38722872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7B14EF-52EA-DE46-BD8B-4FB1FD80827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8" name="Footer Placeholder 7">
            <a:extLst>
              <a:ext uri="{FF2B5EF4-FFF2-40B4-BE49-F238E27FC236}">
                <a16:creationId xmlns:a16="http://schemas.microsoft.com/office/drawing/2014/main" id="{6B8A2710-1735-494F-A828-291DA10B338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9489067-EEC3-D74B-9AB2-866FDB85298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130952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9698-DBE8-E94A-AD36-F246E1D3D9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A88996-2752-1D46-AA53-60B50995C2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2038F0-797B-E44B-8568-6D90BF5801D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9F204238-8F1F-F34E-868B-9D7B914CC78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4AD621E-C1F2-F647-BE92-1DB08332D066}"/>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542822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3E81D-BB40-8D4A-9DDB-14D21335BE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F6157A-B7D3-4147-9059-253A5D5100D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166002-3C6F-EE45-AACE-D7B401919FF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C8037011-E1DA-9241-900C-B1AF759163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47FFC68-FD5C-B24F-8A09-1BB5DE81EC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570260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1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1070516" y="1049743"/>
            <a:ext cx="10440000" cy="1325563"/>
          </a:xfrm>
        </p:spPr>
        <p:txBody>
          <a:bodyPr>
            <a:normAutofit/>
          </a:bodyPr>
          <a:lstStyle>
            <a:lvl1pPr>
              <a:defRPr sz="4000"/>
            </a:lvl1pPr>
          </a:lstStyle>
          <a:p>
            <a:r>
              <a:rPr lang="en-GB"/>
              <a:t>Title 40</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1070516" y="2382691"/>
            <a:ext cx="6470315" cy="39187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Box 6">
            <a:extLst>
              <a:ext uri="{FF2B5EF4-FFF2-40B4-BE49-F238E27FC236}">
                <a16:creationId xmlns:a16="http://schemas.microsoft.com/office/drawing/2014/main" id="{8868EECC-CB57-3140-B9C1-F1B203F4C416}"/>
              </a:ext>
            </a:extLst>
          </p:cNvPr>
          <p:cNvSpPr txBox="1"/>
          <p:nvPr userDrawn="1"/>
        </p:nvSpPr>
        <p:spPr>
          <a:xfrm>
            <a:off x="421659" y="6552366"/>
            <a:ext cx="1757212"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2022 | Confidential </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3752002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1b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1070516" y="1049743"/>
            <a:ext cx="10440000" cy="1325563"/>
          </a:xfrm>
        </p:spPr>
        <p:txBody>
          <a:bodyPr>
            <a:normAutofit/>
          </a:bodyPr>
          <a:lstStyle>
            <a:lvl1pPr>
              <a:defRPr sz="4000"/>
            </a:lvl1pPr>
          </a:lstStyle>
          <a:p>
            <a:r>
              <a:rPr lang="en-GB"/>
              <a:t>Title 40</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1070516" y="2382691"/>
            <a:ext cx="6470315" cy="39187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pic>
        <p:nvPicPr>
          <p:cNvPr id="8" name="Graphic 8">
            <a:extLst>
              <a:ext uri="{FF2B5EF4-FFF2-40B4-BE49-F238E27FC236}">
                <a16:creationId xmlns:a16="http://schemas.microsoft.com/office/drawing/2014/main" id="{790FA755-6883-2E45-9000-A87AF0BBE8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9977" y="460662"/>
            <a:ext cx="3735139" cy="514877"/>
          </a:xfrm>
          <a:prstGeom prst="rect">
            <a:avLst/>
          </a:prstGeom>
        </p:spPr>
      </p:pic>
      <p:sp>
        <p:nvSpPr>
          <p:cNvPr id="7" name="TextBox 6">
            <a:extLst>
              <a:ext uri="{FF2B5EF4-FFF2-40B4-BE49-F238E27FC236}">
                <a16:creationId xmlns:a16="http://schemas.microsoft.com/office/drawing/2014/main" id="{8868EECC-CB57-3140-B9C1-F1B203F4C416}"/>
              </a:ext>
            </a:extLst>
          </p:cNvPr>
          <p:cNvSpPr txBox="1"/>
          <p:nvPr userDrawn="1"/>
        </p:nvSpPr>
        <p:spPr>
          <a:xfrm>
            <a:off x="421659" y="6552366"/>
            <a:ext cx="4753224"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&amp; Confidential Hornbill 2022 | </a:t>
            </a:r>
            <a:r>
              <a:rPr lang="en-GB" sz="900" b="0" i="0" kern="1200" dirty="0">
                <a:solidFill>
                  <a:schemeClr val="tx1">
                    <a:lumMod val="50000"/>
                    <a:lumOff val="50000"/>
                  </a:schemeClr>
                </a:solidFill>
                <a:latin typeface="Proxima Nova Medium" panose="02000506030000020004" pitchFamily="2" charset="0"/>
                <a:ea typeface="+mn-ea"/>
                <a:cs typeface="+mn-cs"/>
              </a:rPr>
              <a:t>Democratization of Automation – It’s all about ease of use</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1793155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LEFT Content &amp; Gradi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1"/>
            <a:ext cx="12192000" cy="6857999"/>
          </a:xfrm>
          <a:prstGeom prst="rect">
            <a:avLst/>
          </a:prstGeom>
          <a:gradFill flip="none" rotWithShape="1">
            <a:gsLst>
              <a:gs pos="46000">
                <a:schemeClr val="tx1">
                  <a:alpha val="74000"/>
                </a:schemeClr>
              </a:gs>
              <a:gs pos="30000">
                <a:schemeClr val="tx1">
                  <a:alpha val="95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5328000" cy="1368732"/>
          </a:xfrm>
        </p:spPr>
        <p:txBody>
          <a:bodyPr anchor="t">
            <a:noAutofit/>
          </a:bodyPr>
          <a:lstStyle>
            <a:lvl1pPr algn="l">
              <a:defRPr sz="4000">
                <a:solidFill>
                  <a:schemeClr val="bg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0" y="2448731"/>
            <a:ext cx="5328000" cy="3653433"/>
          </a:xfrm>
        </p:spPr>
        <p:txBody>
          <a:bodyPr>
            <a:no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pic>
        <p:nvPicPr>
          <p:cNvPr id="9" name="Picture 8">
            <a:extLst>
              <a:ext uri="{FF2B5EF4-FFF2-40B4-BE49-F238E27FC236}">
                <a16:creationId xmlns:a16="http://schemas.microsoft.com/office/drawing/2014/main" id="{AB6531C0-5943-8841-BCCD-71EBFCE49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10" name="TextBox 9">
            <a:extLst>
              <a:ext uri="{FF2B5EF4-FFF2-40B4-BE49-F238E27FC236}">
                <a16:creationId xmlns:a16="http://schemas.microsoft.com/office/drawing/2014/main" id="{687DB7E2-BE55-2646-AD6B-2502AD60D943}"/>
              </a:ext>
            </a:extLst>
          </p:cNvPr>
          <p:cNvSpPr txBox="1"/>
          <p:nvPr userDrawn="1"/>
        </p:nvSpPr>
        <p:spPr>
          <a:xfrm>
            <a:off x="421659" y="6552366"/>
            <a:ext cx="3328155"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2023 | </a:t>
            </a:r>
            <a:r>
              <a:rPr lang="en-GB" sz="900" b="0" i="0" kern="1200" dirty="0">
                <a:solidFill>
                  <a:schemeClr val="tx1">
                    <a:lumMod val="50000"/>
                    <a:lumOff val="50000"/>
                  </a:schemeClr>
                </a:solidFill>
                <a:latin typeface="Proxima Nova Medium" panose="02000506030000020004" pitchFamily="2" charset="0"/>
                <a:ea typeface="+mn-ea"/>
                <a:cs typeface="+mn-cs"/>
              </a:rPr>
              <a:t>The Future of Service Management in 2023</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2513525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LEFT Consultancy &amp; Gradi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0"/>
            <a:ext cx="12192000" cy="6857999"/>
          </a:xfrm>
          <a:prstGeom prst="rect">
            <a:avLst/>
          </a:prstGeom>
          <a:gradFill flip="none" rotWithShape="1">
            <a:gsLst>
              <a:gs pos="46000">
                <a:schemeClr val="tx1">
                  <a:alpha val="79647"/>
                </a:schemeClr>
              </a:gs>
              <a:gs pos="30000">
                <a:schemeClr val="tx1">
                  <a:alpha val="9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4982684" cy="1368732"/>
          </a:xfrm>
        </p:spPr>
        <p:txBody>
          <a:bodyPr anchor="t">
            <a:noAutofit/>
          </a:bodyPr>
          <a:lstStyle>
            <a:lvl1pPr algn="l">
              <a:defRPr sz="3200">
                <a:solidFill>
                  <a:schemeClr val="accent5"/>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1" y="2448731"/>
            <a:ext cx="4982684" cy="3653433"/>
          </a:xfrm>
        </p:spPr>
        <p:txBody>
          <a:bodyPr>
            <a:norm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pic>
        <p:nvPicPr>
          <p:cNvPr id="9" name="Picture 8">
            <a:extLst>
              <a:ext uri="{FF2B5EF4-FFF2-40B4-BE49-F238E27FC236}">
                <a16:creationId xmlns:a16="http://schemas.microsoft.com/office/drawing/2014/main" id="{AB6531C0-5943-8841-BCCD-71EBFCE49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10" name="TextBox 9">
            <a:extLst>
              <a:ext uri="{FF2B5EF4-FFF2-40B4-BE49-F238E27FC236}">
                <a16:creationId xmlns:a16="http://schemas.microsoft.com/office/drawing/2014/main" id="{687DB7E2-BE55-2646-AD6B-2502AD60D943}"/>
              </a:ext>
            </a:extLst>
          </p:cNvPr>
          <p:cNvSpPr txBox="1"/>
          <p:nvPr userDrawn="1"/>
        </p:nvSpPr>
        <p:spPr>
          <a:xfrm>
            <a:off x="421659" y="6552366"/>
            <a:ext cx="4753224"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&amp; Confidential Hornbill 2022 | </a:t>
            </a:r>
            <a:r>
              <a:rPr lang="en-GB" sz="900" b="0" i="0" kern="1200" dirty="0">
                <a:solidFill>
                  <a:schemeClr val="tx1">
                    <a:lumMod val="50000"/>
                    <a:lumOff val="50000"/>
                  </a:schemeClr>
                </a:solidFill>
                <a:latin typeface="Proxima Nova Medium" panose="02000506030000020004" pitchFamily="2" charset="0"/>
                <a:ea typeface="+mn-ea"/>
                <a:cs typeface="+mn-cs"/>
              </a:rPr>
              <a:t>Democratization of Automation – It’s all about ease of use</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2446872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LEFT Consultancy &amp; Gradi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3488"/>
            <a:ext cx="12192000" cy="6857999"/>
          </a:xfrm>
          <a:prstGeom prst="rect">
            <a:avLst/>
          </a:prstGeom>
          <a:gradFill flip="none" rotWithShape="1">
            <a:gsLst>
              <a:gs pos="46000">
                <a:schemeClr val="tx1">
                  <a:alpha val="79647"/>
                </a:schemeClr>
              </a:gs>
              <a:gs pos="30000">
                <a:schemeClr val="tx1">
                  <a:alpha val="9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4982684" cy="1368732"/>
          </a:xfrm>
        </p:spPr>
        <p:txBody>
          <a:bodyPr anchor="t">
            <a:noAutofit/>
          </a:bodyPr>
          <a:lstStyle>
            <a:lvl1pPr algn="l">
              <a:defRPr sz="3200">
                <a:solidFill>
                  <a:schemeClr val="accent5"/>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1" y="2448731"/>
            <a:ext cx="4982684" cy="3653433"/>
          </a:xfrm>
        </p:spPr>
        <p:txBody>
          <a:bodyPr>
            <a:norm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pic>
        <p:nvPicPr>
          <p:cNvPr id="9" name="Picture 8">
            <a:extLst>
              <a:ext uri="{FF2B5EF4-FFF2-40B4-BE49-F238E27FC236}">
                <a16:creationId xmlns:a16="http://schemas.microsoft.com/office/drawing/2014/main" id="{AB6531C0-5943-8841-BCCD-71EBFCE49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10" name="TextBox 9">
            <a:extLst>
              <a:ext uri="{FF2B5EF4-FFF2-40B4-BE49-F238E27FC236}">
                <a16:creationId xmlns:a16="http://schemas.microsoft.com/office/drawing/2014/main" id="{687DB7E2-BE55-2646-AD6B-2502AD60D943}"/>
              </a:ext>
            </a:extLst>
          </p:cNvPr>
          <p:cNvSpPr txBox="1"/>
          <p:nvPr userDrawn="1"/>
        </p:nvSpPr>
        <p:spPr>
          <a:xfrm>
            <a:off x="421659" y="6552366"/>
            <a:ext cx="4753224"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&amp; Confidential Hornbill 2022 | </a:t>
            </a:r>
            <a:r>
              <a:rPr lang="en-GB" sz="900" b="0" i="0" kern="1200" dirty="0">
                <a:solidFill>
                  <a:schemeClr val="tx1">
                    <a:lumMod val="50000"/>
                    <a:lumOff val="50000"/>
                  </a:schemeClr>
                </a:solidFill>
                <a:latin typeface="Proxima Nova Medium" panose="02000506030000020004" pitchFamily="2" charset="0"/>
                <a:ea typeface="+mn-ea"/>
                <a:cs typeface="+mn-cs"/>
              </a:rPr>
              <a:t>Democratization of Automation – It’s all about ease of use</a:t>
            </a:r>
            <a:endParaRPr lang="en-GB" sz="1400" dirty="0">
              <a:solidFill>
                <a:schemeClr val="tx1">
                  <a:lumMod val="50000"/>
                  <a:lumOff val="50000"/>
                </a:schemeClr>
              </a:solidFill>
              <a:latin typeface="Proxima Nova Light" panose="02000506030000020004" pitchFamily="2" charset="0"/>
            </a:endParaRPr>
          </a:p>
        </p:txBody>
      </p:sp>
      <p:cxnSp>
        <p:nvCxnSpPr>
          <p:cNvPr id="11" name="Straight Connector 10">
            <a:extLst>
              <a:ext uri="{FF2B5EF4-FFF2-40B4-BE49-F238E27FC236}">
                <a16:creationId xmlns:a16="http://schemas.microsoft.com/office/drawing/2014/main" id="{FAD67390-3EF1-214C-B5C2-E29494128C56}"/>
              </a:ext>
            </a:extLst>
          </p:cNvPr>
          <p:cNvCxnSpPr>
            <a:cxnSpLocks/>
          </p:cNvCxnSpPr>
          <p:nvPr userDrawn="1"/>
        </p:nvCxnSpPr>
        <p:spPr>
          <a:xfrm>
            <a:off x="5795010" y="750698"/>
            <a:ext cx="0" cy="542551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5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CE01C-3AC1-D105-F6EC-C6601495DF9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E65B92-9AC8-D01E-3F60-F165C574D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FC5816-5641-5FB5-7AA0-AFB7161F5A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72D99F-31D7-0FAA-819B-6D3609C0D1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C2119D-51EB-BCBE-8960-52F59D8D8E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AA5983-02F8-D798-D610-550C67421386}"/>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8" name="Footer Placeholder 7">
            <a:extLst>
              <a:ext uri="{FF2B5EF4-FFF2-40B4-BE49-F238E27FC236}">
                <a16:creationId xmlns:a16="http://schemas.microsoft.com/office/drawing/2014/main" id="{AB01885A-E088-18DB-C552-B33C0D0300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3757F8-F0AD-49E6-642C-8560272C241E}"/>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2559400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p:nvPr>
        </p:nvSpPr>
        <p:spPr>
          <a:xfrm>
            <a:off x="612000" y="1080000"/>
            <a:ext cx="10980000" cy="1368000"/>
          </a:xfrm>
        </p:spPr>
        <p:txBody>
          <a:bodyPr anchor="t"/>
          <a:lstStyle>
            <a:lvl1pPr algn="l">
              <a:defRPr sz="400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2484000"/>
            <a:ext cx="10980000" cy="37358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875715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LEF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1999" y="2996116"/>
            <a:ext cx="5328000" cy="1818297"/>
          </a:xfrm>
        </p:spPr>
        <p:txBody>
          <a:bodyPr anchor="t"/>
          <a:lstStyle>
            <a:lvl1pPr algn="l">
              <a:defRPr sz="4000">
                <a:solidFill>
                  <a:schemeClr val="bg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4204764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91F3-B038-EF45-9000-761A7B74D2E6}"/>
              </a:ext>
            </a:extLst>
          </p:cNvPr>
          <p:cNvSpPr>
            <a:spLocks noGrp="1"/>
          </p:cNvSpPr>
          <p:nvPr>
            <p:ph type="title"/>
          </p:nvPr>
        </p:nvSpPr>
        <p:spPr>
          <a:xfrm>
            <a:off x="612000" y="1079999"/>
            <a:ext cx="10980000" cy="1368000"/>
          </a:xfr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962F8CD9-FB1E-6345-9AD4-2119B814699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977041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1080000"/>
            <a:ext cx="10980000" cy="49953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82547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551EF2-F051-574C-A9A3-3D4669D70528}"/>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533478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5ED5-9222-FD47-90FF-673A32F0CB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2B4AB5-A143-B545-AC90-88AE67D5F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0FDBFB4-C100-5348-9974-1617DCE8C8FD}"/>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71201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yer person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8" name="Title 1">
            <a:extLst>
              <a:ext uri="{FF2B5EF4-FFF2-40B4-BE49-F238E27FC236}">
                <a16:creationId xmlns:a16="http://schemas.microsoft.com/office/drawing/2014/main" id="{E4241440-1AF9-0946-8C39-87088959337C}"/>
              </a:ext>
            </a:extLst>
          </p:cNvPr>
          <p:cNvSpPr>
            <a:spLocks noGrp="1"/>
          </p:cNvSpPr>
          <p:nvPr>
            <p:ph type="title" hasCustomPrompt="1"/>
          </p:nvPr>
        </p:nvSpPr>
        <p:spPr>
          <a:xfrm>
            <a:off x="3444658" y="303607"/>
            <a:ext cx="7909142" cy="462323"/>
          </a:xfrm>
        </p:spPr>
        <p:txBody>
          <a:bodyPr anchor="t">
            <a:noAutofit/>
          </a:bodyPr>
          <a:lstStyle>
            <a:lvl1pPr>
              <a:defRPr sz="2400">
                <a:solidFill>
                  <a:schemeClr val="bg1"/>
                </a:solidFill>
              </a:defRPr>
            </a:lvl1pPr>
          </a:lstStyle>
          <a:p>
            <a:r>
              <a:rPr lang="en-US" sz="2400"/>
              <a:t>Buyer Persona profile: </a:t>
            </a:r>
            <a:r>
              <a:rPr lang="en-US" sz="2400" b="1"/>
              <a:t>ATM</a:t>
            </a:r>
          </a:p>
        </p:txBody>
      </p:sp>
      <p:sp>
        <p:nvSpPr>
          <p:cNvPr id="23" name="Picture Placeholder 22">
            <a:extLst>
              <a:ext uri="{FF2B5EF4-FFF2-40B4-BE49-F238E27FC236}">
                <a16:creationId xmlns:a16="http://schemas.microsoft.com/office/drawing/2014/main" id="{52226CCE-E52F-C549-98D4-3868AD790EA1}"/>
              </a:ext>
            </a:extLst>
          </p:cNvPr>
          <p:cNvSpPr>
            <a:spLocks noGrp="1"/>
          </p:cNvSpPr>
          <p:nvPr>
            <p:ph type="pic" sz="quarter" idx="13"/>
          </p:nvPr>
        </p:nvSpPr>
        <p:spPr>
          <a:xfrm>
            <a:off x="838199" y="980335"/>
            <a:ext cx="1080000" cy="1080000"/>
          </a:xfrm>
          <a:prstGeom prst="ellipse">
            <a:avLst/>
          </a:prstGeom>
        </p:spPr>
        <p:txBody>
          <a:bodyPr>
            <a:normAutofit/>
          </a:bodyPr>
          <a:lstStyle>
            <a:lvl1pPr marL="0" indent="0" algn="ctr">
              <a:buNone/>
              <a:defRPr sz="1200">
                <a:solidFill>
                  <a:schemeClr val="bg1"/>
                </a:solidFill>
              </a:defRPr>
            </a:lvl1pPr>
          </a:lstStyle>
          <a:p>
            <a:endParaRPr lang="en-US"/>
          </a:p>
        </p:txBody>
      </p:sp>
      <p:sp>
        <p:nvSpPr>
          <p:cNvPr id="31" name="Text Placeholder 30">
            <a:extLst>
              <a:ext uri="{FF2B5EF4-FFF2-40B4-BE49-F238E27FC236}">
                <a16:creationId xmlns:a16="http://schemas.microsoft.com/office/drawing/2014/main" id="{AF81453C-7AD9-4049-9215-E30E82085780}"/>
              </a:ext>
            </a:extLst>
          </p:cNvPr>
          <p:cNvSpPr>
            <a:spLocks noGrp="1"/>
          </p:cNvSpPr>
          <p:nvPr>
            <p:ph type="body" sz="quarter" idx="14" hasCustomPrompt="1"/>
          </p:nvPr>
        </p:nvSpPr>
        <p:spPr>
          <a:xfrm>
            <a:off x="2093257" y="980335"/>
            <a:ext cx="1488143"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Persona name</a:t>
            </a:r>
            <a:endParaRPr lang="en-US"/>
          </a:p>
        </p:txBody>
      </p:sp>
      <p:sp>
        <p:nvSpPr>
          <p:cNvPr id="34" name="Text Placeholder 30">
            <a:extLst>
              <a:ext uri="{FF2B5EF4-FFF2-40B4-BE49-F238E27FC236}">
                <a16:creationId xmlns:a16="http://schemas.microsoft.com/office/drawing/2014/main" id="{F7F45E7C-CBFD-174F-92B8-55D170146743}"/>
              </a:ext>
            </a:extLst>
          </p:cNvPr>
          <p:cNvSpPr>
            <a:spLocks noGrp="1"/>
          </p:cNvSpPr>
          <p:nvPr>
            <p:ph type="body" sz="quarter" idx="15" hasCustomPrompt="1"/>
          </p:nvPr>
        </p:nvSpPr>
        <p:spPr>
          <a:xfrm>
            <a:off x="2093255" y="1330332"/>
            <a:ext cx="1488145"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Roles</a:t>
            </a:r>
            <a:endParaRPr lang="en-US"/>
          </a:p>
        </p:txBody>
      </p:sp>
      <p:sp>
        <p:nvSpPr>
          <p:cNvPr id="35" name="Text Placeholder 30">
            <a:extLst>
              <a:ext uri="{FF2B5EF4-FFF2-40B4-BE49-F238E27FC236}">
                <a16:creationId xmlns:a16="http://schemas.microsoft.com/office/drawing/2014/main" id="{1164B723-67E6-884A-843D-F0F768744D6F}"/>
              </a:ext>
            </a:extLst>
          </p:cNvPr>
          <p:cNvSpPr>
            <a:spLocks noGrp="1"/>
          </p:cNvSpPr>
          <p:nvPr>
            <p:ph type="body" sz="quarter" idx="16" hasCustomPrompt="1"/>
          </p:nvPr>
        </p:nvSpPr>
        <p:spPr>
          <a:xfrm>
            <a:off x="2093255" y="1679581"/>
            <a:ext cx="1488145" cy="56485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Engagement level</a:t>
            </a:r>
            <a:endParaRPr lang="en-US"/>
          </a:p>
        </p:txBody>
      </p:sp>
      <p:sp>
        <p:nvSpPr>
          <p:cNvPr id="36" name="Text Placeholder 30">
            <a:extLst>
              <a:ext uri="{FF2B5EF4-FFF2-40B4-BE49-F238E27FC236}">
                <a16:creationId xmlns:a16="http://schemas.microsoft.com/office/drawing/2014/main" id="{9A87120F-E98E-F847-9379-D85DBFF12A41}"/>
              </a:ext>
            </a:extLst>
          </p:cNvPr>
          <p:cNvSpPr>
            <a:spLocks noGrp="1"/>
          </p:cNvSpPr>
          <p:nvPr>
            <p:ph type="body" sz="quarter" idx="17" hasCustomPrompt="1"/>
          </p:nvPr>
        </p:nvSpPr>
        <p:spPr>
          <a:xfrm>
            <a:off x="2093255" y="2346512"/>
            <a:ext cx="1488145" cy="564856"/>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37" name="Text Placeholder 30">
            <a:extLst>
              <a:ext uri="{FF2B5EF4-FFF2-40B4-BE49-F238E27FC236}">
                <a16:creationId xmlns:a16="http://schemas.microsoft.com/office/drawing/2014/main" id="{F01E63B5-FB40-8B47-9B50-541F66743942}"/>
              </a:ext>
            </a:extLst>
          </p:cNvPr>
          <p:cNvSpPr>
            <a:spLocks noGrp="1"/>
          </p:cNvSpPr>
          <p:nvPr>
            <p:ph type="body" sz="quarter" idx="18"/>
          </p:nvPr>
        </p:nvSpPr>
        <p:spPr>
          <a:xfrm>
            <a:off x="37564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8" name="Text Placeholder 30">
            <a:extLst>
              <a:ext uri="{FF2B5EF4-FFF2-40B4-BE49-F238E27FC236}">
                <a16:creationId xmlns:a16="http://schemas.microsoft.com/office/drawing/2014/main" id="{64E8AB09-6382-5942-A37B-2D99C0B8A378}"/>
              </a:ext>
            </a:extLst>
          </p:cNvPr>
          <p:cNvSpPr>
            <a:spLocks noGrp="1"/>
          </p:cNvSpPr>
          <p:nvPr>
            <p:ph type="body" sz="quarter" idx="19"/>
          </p:nvPr>
        </p:nvSpPr>
        <p:spPr>
          <a:xfrm>
            <a:off x="37564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9" name="Text Placeholder 30">
            <a:extLst>
              <a:ext uri="{FF2B5EF4-FFF2-40B4-BE49-F238E27FC236}">
                <a16:creationId xmlns:a16="http://schemas.microsoft.com/office/drawing/2014/main" id="{3C9273CA-BFF9-514D-A0CD-60379447BFC9}"/>
              </a:ext>
            </a:extLst>
          </p:cNvPr>
          <p:cNvSpPr>
            <a:spLocks noGrp="1"/>
          </p:cNvSpPr>
          <p:nvPr>
            <p:ph type="body" sz="quarter" idx="20"/>
          </p:nvPr>
        </p:nvSpPr>
        <p:spPr>
          <a:xfrm>
            <a:off x="37564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40" name="Text Placeholder 30">
            <a:extLst>
              <a:ext uri="{FF2B5EF4-FFF2-40B4-BE49-F238E27FC236}">
                <a16:creationId xmlns:a16="http://schemas.microsoft.com/office/drawing/2014/main" id="{9027E218-E6B3-584F-B8CF-92DFF0ED4498}"/>
              </a:ext>
            </a:extLst>
          </p:cNvPr>
          <p:cNvSpPr>
            <a:spLocks noGrp="1"/>
          </p:cNvSpPr>
          <p:nvPr>
            <p:ph type="body" sz="quarter" idx="21"/>
          </p:nvPr>
        </p:nvSpPr>
        <p:spPr>
          <a:xfrm>
            <a:off x="3756455" y="2346511"/>
            <a:ext cx="2846045" cy="564856"/>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1" name="Text Placeholder 30">
            <a:extLst>
              <a:ext uri="{FF2B5EF4-FFF2-40B4-BE49-F238E27FC236}">
                <a16:creationId xmlns:a16="http://schemas.microsoft.com/office/drawing/2014/main" id="{B25AC92B-E1C4-F743-8E10-97A85AB5E8DF}"/>
              </a:ext>
            </a:extLst>
          </p:cNvPr>
          <p:cNvSpPr>
            <a:spLocks noGrp="1"/>
          </p:cNvSpPr>
          <p:nvPr>
            <p:ph type="body" sz="quarter" idx="22" hasCustomPrompt="1"/>
          </p:nvPr>
        </p:nvSpPr>
        <p:spPr>
          <a:xfrm>
            <a:off x="6844557" y="980335"/>
            <a:ext cx="1488143"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Segment</a:t>
            </a:r>
            <a:endParaRPr lang="en-US"/>
          </a:p>
        </p:txBody>
      </p:sp>
      <p:sp>
        <p:nvSpPr>
          <p:cNvPr id="52" name="Text Placeholder 30">
            <a:extLst>
              <a:ext uri="{FF2B5EF4-FFF2-40B4-BE49-F238E27FC236}">
                <a16:creationId xmlns:a16="http://schemas.microsoft.com/office/drawing/2014/main" id="{90FD46D9-9E4B-194D-9B28-6380BE3373E6}"/>
              </a:ext>
            </a:extLst>
          </p:cNvPr>
          <p:cNvSpPr>
            <a:spLocks noGrp="1"/>
          </p:cNvSpPr>
          <p:nvPr>
            <p:ph type="body" sz="quarter" idx="23" hasCustomPrompt="1"/>
          </p:nvPr>
        </p:nvSpPr>
        <p:spPr>
          <a:xfrm>
            <a:off x="6844555" y="1330332"/>
            <a:ext cx="1488145"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Reports to</a:t>
            </a:r>
            <a:endParaRPr lang="en-US"/>
          </a:p>
        </p:txBody>
      </p:sp>
      <p:sp>
        <p:nvSpPr>
          <p:cNvPr id="53" name="Text Placeholder 30">
            <a:extLst>
              <a:ext uri="{FF2B5EF4-FFF2-40B4-BE49-F238E27FC236}">
                <a16:creationId xmlns:a16="http://schemas.microsoft.com/office/drawing/2014/main" id="{B71A9467-9827-0A4D-B748-88456E3F0858}"/>
              </a:ext>
            </a:extLst>
          </p:cNvPr>
          <p:cNvSpPr>
            <a:spLocks noGrp="1"/>
          </p:cNvSpPr>
          <p:nvPr>
            <p:ph type="body" sz="quarter" idx="24" hasCustomPrompt="1"/>
          </p:nvPr>
        </p:nvSpPr>
        <p:spPr>
          <a:xfrm>
            <a:off x="6844555" y="1679582"/>
            <a:ext cx="1488145" cy="559794"/>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Buying centre</a:t>
            </a:r>
            <a:endParaRPr lang="en-US"/>
          </a:p>
        </p:txBody>
      </p:sp>
      <p:sp>
        <p:nvSpPr>
          <p:cNvPr id="54" name="Text Placeholder 30">
            <a:extLst>
              <a:ext uri="{FF2B5EF4-FFF2-40B4-BE49-F238E27FC236}">
                <a16:creationId xmlns:a16="http://schemas.microsoft.com/office/drawing/2014/main" id="{AE63BCD8-C396-D644-B509-290E710ACD41}"/>
              </a:ext>
            </a:extLst>
          </p:cNvPr>
          <p:cNvSpPr>
            <a:spLocks noGrp="1"/>
          </p:cNvSpPr>
          <p:nvPr>
            <p:ph type="body" sz="quarter" idx="25" hasCustomPrompt="1"/>
          </p:nvPr>
        </p:nvSpPr>
        <p:spPr>
          <a:xfrm>
            <a:off x="6844555" y="2349042"/>
            <a:ext cx="1488145" cy="559794"/>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55" name="Text Placeholder 30">
            <a:extLst>
              <a:ext uri="{FF2B5EF4-FFF2-40B4-BE49-F238E27FC236}">
                <a16:creationId xmlns:a16="http://schemas.microsoft.com/office/drawing/2014/main" id="{07F3AF46-6869-E846-A90F-05137D985C20}"/>
              </a:ext>
            </a:extLst>
          </p:cNvPr>
          <p:cNvSpPr>
            <a:spLocks noGrp="1"/>
          </p:cNvSpPr>
          <p:nvPr>
            <p:ph type="body" sz="quarter" idx="26"/>
          </p:nvPr>
        </p:nvSpPr>
        <p:spPr>
          <a:xfrm>
            <a:off x="85077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6" name="Text Placeholder 30">
            <a:extLst>
              <a:ext uri="{FF2B5EF4-FFF2-40B4-BE49-F238E27FC236}">
                <a16:creationId xmlns:a16="http://schemas.microsoft.com/office/drawing/2014/main" id="{62C43809-0448-3844-B910-127EAB37A924}"/>
              </a:ext>
            </a:extLst>
          </p:cNvPr>
          <p:cNvSpPr>
            <a:spLocks noGrp="1"/>
          </p:cNvSpPr>
          <p:nvPr>
            <p:ph type="body" sz="quarter" idx="27"/>
          </p:nvPr>
        </p:nvSpPr>
        <p:spPr>
          <a:xfrm>
            <a:off x="85077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7" name="Text Placeholder 30">
            <a:extLst>
              <a:ext uri="{FF2B5EF4-FFF2-40B4-BE49-F238E27FC236}">
                <a16:creationId xmlns:a16="http://schemas.microsoft.com/office/drawing/2014/main" id="{98FFD27D-D1D6-4E4A-B50D-E7F4741FAEE2}"/>
              </a:ext>
            </a:extLst>
          </p:cNvPr>
          <p:cNvSpPr>
            <a:spLocks noGrp="1"/>
          </p:cNvSpPr>
          <p:nvPr>
            <p:ph type="body" sz="quarter" idx="28"/>
          </p:nvPr>
        </p:nvSpPr>
        <p:spPr>
          <a:xfrm>
            <a:off x="85077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8" name="Text Placeholder 30">
            <a:extLst>
              <a:ext uri="{FF2B5EF4-FFF2-40B4-BE49-F238E27FC236}">
                <a16:creationId xmlns:a16="http://schemas.microsoft.com/office/drawing/2014/main" id="{441EBED5-BF0D-824B-983E-90F53E50026E}"/>
              </a:ext>
            </a:extLst>
          </p:cNvPr>
          <p:cNvSpPr>
            <a:spLocks noGrp="1"/>
          </p:cNvSpPr>
          <p:nvPr>
            <p:ph type="body" sz="quarter" idx="29"/>
          </p:nvPr>
        </p:nvSpPr>
        <p:spPr>
          <a:xfrm>
            <a:off x="8507755" y="2351574"/>
            <a:ext cx="2846045" cy="55979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9" name="Text Placeholder 30">
            <a:extLst>
              <a:ext uri="{FF2B5EF4-FFF2-40B4-BE49-F238E27FC236}">
                <a16:creationId xmlns:a16="http://schemas.microsoft.com/office/drawing/2014/main" id="{7ECA3413-271B-6541-ADA2-CE673912C9ED}"/>
              </a:ext>
            </a:extLst>
          </p:cNvPr>
          <p:cNvSpPr>
            <a:spLocks noGrp="1"/>
          </p:cNvSpPr>
          <p:nvPr>
            <p:ph type="body" sz="quarter" idx="30" hasCustomPrompt="1"/>
          </p:nvPr>
        </p:nvSpPr>
        <p:spPr>
          <a:xfrm>
            <a:off x="838200" y="3100647"/>
            <a:ext cx="3422736" cy="3255703"/>
          </a:xfrm>
          <a:prstGeom prst="rect">
            <a:avLst/>
          </a:prstGeom>
          <a:solidFill>
            <a:srgbClr val="F5F5F5">
              <a:alpha val="30000"/>
            </a:srgbClr>
          </a:solidFill>
          <a:ln>
            <a:noFill/>
          </a:ln>
        </p:spPr>
        <p:txBody>
          <a:bodyPr vert="horz" lIns="91440" tIns="108000" rIns="91440" bIns="45720" rtlCol="0">
            <a:noAutofit/>
          </a:bodyPr>
          <a:lstStyle>
            <a:lvl1pPr>
              <a:lnSpc>
                <a:spcPct val="100000"/>
              </a:lnSpc>
              <a:spcBef>
                <a:spcPts val="800"/>
              </a:spcBef>
              <a:defRPr lang="en-US" sz="1000" b="0" i="0" dirty="0">
                <a:solidFill>
                  <a:schemeClr val="bg1"/>
                </a:solidFill>
                <a:latin typeface="Proxima Nova" panose="02000506030000020004" pitchFamily="2" charset="0"/>
              </a:defRPr>
            </a:lvl1pPr>
          </a:lstStyle>
          <a:p>
            <a:pPr marL="171450" lvl="0" indent="-171450">
              <a:lnSpc>
                <a:spcPts val="600"/>
              </a:lnSpc>
            </a:pPr>
            <a:r>
              <a:rPr lang="en-GB"/>
              <a:t>My Responsibilities</a:t>
            </a:r>
          </a:p>
          <a:p>
            <a:pPr marL="171450" lvl="0" indent="-171450">
              <a:lnSpc>
                <a:spcPts val="600"/>
              </a:lnSpc>
            </a:pPr>
            <a:r>
              <a:rPr lang="en-GB"/>
              <a:t>1</a:t>
            </a:r>
          </a:p>
          <a:p>
            <a:pPr marL="171450" lvl="0" indent="-171450">
              <a:lnSpc>
                <a:spcPts val="600"/>
              </a:lnSpc>
            </a:pPr>
            <a:r>
              <a:rPr lang="en-GB"/>
              <a:t>2</a:t>
            </a:r>
          </a:p>
          <a:p>
            <a:pPr marL="171450" lvl="0" indent="-171450">
              <a:lnSpc>
                <a:spcPts val="600"/>
              </a:lnSpc>
            </a:pPr>
            <a:r>
              <a:rPr lang="en-GB"/>
              <a:t>3</a:t>
            </a:r>
          </a:p>
          <a:p>
            <a:pPr marL="171450" lvl="0" indent="-171450">
              <a:lnSpc>
                <a:spcPts val="600"/>
              </a:lnSpc>
            </a:pPr>
            <a:r>
              <a:rPr lang="en-GB"/>
              <a:t>4</a:t>
            </a:r>
          </a:p>
          <a:p>
            <a:pPr marL="171450" lvl="0" indent="-171450">
              <a:lnSpc>
                <a:spcPts val="600"/>
              </a:lnSpc>
            </a:pPr>
            <a:r>
              <a:rPr lang="en-GB"/>
              <a:t>5</a:t>
            </a:r>
          </a:p>
          <a:p>
            <a:pPr marL="171450" lvl="0" indent="-171450">
              <a:lnSpc>
                <a:spcPts val="600"/>
              </a:lnSpc>
            </a:pPr>
            <a:endParaRPr lang="en-GB"/>
          </a:p>
          <a:p>
            <a:pPr marL="171450" lvl="0" indent="-171450">
              <a:lnSpc>
                <a:spcPts val="600"/>
              </a:lnSpc>
            </a:pPr>
            <a:endParaRPr lang="en-US"/>
          </a:p>
        </p:txBody>
      </p:sp>
      <p:sp>
        <p:nvSpPr>
          <p:cNvPr id="60" name="Text Placeholder 30">
            <a:extLst>
              <a:ext uri="{FF2B5EF4-FFF2-40B4-BE49-F238E27FC236}">
                <a16:creationId xmlns:a16="http://schemas.microsoft.com/office/drawing/2014/main" id="{7C2ED040-3383-4F47-B994-C3A27C23D906}"/>
              </a:ext>
            </a:extLst>
          </p:cNvPr>
          <p:cNvSpPr>
            <a:spLocks noGrp="1"/>
          </p:cNvSpPr>
          <p:nvPr>
            <p:ph type="body" sz="quarter" idx="31" hasCustomPrompt="1"/>
          </p:nvPr>
        </p:nvSpPr>
        <p:spPr>
          <a:xfrm>
            <a:off x="4393505"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bg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
        <p:nvSpPr>
          <p:cNvPr id="61" name="Text Placeholder 30">
            <a:extLst>
              <a:ext uri="{FF2B5EF4-FFF2-40B4-BE49-F238E27FC236}">
                <a16:creationId xmlns:a16="http://schemas.microsoft.com/office/drawing/2014/main" id="{4FDD1F32-1C45-4940-A05E-4A55CBB99168}"/>
              </a:ext>
            </a:extLst>
          </p:cNvPr>
          <p:cNvSpPr>
            <a:spLocks noGrp="1"/>
          </p:cNvSpPr>
          <p:nvPr>
            <p:ph type="body" sz="quarter" idx="32" hasCustomPrompt="1"/>
          </p:nvPr>
        </p:nvSpPr>
        <p:spPr>
          <a:xfrm>
            <a:off x="7931064"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bg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Tree>
    <p:extLst>
      <p:ext uri="{BB962C8B-B14F-4D97-AF65-F5344CB8AC3E}">
        <p14:creationId xmlns:p14="http://schemas.microsoft.com/office/powerpoint/2010/main" val="4104883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653C-2114-214D-ADDC-0EBEFFF276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DE0453-040A-F446-8FFB-BB68E4443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93A804-802D-5847-9F23-E47DBE14EE7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62B0AACA-F1A2-084A-B734-94E1A49346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5CD60A0-A9C5-EF42-B174-890316AF4A3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571411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06E7-267F-3E44-8063-A4EDF80BCC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684C29-E2A5-644F-BFD7-4A7EBA6BFA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BA6534-373B-0F4E-BA79-28A1D8089B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2585AC-00E0-DA41-AB82-5FC8B77AD36F}"/>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6" name="Footer Placeholder 5">
            <a:extLst>
              <a:ext uri="{FF2B5EF4-FFF2-40B4-BE49-F238E27FC236}">
                <a16:creationId xmlns:a16="http://schemas.microsoft.com/office/drawing/2014/main" id="{2D6EB136-5F96-AF4E-82C5-816AD7B8B41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DC36CD1-C00D-2A41-BCFA-D99BAB7FD6A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808195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BCC7-35B5-504B-90F8-05112AA0B9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47718D-0F53-654C-968F-A21E4E7ABB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3C9086-DB06-D442-B429-172AB559EB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C313E94-D921-6440-B7AE-951EE3A6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566978-4767-E642-82FD-5A38722872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7B14EF-52EA-DE46-BD8B-4FB1FD80827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8" name="Footer Placeholder 7">
            <a:extLst>
              <a:ext uri="{FF2B5EF4-FFF2-40B4-BE49-F238E27FC236}">
                <a16:creationId xmlns:a16="http://schemas.microsoft.com/office/drawing/2014/main" id="{6B8A2710-1735-494F-A828-291DA10B338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9489067-EEC3-D74B-9AB2-866FDB85298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02326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ED42-C1B9-A1D7-9A34-684966176A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DC5B8C-24D9-D15C-69DD-9E5F4A0254D1}"/>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4" name="Footer Placeholder 3">
            <a:extLst>
              <a:ext uri="{FF2B5EF4-FFF2-40B4-BE49-F238E27FC236}">
                <a16:creationId xmlns:a16="http://schemas.microsoft.com/office/drawing/2014/main" id="{7F985711-AAAF-920E-CD7E-500278E9300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2FE59C0-A8AE-7FE8-CA30-81DA2C2468EF}"/>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3599031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9698-DBE8-E94A-AD36-F246E1D3D9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A88996-2752-1D46-AA53-60B50995C2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2038F0-797B-E44B-8568-6D90BF5801D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9F204238-8F1F-F34E-868B-9D7B914CC78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4AD621E-C1F2-F647-BE92-1DB08332D066}"/>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949989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3E81D-BB40-8D4A-9DDB-14D21335BE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F6157A-B7D3-4147-9059-253A5D5100D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166002-3C6F-EE45-AACE-D7B401919FF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C8037011-E1DA-9241-900C-B1AF759163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47FFC68-FD5C-B24F-8A09-1BB5DE81EC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787691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LEF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06566" y="1077561"/>
            <a:ext cx="3468476" cy="1003488"/>
          </a:xfrm>
        </p:spPr>
        <p:txBody>
          <a:bodyPr anchor="t">
            <a:normAutofit/>
          </a:bodyPr>
          <a:lstStyle>
            <a:lvl1pPr algn="l">
              <a:defRPr sz="32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4681609" y="382555"/>
            <a:ext cx="6770412" cy="5973795"/>
          </a:xfrm>
        </p:spPr>
        <p:txBody>
          <a:bodyPr/>
          <a:lstStyle>
            <a:lvl1pPr>
              <a:defRPr b="0" i="0">
                <a:latin typeface="Proxima Nova Light" panose="02000506030000020004" pitchFamily="2" charset="0"/>
              </a:defRPr>
            </a:lvl1pPr>
            <a:lvl2pPr>
              <a:defRPr b="0" i="0">
                <a:latin typeface="Proxima Nova Light" panose="02000506030000020004" pitchFamily="2" charset="0"/>
              </a:defRPr>
            </a:lvl2pPr>
            <a:lvl3pPr>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06567" y="2286165"/>
            <a:ext cx="3468476" cy="3699226"/>
          </a:xfrm>
        </p:spPr>
        <p:txBody>
          <a:bodyPr>
            <a:no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sp>
        <p:nvSpPr>
          <p:cNvPr id="9" name="TextBox 8">
            <a:extLst>
              <a:ext uri="{FF2B5EF4-FFF2-40B4-BE49-F238E27FC236}">
                <a16:creationId xmlns:a16="http://schemas.microsoft.com/office/drawing/2014/main" id="{C9014188-A953-A742-A5FB-5E02A4FA2EBF}"/>
              </a:ext>
            </a:extLst>
          </p:cNvPr>
          <p:cNvSpPr txBox="1"/>
          <p:nvPr userDrawn="1"/>
        </p:nvSpPr>
        <p:spPr>
          <a:xfrm>
            <a:off x="323226" y="6552366"/>
            <a:ext cx="1689886" cy="230832"/>
          </a:xfrm>
          <a:prstGeom prst="rect">
            <a:avLst/>
          </a:prstGeom>
          <a:noFill/>
        </p:spPr>
        <p:txBody>
          <a:bodyPr wrap="none" rtlCol="0">
            <a:spAutoFit/>
          </a:bodyPr>
          <a:lstStyle/>
          <a:p>
            <a:r>
              <a:rPr lang="en-GB" sz="900">
                <a:solidFill>
                  <a:schemeClr val="tx1">
                    <a:lumMod val="50000"/>
                    <a:lumOff val="50000"/>
                  </a:schemeClr>
                </a:solidFill>
                <a:latin typeface="Proxima Nova Light" panose="02000506030000020004" pitchFamily="2" charset="0"/>
              </a:rPr>
              <a:t>© &amp; Confidential Hornbill 2021</a:t>
            </a:r>
            <a:endParaRPr lang="en-GB" sz="140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28081063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New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763978" y="625641"/>
            <a:ext cx="10589822" cy="1818297"/>
          </a:xfrm>
        </p:spPr>
        <p:txBody>
          <a:bodyPr anchor="t"/>
          <a:lstStyle>
            <a:lvl1pPr algn="l">
              <a:defRPr sz="40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838200" y="2109153"/>
            <a:ext cx="10515600" cy="406781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120174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LEFT 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4681609" y="382555"/>
            <a:ext cx="6776383" cy="59737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024D68F2-B87F-4449-A850-51DB4EB11353}"/>
              </a:ext>
            </a:extLst>
          </p:cNvPr>
          <p:cNvSpPr txBox="1"/>
          <p:nvPr userDrawn="1"/>
        </p:nvSpPr>
        <p:spPr>
          <a:xfrm>
            <a:off x="323226" y="6552366"/>
            <a:ext cx="1689886" cy="230832"/>
          </a:xfrm>
          <a:prstGeom prst="rect">
            <a:avLst/>
          </a:prstGeom>
          <a:noFill/>
        </p:spPr>
        <p:txBody>
          <a:bodyPr wrap="none" rtlCol="0">
            <a:spAutoFit/>
          </a:bodyPr>
          <a:lstStyle/>
          <a:p>
            <a:r>
              <a:rPr lang="en-GB" sz="900">
                <a:solidFill>
                  <a:schemeClr val="tx1">
                    <a:lumMod val="50000"/>
                    <a:lumOff val="50000"/>
                  </a:schemeClr>
                </a:solidFill>
                <a:latin typeface="Proxima Nova Light" panose="02000506030000020004" pitchFamily="2" charset="0"/>
              </a:rPr>
              <a:t>© &amp; Confidential Hornbill 2021</a:t>
            </a:r>
            <a:endParaRPr lang="en-GB" sz="1400">
              <a:solidFill>
                <a:schemeClr val="tx1">
                  <a:lumMod val="50000"/>
                  <a:lumOff val="50000"/>
                </a:schemeClr>
              </a:solidFill>
              <a:latin typeface="Proxima Nova Light" panose="02000506030000020004" pitchFamily="2" charset="0"/>
            </a:endParaRPr>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06567" y="2996116"/>
            <a:ext cx="3468476" cy="1818297"/>
          </a:xfrm>
        </p:spPr>
        <p:txBody>
          <a:bodyPr anchor="t"/>
          <a:lstStyle>
            <a:lvl1pPr algn="l">
              <a:defRPr sz="4000">
                <a:solidFill>
                  <a:schemeClr val="tx1"/>
                </a:solidFill>
              </a:defRPr>
            </a:lvl1pPr>
          </a:lstStyle>
          <a:p>
            <a:r>
              <a:rPr lang="en-GB"/>
              <a:t>Click to edit</a:t>
            </a:r>
            <a:br>
              <a:rPr lang="en-GB"/>
            </a:br>
            <a:r>
              <a:rPr lang="en-GB"/>
              <a:t>Master title style</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992235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838200" y="365125"/>
            <a:ext cx="10515600" cy="5811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11011E-C38E-094E-9B41-854F0E231D4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30142BE4-66D2-604E-9D32-18AA4537907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301040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1ABA4BD-20D1-4F2C-84A4-A0CB1CCE0ED5}"/>
              </a:ext>
            </a:extLst>
          </p:cNvPr>
          <p:cNvSpPr>
            <a:spLocks noGrp="1"/>
          </p:cNvSpPr>
          <p:nvPr>
            <p:ph type="pic" sz="quarter" idx="11" hasCustomPrompt="1"/>
          </p:nvPr>
        </p:nvSpPr>
        <p:spPr>
          <a:xfrm>
            <a:off x="0" y="631767"/>
            <a:ext cx="12192000" cy="6226233"/>
          </a:xfrm>
          <a:prstGeom prst="rect">
            <a:avLst/>
          </a:prstGeom>
        </p:spPr>
        <p:txBody>
          <a:bodyPr/>
          <a:lstStyle>
            <a:lvl1pPr>
              <a:defRPr/>
            </a:lvl1pPr>
          </a:lstStyle>
          <a:p>
            <a:r>
              <a:rPr lang="en-GB" dirty="0"/>
              <a:t>Background</a:t>
            </a:r>
          </a:p>
        </p:txBody>
      </p:sp>
      <p:sp>
        <p:nvSpPr>
          <p:cNvPr id="4" name="SmartArt Placeholder 3">
            <a:extLst>
              <a:ext uri="{FF2B5EF4-FFF2-40B4-BE49-F238E27FC236}">
                <a16:creationId xmlns:a16="http://schemas.microsoft.com/office/drawing/2014/main" id="{FAC97C04-13F9-42AE-97A3-DD3DA89FFC52}"/>
              </a:ext>
            </a:extLst>
          </p:cNvPr>
          <p:cNvSpPr>
            <a:spLocks noGrp="1"/>
          </p:cNvSpPr>
          <p:nvPr>
            <p:ph type="dgm" sz="quarter" idx="14" hasCustomPrompt="1"/>
          </p:nvPr>
        </p:nvSpPr>
        <p:spPr>
          <a:xfrm>
            <a:off x="1047403" y="641031"/>
            <a:ext cx="4430684" cy="5527013"/>
          </a:xfrm>
          <a:prstGeom prst="rect">
            <a:avLst/>
          </a:prstGeom>
          <a:solidFill>
            <a:srgbClr val="000000">
              <a:alpha val="80000"/>
            </a:srgbClr>
          </a:solidFill>
        </p:spPr>
        <p:txBody>
          <a:bodyPr/>
          <a:lstStyle/>
          <a:p>
            <a:r>
              <a:rPr lang="en-GB" dirty="0"/>
              <a:t>.</a:t>
            </a:r>
          </a:p>
        </p:txBody>
      </p:sp>
      <p:sp>
        <p:nvSpPr>
          <p:cNvPr id="3" name="Picture Placeholder 2">
            <a:extLst>
              <a:ext uri="{FF2B5EF4-FFF2-40B4-BE49-F238E27FC236}">
                <a16:creationId xmlns:a16="http://schemas.microsoft.com/office/drawing/2014/main" id="{712DD522-B0C5-4E46-B122-8BA629357FAD}"/>
              </a:ext>
            </a:extLst>
          </p:cNvPr>
          <p:cNvSpPr>
            <a:spLocks noGrp="1"/>
          </p:cNvSpPr>
          <p:nvPr>
            <p:ph type="pic" sz="quarter" idx="10" hasCustomPrompt="1"/>
          </p:nvPr>
        </p:nvSpPr>
        <p:spPr>
          <a:xfrm>
            <a:off x="9301653" y="108037"/>
            <a:ext cx="2502420" cy="382587"/>
          </a:xfrm>
          <a:prstGeom prst="rect">
            <a:avLst/>
          </a:prstGeom>
        </p:spPr>
        <p:txBody>
          <a:bodyPr/>
          <a:lstStyle>
            <a:lvl1pPr>
              <a:defRPr/>
            </a:lvl1pPr>
          </a:lstStyle>
          <a:p>
            <a:r>
              <a:rPr lang="en-GB" dirty="0"/>
              <a:t>Company logo </a:t>
            </a:r>
          </a:p>
        </p:txBody>
      </p:sp>
      <p:sp>
        <p:nvSpPr>
          <p:cNvPr id="10" name="Text Placeholder 9">
            <a:extLst>
              <a:ext uri="{FF2B5EF4-FFF2-40B4-BE49-F238E27FC236}">
                <a16:creationId xmlns:a16="http://schemas.microsoft.com/office/drawing/2014/main" id="{6FA881DD-C266-4DE3-87D5-501F3CA7CC74}"/>
              </a:ext>
            </a:extLst>
          </p:cNvPr>
          <p:cNvSpPr>
            <a:spLocks noGrp="1"/>
          </p:cNvSpPr>
          <p:nvPr>
            <p:ph type="body" sz="quarter" idx="12" hasCustomPrompt="1"/>
          </p:nvPr>
        </p:nvSpPr>
        <p:spPr>
          <a:xfrm>
            <a:off x="1277966" y="4088130"/>
            <a:ext cx="3969558" cy="533746"/>
          </a:xfrm>
          <a:prstGeom prst="rect">
            <a:avLst/>
          </a:prstGeom>
        </p:spPr>
        <p:txBody>
          <a:bodyPr/>
          <a:lstStyle>
            <a:lvl1pPr>
              <a:defRPr>
                <a:solidFill>
                  <a:schemeClr val="bg1"/>
                </a:solidFill>
                <a:latin typeface="Montserrat Medium" panose="00000600000000000000" pitchFamily="2" charset="0"/>
              </a:defRPr>
            </a:lvl1pPr>
          </a:lstStyle>
          <a:p>
            <a:pPr lvl="0"/>
            <a:r>
              <a:rPr lang="en-GB" dirty="0"/>
              <a:t>Company Name</a:t>
            </a:r>
          </a:p>
        </p:txBody>
      </p:sp>
      <p:sp>
        <p:nvSpPr>
          <p:cNvPr id="11" name="Text Placeholder 9">
            <a:extLst>
              <a:ext uri="{FF2B5EF4-FFF2-40B4-BE49-F238E27FC236}">
                <a16:creationId xmlns:a16="http://schemas.microsoft.com/office/drawing/2014/main" id="{2232BD73-5930-47D1-9E47-58D92D869ED9}"/>
              </a:ext>
            </a:extLst>
          </p:cNvPr>
          <p:cNvSpPr>
            <a:spLocks noGrp="1"/>
          </p:cNvSpPr>
          <p:nvPr>
            <p:ph type="body" sz="quarter" idx="13" hasCustomPrompt="1"/>
          </p:nvPr>
        </p:nvSpPr>
        <p:spPr>
          <a:xfrm>
            <a:off x="1895302" y="4832119"/>
            <a:ext cx="3352222" cy="1086544"/>
          </a:xfrm>
          <a:prstGeom prst="rect">
            <a:avLst/>
          </a:prstGeom>
        </p:spPr>
        <p:txBody>
          <a:bodyPr/>
          <a:lstStyle>
            <a:lvl1pPr>
              <a:defRPr sz="2000">
                <a:solidFill>
                  <a:schemeClr val="bg1"/>
                </a:solidFill>
                <a:latin typeface="Montserrat Light" panose="00000400000000000000" pitchFamily="2" charset="0"/>
              </a:defRPr>
            </a:lvl1pPr>
          </a:lstStyle>
          <a:p>
            <a:pPr lvl="0"/>
            <a:r>
              <a:rPr lang="en-GB" dirty="0"/>
              <a:t>Spotlight name</a:t>
            </a:r>
          </a:p>
        </p:txBody>
      </p:sp>
      <p:sp>
        <p:nvSpPr>
          <p:cNvPr id="6" name="SmartArt Placeholder 5">
            <a:extLst>
              <a:ext uri="{FF2B5EF4-FFF2-40B4-BE49-F238E27FC236}">
                <a16:creationId xmlns:a16="http://schemas.microsoft.com/office/drawing/2014/main" id="{3B4A276B-6FAB-47D7-A69D-D25581FFE861}"/>
              </a:ext>
            </a:extLst>
          </p:cNvPr>
          <p:cNvSpPr>
            <a:spLocks noGrp="1"/>
          </p:cNvSpPr>
          <p:nvPr>
            <p:ph type="dgm" sz="quarter" idx="15" hasCustomPrompt="1"/>
          </p:nvPr>
        </p:nvSpPr>
        <p:spPr>
          <a:xfrm>
            <a:off x="1277966" y="4832119"/>
            <a:ext cx="301625" cy="839356"/>
          </a:xfrm>
          <a:prstGeom prst="rect">
            <a:avLst/>
          </a:prstGeom>
          <a:solidFill>
            <a:srgbClr val="C90C0F"/>
          </a:solidFill>
        </p:spPr>
        <p:txBody>
          <a:bodyPr/>
          <a:lstStyle/>
          <a:p>
            <a:r>
              <a:rPr lang="en-GB" dirty="0"/>
              <a:t>.</a:t>
            </a:r>
          </a:p>
        </p:txBody>
      </p:sp>
    </p:spTree>
    <p:extLst>
      <p:ext uri="{BB962C8B-B14F-4D97-AF65-F5344CB8AC3E}">
        <p14:creationId xmlns:p14="http://schemas.microsoft.com/office/powerpoint/2010/main" val="17898212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1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1070516" y="1049743"/>
            <a:ext cx="10440000" cy="1325563"/>
          </a:xfrm>
        </p:spPr>
        <p:txBody>
          <a:bodyPr>
            <a:normAutofit/>
          </a:bodyPr>
          <a:lstStyle>
            <a:lvl1pPr>
              <a:defRPr sz="4000"/>
            </a:lvl1pPr>
          </a:lstStyle>
          <a:p>
            <a:r>
              <a:rPr lang="en-GB"/>
              <a:t>Title 40</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1070516" y="2382691"/>
            <a:ext cx="6470315" cy="39187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pic>
        <p:nvPicPr>
          <p:cNvPr id="8" name="Graphic 8">
            <a:extLst>
              <a:ext uri="{FF2B5EF4-FFF2-40B4-BE49-F238E27FC236}">
                <a16:creationId xmlns:a16="http://schemas.microsoft.com/office/drawing/2014/main" id="{790FA755-6883-2E45-9000-A87AF0BBE8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9977" y="460662"/>
            <a:ext cx="3735139" cy="514878"/>
          </a:xfrm>
          <a:prstGeom prst="rect">
            <a:avLst/>
          </a:prstGeom>
        </p:spPr>
      </p:pic>
      <p:sp>
        <p:nvSpPr>
          <p:cNvPr id="7" name="TextBox 6">
            <a:extLst>
              <a:ext uri="{FF2B5EF4-FFF2-40B4-BE49-F238E27FC236}">
                <a16:creationId xmlns:a16="http://schemas.microsoft.com/office/drawing/2014/main" id="{8868EECC-CB57-3140-B9C1-F1B203F4C416}"/>
              </a:ext>
            </a:extLst>
          </p:cNvPr>
          <p:cNvSpPr txBox="1"/>
          <p:nvPr userDrawn="1"/>
        </p:nvSpPr>
        <p:spPr>
          <a:xfrm>
            <a:off x="421659" y="6552366"/>
            <a:ext cx="4087979"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2022 | </a:t>
            </a:r>
            <a:r>
              <a:rPr lang="en-GB" sz="900" b="0" i="0" kern="1200" dirty="0">
                <a:solidFill>
                  <a:schemeClr val="tx1">
                    <a:lumMod val="50000"/>
                    <a:lumOff val="50000"/>
                  </a:schemeClr>
                </a:solidFill>
                <a:latin typeface="Proxima Nova Medium" panose="02000506030000020004" pitchFamily="2" charset="0"/>
                <a:ea typeface="+mn-ea"/>
                <a:cs typeface="+mn-cs"/>
              </a:rPr>
              <a:t>Democratization of Automation – It’s all about ease of use</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3897123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1b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1070516" y="1049743"/>
            <a:ext cx="10440000" cy="1325563"/>
          </a:xfrm>
        </p:spPr>
        <p:txBody>
          <a:bodyPr>
            <a:normAutofit/>
          </a:bodyPr>
          <a:lstStyle>
            <a:lvl1pPr>
              <a:defRPr sz="4000"/>
            </a:lvl1pPr>
          </a:lstStyle>
          <a:p>
            <a:r>
              <a:rPr lang="en-GB"/>
              <a:t>Title 40</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1070516" y="2382691"/>
            <a:ext cx="6470315" cy="39187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pic>
        <p:nvPicPr>
          <p:cNvPr id="8" name="Graphic 8">
            <a:extLst>
              <a:ext uri="{FF2B5EF4-FFF2-40B4-BE49-F238E27FC236}">
                <a16:creationId xmlns:a16="http://schemas.microsoft.com/office/drawing/2014/main" id="{790FA755-6883-2E45-9000-A87AF0BBE8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9977" y="460662"/>
            <a:ext cx="3735139" cy="514877"/>
          </a:xfrm>
          <a:prstGeom prst="rect">
            <a:avLst/>
          </a:prstGeom>
        </p:spPr>
      </p:pic>
      <p:sp>
        <p:nvSpPr>
          <p:cNvPr id="7" name="TextBox 6">
            <a:extLst>
              <a:ext uri="{FF2B5EF4-FFF2-40B4-BE49-F238E27FC236}">
                <a16:creationId xmlns:a16="http://schemas.microsoft.com/office/drawing/2014/main" id="{8868EECC-CB57-3140-B9C1-F1B203F4C416}"/>
              </a:ext>
            </a:extLst>
          </p:cNvPr>
          <p:cNvSpPr txBox="1"/>
          <p:nvPr userDrawn="1"/>
        </p:nvSpPr>
        <p:spPr>
          <a:xfrm>
            <a:off x="421659" y="6552366"/>
            <a:ext cx="4087979"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2022 | </a:t>
            </a:r>
            <a:r>
              <a:rPr lang="en-GB" sz="900" b="0" i="0" kern="1200" dirty="0">
                <a:solidFill>
                  <a:schemeClr val="tx1">
                    <a:lumMod val="50000"/>
                    <a:lumOff val="50000"/>
                  </a:schemeClr>
                </a:solidFill>
                <a:latin typeface="Proxima Nova Medium" panose="02000506030000020004" pitchFamily="2" charset="0"/>
                <a:ea typeface="+mn-ea"/>
                <a:cs typeface="+mn-cs"/>
              </a:rPr>
              <a:t>Democratization of Automation – It’s all about ease of use</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29447772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LEFT Content &amp; Gradi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1"/>
            <a:ext cx="12192000" cy="6857999"/>
          </a:xfrm>
          <a:prstGeom prst="rect">
            <a:avLst/>
          </a:prstGeom>
          <a:gradFill flip="none" rotWithShape="1">
            <a:gsLst>
              <a:gs pos="46000">
                <a:schemeClr val="tx1">
                  <a:alpha val="74000"/>
                </a:schemeClr>
              </a:gs>
              <a:gs pos="30000">
                <a:schemeClr val="tx1">
                  <a:alpha val="95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5328000" cy="1368732"/>
          </a:xfrm>
        </p:spPr>
        <p:txBody>
          <a:bodyPr anchor="t">
            <a:noAutofit/>
          </a:bodyPr>
          <a:lstStyle>
            <a:lvl1pPr algn="l">
              <a:defRPr sz="4000">
                <a:solidFill>
                  <a:schemeClr val="bg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0" y="2448731"/>
            <a:ext cx="5328000" cy="3653433"/>
          </a:xfrm>
        </p:spPr>
        <p:txBody>
          <a:bodyPr>
            <a:no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pic>
        <p:nvPicPr>
          <p:cNvPr id="9" name="Picture 8">
            <a:extLst>
              <a:ext uri="{FF2B5EF4-FFF2-40B4-BE49-F238E27FC236}">
                <a16:creationId xmlns:a16="http://schemas.microsoft.com/office/drawing/2014/main" id="{AB6531C0-5943-8841-BCCD-71EBFCE49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10" name="TextBox 9">
            <a:extLst>
              <a:ext uri="{FF2B5EF4-FFF2-40B4-BE49-F238E27FC236}">
                <a16:creationId xmlns:a16="http://schemas.microsoft.com/office/drawing/2014/main" id="{687DB7E2-BE55-2646-AD6B-2502AD60D943}"/>
              </a:ext>
            </a:extLst>
          </p:cNvPr>
          <p:cNvSpPr txBox="1"/>
          <p:nvPr userDrawn="1"/>
        </p:nvSpPr>
        <p:spPr>
          <a:xfrm>
            <a:off x="421659" y="6552366"/>
            <a:ext cx="4087979"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2022 | </a:t>
            </a:r>
            <a:r>
              <a:rPr lang="en-GB" sz="900" b="0" i="0" kern="1200" dirty="0">
                <a:solidFill>
                  <a:schemeClr val="tx1">
                    <a:lumMod val="50000"/>
                    <a:lumOff val="50000"/>
                  </a:schemeClr>
                </a:solidFill>
                <a:latin typeface="Proxima Nova Medium" panose="02000506030000020004" pitchFamily="2" charset="0"/>
                <a:ea typeface="+mn-ea"/>
                <a:cs typeface="+mn-cs"/>
              </a:rPr>
              <a:t>Democratization of Automation – It’s all about ease of use</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786315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90DCC0-ED00-8B31-F28D-4BAB82D24616}"/>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3" name="Footer Placeholder 2">
            <a:extLst>
              <a:ext uri="{FF2B5EF4-FFF2-40B4-BE49-F238E27FC236}">
                <a16:creationId xmlns:a16="http://schemas.microsoft.com/office/drawing/2014/main" id="{604253BD-B1A0-9E56-DCAC-9108CDF594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653E8D-A950-907F-4954-664D903E5328}"/>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4080337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LEFT Consultancy &amp; Gradi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0"/>
            <a:ext cx="12192000" cy="6857999"/>
          </a:xfrm>
          <a:prstGeom prst="rect">
            <a:avLst/>
          </a:prstGeom>
          <a:gradFill flip="none" rotWithShape="1">
            <a:gsLst>
              <a:gs pos="46000">
                <a:schemeClr val="tx1">
                  <a:alpha val="79647"/>
                </a:schemeClr>
              </a:gs>
              <a:gs pos="30000">
                <a:schemeClr val="tx1">
                  <a:alpha val="9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4982684" cy="1368732"/>
          </a:xfrm>
        </p:spPr>
        <p:txBody>
          <a:bodyPr anchor="t">
            <a:noAutofit/>
          </a:bodyPr>
          <a:lstStyle>
            <a:lvl1pPr algn="l">
              <a:defRPr sz="3200">
                <a:solidFill>
                  <a:schemeClr val="accent5"/>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1" y="2448731"/>
            <a:ext cx="4982684" cy="3653433"/>
          </a:xfrm>
        </p:spPr>
        <p:txBody>
          <a:bodyPr>
            <a:norm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pic>
        <p:nvPicPr>
          <p:cNvPr id="9" name="Picture 8">
            <a:extLst>
              <a:ext uri="{FF2B5EF4-FFF2-40B4-BE49-F238E27FC236}">
                <a16:creationId xmlns:a16="http://schemas.microsoft.com/office/drawing/2014/main" id="{AB6531C0-5943-8841-BCCD-71EBFCE49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10" name="TextBox 9">
            <a:extLst>
              <a:ext uri="{FF2B5EF4-FFF2-40B4-BE49-F238E27FC236}">
                <a16:creationId xmlns:a16="http://schemas.microsoft.com/office/drawing/2014/main" id="{687DB7E2-BE55-2646-AD6B-2502AD60D943}"/>
              </a:ext>
            </a:extLst>
          </p:cNvPr>
          <p:cNvSpPr txBox="1"/>
          <p:nvPr userDrawn="1"/>
        </p:nvSpPr>
        <p:spPr>
          <a:xfrm>
            <a:off x="421659" y="6552366"/>
            <a:ext cx="4087979"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2022 | </a:t>
            </a:r>
            <a:r>
              <a:rPr lang="en-GB" sz="900" b="0" i="0" kern="1200" dirty="0">
                <a:solidFill>
                  <a:schemeClr val="tx1">
                    <a:lumMod val="50000"/>
                    <a:lumOff val="50000"/>
                  </a:schemeClr>
                </a:solidFill>
                <a:latin typeface="Proxima Nova Medium" panose="02000506030000020004" pitchFamily="2" charset="0"/>
                <a:ea typeface="+mn-ea"/>
                <a:cs typeface="+mn-cs"/>
              </a:rPr>
              <a:t>Democratization of Automation – It’s all about ease of use</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4169185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LEFT Consultancy &amp; Gradi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3488"/>
            <a:ext cx="12192000" cy="6857999"/>
          </a:xfrm>
          <a:prstGeom prst="rect">
            <a:avLst/>
          </a:prstGeom>
          <a:gradFill flip="none" rotWithShape="1">
            <a:gsLst>
              <a:gs pos="46000">
                <a:schemeClr val="tx1">
                  <a:alpha val="79647"/>
                </a:schemeClr>
              </a:gs>
              <a:gs pos="30000">
                <a:schemeClr val="tx1">
                  <a:alpha val="9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4982684" cy="1368732"/>
          </a:xfrm>
        </p:spPr>
        <p:txBody>
          <a:bodyPr anchor="t">
            <a:noAutofit/>
          </a:bodyPr>
          <a:lstStyle>
            <a:lvl1pPr algn="l">
              <a:defRPr sz="3200">
                <a:solidFill>
                  <a:schemeClr val="accent5"/>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1" y="2448731"/>
            <a:ext cx="4982684" cy="3653433"/>
          </a:xfrm>
        </p:spPr>
        <p:txBody>
          <a:bodyPr>
            <a:norm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pic>
        <p:nvPicPr>
          <p:cNvPr id="9" name="Picture 8">
            <a:extLst>
              <a:ext uri="{FF2B5EF4-FFF2-40B4-BE49-F238E27FC236}">
                <a16:creationId xmlns:a16="http://schemas.microsoft.com/office/drawing/2014/main" id="{AB6531C0-5943-8841-BCCD-71EBFCE49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10" name="TextBox 9">
            <a:extLst>
              <a:ext uri="{FF2B5EF4-FFF2-40B4-BE49-F238E27FC236}">
                <a16:creationId xmlns:a16="http://schemas.microsoft.com/office/drawing/2014/main" id="{687DB7E2-BE55-2646-AD6B-2502AD60D943}"/>
              </a:ext>
            </a:extLst>
          </p:cNvPr>
          <p:cNvSpPr txBox="1"/>
          <p:nvPr userDrawn="1"/>
        </p:nvSpPr>
        <p:spPr>
          <a:xfrm>
            <a:off x="421659" y="6552366"/>
            <a:ext cx="4087979"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2022 | </a:t>
            </a:r>
            <a:r>
              <a:rPr lang="en-GB" sz="900" b="0" i="0" kern="1200" dirty="0">
                <a:solidFill>
                  <a:schemeClr val="tx1">
                    <a:lumMod val="50000"/>
                    <a:lumOff val="50000"/>
                  </a:schemeClr>
                </a:solidFill>
                <a:latin typeface="Proxima Nova Medium" panose="02000506030000020004" pitchFamily="2" charset="0"/>
                <a:ea typeface="+mn-ea"/>
                <a:cs typeface="+mn-cs"/>
              </a:rPr>
              <a:t>Democratization of Automation – It’s all about ease of use</a:t>
            </a:r>
            <a:endParaRPr lang="en-GB" sz="1400" dirty="0">
              <a:solidFill>
                <a:schemeClr val="tx1">
                  <a:lumMod val="50000"/>
                  <a:lumOff val="50000"/>
                </a:schemeClr>
              </a:solidFill>
              <a:latin typeface="Proxima Nova Light" panose="02000506030000020004" pitchFamily="2" charset="0"/>
            </a:endParaRPr>
          </a:p>
        </p:txBody>
      </p:sp>
      <p:cxnSp>
        <p:nvCxnSpPr>
          <p:cNvPr id="11" name="Straight Connector 10">
            <a:extLst>
              <a:ext uri="{FF2B5EF4-FFF2-40B4-BE49-F238E27FC236}">
                <a16:creationId xmlns:a16="http://schemas.microsoft.com/office/drawing/2014/main" id="{FAD67390-3EF1-214C-B5C2-E29494128C56}"/>
              </a:ext>
            </a:extLst>
          </p:cNvPr>
          <p:cNvCxnSpPr>
            <a:cxnSpLocks/>
          </p:cNvCxnSpPr>
          <p:nvPr userDrawn="1"/>
        </p:nvCxnSpPr>
        <p:spPr>
          <a:xfrm>
            <a:off x="5795010" y="750698"/>
            <a:ext cx="0" cy="542551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378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p:nvPr>
        </p:nvSpPr>
        <p:spPr>
          <a:xfrm>
            <a:off x="612000" y="1080000"/>
            <a:ext cx="10980000" cy="1368000"/>
          </a:xfrm>
        </p:spPr>
        <p:txBody>
          <a:bodyPr anchor="t"/>
          <a:lstStyle>
            <a:lvl1pPr algn="l">
              <a:defRPr sz="400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2484000"/>
            <a:ext cx="10980000" cy="37358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632287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LEF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1999" y="2996116"/>
            <a:ext cx="5328000" cy="1818297"/>
          </a:xfrm>
        </p:spPr>
        <p:txBody>
          <a:bodyPr anchor="t"/>
          <a:lstStyle>
            <a:lvl1pPr algn="l">
              <a:defRPr sz="4000">
                <a:solidFill>
                  <a:schemeClr val="bg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464053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91F3-B038-EF45-9000-761A7B74D2E6}"/>
              </a:ext>
            </a:extLst>
          </p:cNvPr>
          <p:cNvSpPr>
            <a:spLocks noGrp="1"/>
          </p:cNvSpPr>
          <p:nvPr>
            <p:ph type="title"/>
          </p:nvPr>
        </p:nvSpPr>
        <p:spPr>
          <a:xfrm>
            <a:off x="612000" y="1079999"/>
            <a:ext cx="10980000" cy="1368000"/>
          </a:xfr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962F8CD9-FB1E-6345-9AD4-2119B814699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88259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1080000"/>
            <a:ext cx="10980000" cy="49953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41373982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551EF2-F051-574C-A9A3-3D4669D70528}"/>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471949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5ED5-9222-FD47-90FF-673A32F0CB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2B4AB5-A143-B545-AC90-88AE67D5F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0FDBFB4-C100-5348-9974-1617DCE8C8FD}"/>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833177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yer person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8" name="Title 1">
            <a:extLst>
              <a:ext uri="{FF2B5EF4-FFF2-40B4-BE49-F238E27FC236}">
                <a16:creationId xmlns:a16="http://schemas.microsoft.com/office/drawing/2014/main" id="{E4241440-1AF9-0946-8C39-87088959337C}"/>
              </a:ext>
            </a:extLst>
          </p:cNvPr>
          <p:cNvSpPr>
            <a:spLocks noGrp="1"/>
          </p:cNvSpPr>
          <p:nvPr>
            <p:ph type="title" hasCustomPrompt="1"/>
          </p:nvPr>
        </p:nvSpPr>
        <p:spPr>
          <a:xfrm>
            <a:off x="3444658" y="303607"/>
            <a:ext cx="7909142" cy="462323"/>
          </a:xfrm>
        </p:spPr>
        <p:txBody>
          <a:bodyPr anchor="t">
            <a:noAutofit/>
          </a:bodyPr>
          <a:lstStyle>
            <a:lvl1pPr>
              <a:defRPr sz="2400">
                <a:solidFill>
                  <a:schemeClr val="bg1"/>
                </a:solidFill>
              </a:defRPr>
            </a:lvl1pPr>
          </a:lstStyle>
          <a:p>
            <a:r>
              <a:rPr lang="en-US" sz="2400"/>
              <a:t>Buyer Persona profile: </a:t>
            </a:r>
            <a:r>
              <a:rPr lang="en-US" sz="2400" b="1"/>
              <a:t>ATM</a:t>
            </a:r>
          </a:p>
        </p:txBody>
      </p:sp>
      <p:sp>
        <p:nvSpPr>
          <p:cNvPr id="23" name="Picture Placeholder 22">
            <a:extLst>
              <a:ext uri="{FF2B5EF4-FFF2-40B4-BE49-F238E27FC236}">
                <a16:creationId xmlns:a16="http://schemas.microsoft.com/office/drawing/2014/main" id="{52226CCE-E52F-C549-98D4-3868AD790EA1}"/>
              </a:ext>
            </a:extLst>
          </p:cNvPr>
          <p:cNvSpPr>
            <a:spLocks noGrp="1"/>
          </p:cNvSpPr>
          <p:nvPr>
            <p:ph type="pic" sz="quarter" idx="13"/>
          </p:nvPr>
        </p:nvSpPr>
        <p:spPr>
          <a:xfrm>
            <a:off x="838199" y="980335"/>
            <a:ext cx="1080000" cy="1080000"/>
          </a:xfrm>
          <a:prstGeom prst="ellipse">
            <a:avLst/>
          </a:prstGeom>
        </p:spPr>
        <p:txBody>
          <a:bodyPr>
            <a:normAutofit/>
          </a:bodyPr>
          <a:lstStyle>
            <a:lvl1pPr marL="0" indent="0" algn="ctr">
              <a:buNone/>
              <a:defRPr sz="1200">
                <a:solidFill>
                  <a:schemeClr val="bg1"/>
                </a:solidFill>
              </a:defRPr>
            </a:lvl1pPr>
          </a:lstStyle>
          <a:p>
            <a:endParaRPr lang="en-US"/>
          </a:p>
        </p:txBody>
      </p:sp>
      <p:sp>
        <p:nvSpPr>
          <p:cNvPr id="31" name="Text Placeholder 30">
            <a:extLst>
              <a:ext uri="{FF2B5EF4-FFF2-40B4-BE49-F238E27FC236}">
                <a16:creationId xmlns:a16="http://schemas.microsoft.com/office/drawing/2014/main" id="{AF81453C-7AD9-4049-9215-E30E82085780}"/>
              </a:ext>
            </a:extLst>
          </p:cNvPr>
          <p:cNvSpPr>
            <a:spLocks noGrp="1"/>
          </p:cNvSpPr>
          <p:nvPr>
            <p:ph type="body" sz="quarter" idx="14" hasCustomPrompt="1"/>
          </p:nvPr>
        </p:nvSpPr>
        <p:spPr>
          <a:xfrm>
            <a:off x="2093257" y="980335"/>
            <a:ext cx="1488143"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Persona name</a:t>
            </a:r>
            <a:endParaRPr lang="en-US"/>
          </a:p>
        </p:txBody>
      </p:sp>
      <p:sp>
        <p:nvSpPr>
          <p:cNvPr id="34" name="Text Placeholder 30">
            <a:extLst>
              <a:ext uri="{FF2B5EF4-FFF2-40B4-BE49-F238E27FC236}">
                <a16:creationId xmlns:a16="http://schemas.microsoft.com/office/drawing/2014/main" id="{F7F45E7C-CBFD-174F-92B8-55D170146743}"/>
              </a:ext>
            </a:extLst>
          </p:cNvPr>
          <p:cNvSpPr>
            <a:spLocks noGrp="1"/>
          </p:cNvSpPr>
          <p:nvPr>
            <p:ph type="body" sz="quarter" idx="15" hasCustomPrompt="1"/>
          </p:nvPr>
        </p:nvSpPr>
        <p:spPr>
          <a:xfrm>
            <a:off x="2093255" y="1330332"/>
            <a:ext cx="1488145"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Roles</a:t>
            </a:r>
            <a:endParaRPr lang="en-US"/>
          </a:p>
        </p:txBody>
      </p:sp>
      <p:sp>
        <p:nvSpPr>
          <p:cNvPr id="35" name="Text Placeholder 30">
            <a:extLst>
              <a:ext uri="{FF2B5EF4-FFF2-40B4-BE49-F238E27FC236}">
                <a16:creationId xmlns:a16="http://schemas.microsoft.com/office/drawing/2014/main" id="{1164B723-67E6-884A-843D-F0F768744D6F}"/>
              </a:ext>
            </a:extLst>
          </p:cNvPr>
          <p:cNvSpPr>
            <a:spLocks noGrp="1"/>
          </p:cNvSpPr>
          <p:nvPr>
            <p:ph type="body" sz="quarter" idx="16" hasCustomPrompt="1"/>
          </p:nvPr>
        </p:nvSpPr>
        <p:spPr>
          <a:xfrm>
            <a:off x="2093255" y="1679581"/>
            <a:ext cx="1488145" cy="56485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Engagement level</a:t>
            </a:r>
            <a:endParaRPr lang="en-US"/>
          </a:p>
        </p:txBody>
      </p:sp>
      <p:sp>
        <p:nvSpPr>
          <p:cNvPr id="36" name="Text Placeholder 30">
            <a:extLst>
              <a:ext uri="{FF2B5EF4-FFF2-40B4-BE49-F238E27FC236}">
                <a16:creationId xmlns:a16="http://schemas.microsoft.com/office/drawing/2014/main" id="{9A87120F-E98E-F847-9379-D85DBFF12A41}"/>
              </a:ext>
            </a:extLst>
          </p:cNvPr>
          <p:cNvSpPr>
            <a:spLocks noGrp="1"/>
          </p:cNvSpPr>
          <p:nvPr>
            <p:ph type="body" sz="quarter" idx="17" hasCustomPrompt="1"/>
          </p:nvPr>
        </p:nvSpPr>
        <p:spPr>
          <a:xfrm>
            <a:off x="2093255" y="2346512"/>
            <a:ext cx="1488145" cy="564856"/>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37" name="Text Placeholder 30">
            <a:extLst>
              <a:ext uri="{FF2B5EF4-FFF2-40B4-BE49-F238E27FC236}">
                <a16:creationId xmlns:a16="http://schemas.microsoft.com/office/drawing/2014/main" id="{F01E63B5-FB40-8B47-9B50-541F66743942}"/>
              </a:ext>
            </a:extLst>
          </p:cNvPr>
          <p:cNvSpPr>
            <a:spLocks noGrp="1"/>
          </p:cNvSpPr>
          <p:nvPr>
            <p:ph type="body" sz="quarter" idx="18"/>
          </p:nvPr>
        </p:nvSpPr>
        <p:spPr>
          <a:xfrm>
            <a:off x="37564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8" name="Text Placeholder 30">
            <a:extLst>
              <a:ext uri="{FF2B5EF4-FFF2-40B4-BE49-F238E27FC236}">
                <a16:creationId xmlns:a16="http://schemas.microsoft.com/office/drawing/2014/main" id="{64E8AB09-6382-5942-A37B-2D99C0B8A378}"/>
              </a:ext>
            </a:extLst>
          </p:cNvPr>
          <p:cNvSpPr>
            <a:spLocks noGrp="1"/>
          </p:cNvSpPr>
          <p:nvPr>
            <p:ph type="body" sz="quarter" idx="19"/>
          </p:nvPr>
        </p:nvSpPr>
        <p:spPr>
          <a:xfrm>
            <a:off x="37564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9" name="Text Placeholder 30">
            <a:extLst>
              <a:ext uri="{FF2B5EF4-FFF2-40B4-BE49-F238E27FC236}">
                <a16:creationId xmlns:a16="http://schemas.microsoft.com/office/drawing/2014/main" id="{3C9273CA-BFF9-514D-A0CD-60379447BFC9}"/>
              </a:ext>
            </a:extLst>
          </p:cNvPr>
          <p:cNvSpPr>
            <a:spLocks noGrp="1"/>
          </p:cNvSpPr>
          <p:nvPr>
            <p:ph type="body" sz="quarter" idx="20"/>
          </p:nvPr>
        </p:nvSpPr>
        <p:spPr>
          <a:xfrm>
            <a:off x="37564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40" name="Text Placeholder 30">
            <a:extLst>
              <a:ext uri="{FF2B5EF4-FFF2-40B4-BE49-F238E27FC236}">
                <a16:creationId xmlns:a16="http://schemas.microsoft.com/office/drawing/2014/main" id="{9027E218-E6B3-584F-B8CF-92DFF0ED4498}"/>
              </a:ext>
            </a:extLst>
          </p:cNvPr>
          <p:cNvSpPr>
            <a:spLocks noGrp="1"/>
          </p:cNvSpPr>
          <p:nvPr>
            <p:ph type="body" sz="quarter" idx="21"/>
          </p:nvPr>
        </p:nvSpPr>
        <p:spPr>
          <a:xfrm>
            <a:off x="3756455" y="2346511"/>
            <a:ext cx="2846045" cy="564856"/>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1" name="Text Placeholder 30">
            <a:extLst>
              <a:ext uri="{FF2B5EF4-FFF2-40B4-BE49-F238E27FC236}">
                <a16:creationId xmlns:a16="http://schemas.microsoft.com/office/drawing/2014/main" id="{B25AC92B-E1C4-F743-8E10-97A85AB5E8DF}"/>
              </a:ext>
            </a:extLst>
          </p:cNvPr>
          <p:cNvSpPr>
            <a:spLocks noGrp="1"/>
          </p:cNvSpPr>
          <p:nvPr>
            <p:ph type="body" sz="quarter" idx="22" hasCustomPrompt="1"/>
          </p:nvPr>
        </p:nvSpPr>
        <p:spPr>
          <a:xfrm>
            <a:off x="6844557" y="980335"/>
            <a:ext cx="1488143"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Segment</a:t>
            </a:r>
            <a:endParaRPr lang="en-US"/>
          </a:p>
        </p:txBody>
      </p:sp>
      <p:sp>
        <p:nvSpPr>
          <p:cNvPr id="52" name="Text Placeholder 30">
            <a:extLst>
              <a:ext uri="{FF2B5EF4-FFF2-40B4-BE49-F238E27FC236}">
                <a16:creationId xmlns:a16="http://schemas.microsoft.com/office/drawing/2014/main" id="{90FD46D9-9E4B-194D-9B28-6380BE3373E6}"/>
              </a:ext>
            </a:extLst>
          </p:cNvPr>
          <p:cNvSpPr>
            <a:spLocks noGrp="1"/>
          </p:cNvSpPr>
          <p:nvPr>
            <p:ph type="body" sz="quarter" idx="23" hasCustomPrompt="1"/>
          </p:nvPr>
        </p:nvSpPr>
        <p:spPr>
          <a:xfrm>
            <a:off x="6844555" y="1330332"/>
            <a:ext cx="1488145" cy="242795"/>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Reports to</a:t>
            </a:r>
            <a:endParaRPr lang="en-US"/>
          </a:p>
        </p:txBody>
      </p:sp>
      <p:sp>
        <p:nvSpPr>
          <p:cNvPr id="53" name="Text Placeholder 30">
            <a:extLst>
              <a:ext uri="{FF2B5EF4-FFF2-40B4-BE49-F238E27FC236}">
                <a16:creationId xmlns:a16="http://schemas.microsoft.com/office/drawing/2014/main" id="{B71A9467-9827-0A4D-B748-88456E3F0858}"/>
              </a:ext>
            </a:extLst>
          </p:cNvPr>
          <p:cNvSpPr>
            <a:spLocks noGrp="1"/>
          </p:cNvSpPr>
          <p:nvPr>
            <p:ph type="body" sz="quarter" idx="24" hasCustomPrompt="1"/>
          </p:nvPr>
        </p:nvSpPr>
        <p:spPr>
          <a:xfrm>
            <a:off x="6844555" y="1679582"/>
            <a:ext cx="1488145" cy="559794"/>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Buying centre</a:t>
            </a:r>
            <a:endParaRPr lang="en-US"/>
          </a:p>
        </p:txBody>
      </p:sp>
      <p:sp>
        <p:nvSpPr>
          <p:cNvPr id="54" name="Text Placeholder 30">
            <a:extLst>
              <a:ext uri="{FF2B5EF4-FFF2-40B4-BE49-F238E27FC236}">
                <a16:creationId xmlns:a16="http://schemas.microsoft.com/office/drawing/2014/main" id="{AE63BCD8-C396-D644-B509-290E710ACD41}"/>
              </a:ext>
            </a:extLst>
          </p:cNvPr>
          <p:cNvSpPr>
            <a:spLocks noGrp="1"/>
          </p:cNvSpPr>
          <p:nvPr>
            <p:ph type="body" sz="quarter" idx="25" hasCustomPrompt="1"/>
          </p:nvPr>
        </p:nvSpPr>
        <p:spPr>
          <a:xfrm>
            <a:off x="6844555" y="2349042"/>
            <a:ext cx="1488145" cy="559794"/>
          </a:xfrm>
        </p:spPr>
        <p:txBody>
          <a:bodyPr tIns="108000">
            <a:noAutofit/>
          </a:bodyPr>
          <a:lstStyle>
            <a:lvl1pPr marL="0" indent="0" algn="r">
              <a:lnSpc>
                <a:spcPts val="600"/>
              </a:lnSpc>
              <a:buNone/>
              <a:defRPr sz="1200" b="0" i="0">
                <a:solidFill>
                  <a:schemeClr val="bg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55" name="Text Placeholder 30">
            <a:extLst>
              <a:ext uri="{FF2B5EF4-FFF2-40B4-BE49-F238E27FC236}">
                <a16:creationId xmlns:a16="http://schemas.microsoft.com/office/drawing/2014/main" id="{07F3AF46-6869-E846-A90F-05137D985C20}"/>
              </a:ext>
            </a:extLst>
          </p:cNvPr>
          <p:cNvSpPr>
            <a:spLocks noGrp="1"/>
          </p:cNvSpPr>
          <p:nvPr>
            <p:ph type="body" sz="quarter" idx="26"/>
          </p:nvPr>
        </p:nvSpPr>
        <p:spPr>
          <a:xfrm>
            <a:off x="85077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6" name="Text Placeholder 30">
            <a:extLst>
              <a:ext uri="{FF2B5EF4-FFF2-40B4-BE49-F238E27FC236}">
                <a16:creationId xmlns:a16="http://schemas.microsoft.com/office/drawing/2014/main" id="{62C43809-0448-3844-B910-127EAB37A924}"/>
              </a:ext>
            </a:extLst>
          </p:cNvPr>
          <p:cNvSpPr>
            <a:spLocks noGrp="1"/>
          </p:cNvSpPr>
          <p:nvPr>
            <p:ph type="body" sz="quarter" idx="27"/>
          </p:nvPr>
        </p:nvSpPr>
        <p:spPr>
          <a:xfrm>
            <a:off x="85077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7" name="Text Placeholder 30">
            <a:extLst>
              <a:ext uri="{FF2B5EF4-FFF2-40B4-BE49-F238E27FC236}">
                <a16:creationId xmlns:a16="http://schemas.microsoft.com/office/drawing/2014/main" id="{98FFD27D-D1D6-4E4A-B50D-E7F4741FAEE2}"/>
              </a:ext>
            </a:extLst>
          </p:cNvPr>
          <p:cNvSpPr>
            <a:spLocks noGrp="1"/>
          </p:cNvSpPr>
          <p:nvPr>
            <p:ph type="body" sz="quarter" idx="28"/>
          </p:nvPr>
        </p:nvSpPr>
        <p:spPr>
          <a:xfrm>
            <a:off x="85077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8" name="Text Placeholder 30">
            <a:extLst>
              <a:ext uri="{FF2B5EF4-FFF2-40B4-BE49-F238E27FC236}">
                <a16:creationId xmlns:a16="http://schemas.microsoft.com/office/drawing/2014/main" id="{441EBED5-BF0D-824B-983E-90F53E50026E}"/>
              </a:ext>
            </a:extLst>
          </p:cNvPr>
          <p:cNvSpPr>
            <a:spLocks noGrp="1"/>
          </p:cNvSpPr>
          <p:nvPr>
            <p:ph type="body" sz="quarter" idx="29"/>
          </p:nvPr>
        </p:nvSpPr>
        <p:spPr>
          <a:xfrm>
            <a:off x="8507755" y="2351574"/>
            <a:ext cx="2846045" cy="55979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9" name="Text Placeholder 30">
            <a:extLst>
              <a:ext uri="{FF2B5EF4-FFF2-40B4-BE49-F238E27FC236}">
                <a16:creationId xmlns:a16="http://schemas.microsoft.com/office/drawing/2014/main" id="{7ECA3413-271B-6541-ADA2-CE673912C9ED}"/>
              </a:ext>
            </a:extLst>
          </p:cNvPr>
          <p:cNvSpPr>
            <a:spLocks noGrp="1"/>
          </p:cNvSpPr>
          <p:nvPr>
            <p:ph type="body" sz="quarter" idx="30" hasCustomPrompt="1"/>
          </p:nvPr>
        </p:nvSpPr>
        <p:spPr>
          <a:xfrm>
            <a:off x="838200" y="3100647"/>
            <a:ext cx="3422736" cy="3255703"/>
          </a:xfrm>
          <a:prstGeom prst="rect">
            <a:avLst/>
          </a:prstGeom>
          <a:solidFill>
            <a:srgbClr val="F5F5F5">
              <a:alpha val="30000"/>
            </a:srgbClr>
          </a:solidFill>
          <a:ln>
            <a:noFill/>
          </a:ln>
        </p:spPr>
        <p:txBody>
          <a:bodyPr vert="horz" lIns="91440" tIns="108000" rIns="91440" bIns="45720" rtlCol="0">
            <a:noAutofit/>
          </a:bodyPr>
          <a:lstStyle>
            <a:lvl1pPr>
              <a:lnSpc>
                <a:spcPct val="100000"/>
              </a:lnSpc>
              <a:spcBef>
                <a:spcPts val="800"/>
              </a:spcBef>
              <a:defRPr lang="en-US" sz="1000" b="0" i="0" dirty="0">
                <a:solidFill>
                  <a:schemeClr val="bg1"/>
                </a:solidFill>
                <a:latin typeface="Proxima Nova" panose="02000506030000020004" pitchFamily="2" charset="0"/>
              </a:defRPr>
            </a:lvl1pPr>
          </a:lstStyle>
          <a:p>
            <a:pPr marL="171450" lvl="0" indent="-171450">
              <a:lnSpc>
                <a:spcPts val="600"/>
              </a:lnSpc>
            </a:pPr>
            <a:r>
              <a:rPr lang="en-GB"/>
              <a:t>My Responsibilities</a:t>
            </a:r>
          </a:p>
          <a:p>
            <a:pPr marL="171450" lvl="0" indent="-171450">
              <a:lnSpc>
                <a:spcPts val="600"/>
              </a:lnSpc>
            </a:pPr>
            <a:r>
              <a:rPr lang="en-GB"/>
              <a:t>1</a:t>
            </a:r>
          </a:p>
          <a:p>
            <a:pPr marL="171450" lvl="0" indent="-171450">
              <a:lnSpc>
                <a:spcPts val="600"/>
              </a:lnSpc>
            </a:pPr>
            <a:r>
              <a:rPr lang="en-GB"/>
              <a:t>2</a:t>
            </a:r>
          </a:p>
          <a:p>
            <a:pPr marL="171450" lvl="0" indent="-171450">
              <a:lnSpc>
                <a:spcPts val="600"/>
              </a:lnSpc>
            </a:pPr>
            <a:r>
              <a:rPr lang="en-GB"/>
              <a:t>3</a:t>
            </a:r>
          </a:p>
          <a:p>
            <a:pPr marL="171450" lvl="0" indent="-171450">
              <a:lnSpc>
                <a:spcPts val="600"/>
              </a:lnSpc>
            </a:pPr>
            <a:r>
              <a:rPr lang="en-GB"/>
              <a:t>4</a:t>
            </a:r>
          </a:p>
          <a:p>
            <a:pPr marL="171450" lvl="0" indent="-171450">
              <a:lnSpc>
                <a:spcPts val="600"/>
              </a:lnSpc>
            </a:pPr>
            <a:r>
              <a:rPr lang="en-GB"/>
              <a:t>5</a:t>
            </a:r>
          </a:p>
          <a:p>
            <a:pPr marL="171450" lvl="0" indent="-171450">
              <a:lnSpc>
                <a:spcPts val="600"/>
              </a:lnSpc>
            </a:pPr>
            <a:endParaRPr lang="en-GB"/>
          </a:p>
          <a:p>
            <a:pPr marL="171450" lvl="0" indent="-171450">
              <a:lnSpc>
                <a:spcPts val="600"/>
              </a:lnSpc>
            </a:pPr>
            <a:endParaRPr lang="en-US"/>
          </a:p>
        </p:txBody>
      </p:sp>
      <p:sp>
        <p:nvSpPr>
          <p:cNvPr id="60" name="Text Placeholder 30">
            <a:extLst>
              <a:ext uri="{FF2B5EF4-FFF2-40B4-BE49-F238E27FC236}">
                <a16:creationId xmlns:a16="http://schemas.microsoft.com/office/drawing/2014/main" id="{7C2ED040-3383-4F47-B994-C3A27C23D906}"/>
              </a:ext>
            </a:extLst>
          </p:cNvPr>
          <p:cNvSpPr>
            <a:spLocks noGrp="1"/>
          </p:cNvSpPr>
          <p:nvPr>
            <p:ph type="body" sz="quarter" idx="31" hasCustomPrompt="1"/>
          </p:nvPr>
        </p:nvSpPr>
        <p:spPr>
          <a:xfrm>
            <a:off x="4393505"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bg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
        <p:nvSpPr>
          <p:cNvPr id="61" name="Text Placeholder 30">
            <a:extLst>
              <a:ext uri="{FF2B5EF4-FFF2-40B4-BE49-F238E27FC236}">
                <a16:creationId xmlns:a16="http://schemas.microsoft.com/office/drawing/2014/main" id="{4FDD1F32-1C45-4940-A05E-4A55CBB99168}"/>
              </a:ext>
            </a:extLst>
          </p:cNvPr>
          <p:cNvSpPr>
            <a:spLocks noGrp="1"/>
          </p:cNvSpPr>
          <p:nvPr>
            <p:ph type="body" sz="quarter" idx="32" hasCustomPrompt="1"/>
          </p:nvPr>
        </p:nvSpPr>
        <p:spPr>
          <a:xfrm>
            <a:off x="7931064"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bg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Tree>
    <p:extLst>
      <p:ext uri="{BB962C8B-B14F-4D97-AF65-F5344CB8AC3E}">
        <p14:creationId xmlns:p14="http://schemas.microsoft.com/office/powerpoint/2010/main" val="2165336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653C-2114-214D-ADDC-0EBEFFF276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DE0453-040A-F446-8FFB-BB68E4443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93A804-802D-5847-9F23-E47DBE14EE7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62B0AACA-F1A2-084A-B734-94E1A49346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5CD60A0-A9C5-EF42-B174-890316AF4A3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8476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4C10-E1F0-F407-64AE-509278781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3E7787-93DB-C902-0416-28C56003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1B75CC-8AE7-CE62-04A8-7067DF4CB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918F8-CD31-3A3B-5C66-8003BD36B4A7}"/>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6" name="Footer Placeholder 5">
            <a:extLst>
              <a:ext uri="{FF2B5EF4-FFF2-40B4-BE49-F238E27FC236}">
                <a16:creationId xmlns:a16="http://schemas.microsoft.com/office/drawing/2014/main" id="{236DA562-0BF1-CDA0-05E1-9C63643B03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A0562E-2510-F6A1-B37E-78BDDEAAF0C9}"/>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2356333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06E7-267F-3E44-8063-A4EDF80BCC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684C29-E2A5-644F-BFD7-4A7EBA6BFA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BA6534-373B-0F4E-BA79-28A1D8089B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2585AC-00E0-DA41-AB82-5FC8B77AD36F}"/>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6" name="Footer Placeholder 5">
            <a:extLst>
              <a:ext uri="{FF2B5EF4-FFF2-40B4-BE49-F238E27FC236}">
                <a16:creationId xmlns:a16="http://schemas.microsoft.com/office/drawing/2014/main" id="{2D6EB136-5F96-AF4E-82C5-816AD7B8B41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DC36CD1-C00D-2A41-BCFA-D99BAB7FD6A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622484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BCC7-35B5-504B-90F8-05112AA0B9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47718D-0F53-654C-968F-A21E4E7ABB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3C9086-DB06-D442-B429-172AB559EB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C313E94-D921-6440-B7AE-951EE3A6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566978-4767-E642-82FD-5A38722872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7B14EF-52EA-DE46-BD8B-4FB1FD80827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8" name="Footer Placeholder 7">
            <a:extLst>
              <a:ext uri="{FF2B5EF4-FFF2-40B4-BE49-F238E27FC236}">
                <a16:creationId xmlns:a16="http://schemas.microsoft.com/office/drawing/2014/main" id="{6B8A2710-1735-494F-A828-291DA10B338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9489067-EEC3-D74B-9AB2-866FDB85298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9269600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9698-DBE8-E94A-AD36-F246E1D3D9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A88996-2752-1D46-AA53-60B50995C2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2038F0-797B-E44B-8568-6D90BF5801D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9F204238-8F1F-F34E-868B-9D7B914CC78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4AD621E-C1F2-F647-BE92-1DB08332D066}"/>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523404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3E81D-BB40-8D4A-9DDB-14D21335BE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F6157A-B7D3-4147-9059-253A5D5100D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166002-3C6F-EE45-AACE-D7B401919FF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C8037011-E1DA-9241-900C-B1AF759163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47FFC68-FD5C-B24F-8A09-1BB5DE81EC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9263943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LEF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06566" y="1077561"/>
            <a:ext cx="3468476" cy="1003488"/>
          </a:xfrm>
        </p:spPr>
        <p:txBody>
          <a:bodyPr anchor="t">
            <a:normAutofit/>
          </a:bodyPr>
          <a:lstStyle>
            <a:lvl1pPr algn="l">
              <a:defRPr sz="32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4681609" y="382555"/>
            <a:ext cx="6770412" cy="5973795"/>
          </a:xfrm>
        </p:spPr>
        <p:txBody>
          <a:bodyPr/>
          <a:lstStyle>
            <a:lvl1pPr>
              <a:defRPr b="0" i="0">
                <a:latin typeface="Proxima Nova Light" panose="02000506030000020004" pitchFamily="2" charset="0"/>
              </a:defRPr>
            </a:lvl1pPr>
            <a:lvl2pPr>
              <a:defRPr b="0" i="0">
                <a:latin typeface="Proxima Nova Light" panose="02000506030000020004" pitchFamily="2" charset="0"/>
              </a:defRPr>
            </a:lvl2pPr>
            <a:lvl3pPr>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06567" y="2286165"/>
            <a:ext cx="3468476" cy="3699226"/>
          </a:xfrm>
        </p:spPr>
        <p:txBody>
          <a:bodyPr>
            <a:noAutofit/>
          </a:bodyPr>
          <a:lstStyle>
            <a:lvl1pPr marL="0" indent="0">
              <a:lnSpc>
                <a:spcPct val="100000"/>
              </a:lnSpc>
              <a:buNone/>
              <a:defRPr sz="2000" b="0" i="0">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a:t>Third level</a:t>
            </a:r>
          </a:p>
        </p:txBody>
      </p:sp>
      <p:sp>
        <p:nvSpPr>
          <p:cNvPr id="9" name="TextBox 8">
            <a:extLst>
              <a:ext uri="{FF2B5EF4-FFF2-40B4-BE49-F238E27FC236}">
                <a16:creationId xmlns:a16="http://schemas.microsoft.com/office/drawing/2014/main" id="{C9014188-A953-A742-A5FB-5E02A4FA2EBF}"/>
              </a:ext>
            </a:extLst>
          </p:cNvPr>
          <p:cNvSpPr txBox="1"/>
          <p:nvPr userDrawn="1"/>
        </p:nvSpPr>
        <p:spPr>
          <a:xfrm>
            <a:off x="323226" y="6552366"/>
            <a:ext cx="1689886" cy="230832"/>
          </a:xfrm>
          <a:prstGeom prst="rect">
            <a:avLst/>
          </a:prstGeom>
          <a:noFill/>
        </p:spPr>
        <p:txBody>
          <a:bodyPr wrap="none" rtlCol="0">
            <a:spAutoFit/>
          </a:bodyPr>
          <a:lstStyle/>
          <a:p>
            <a:r>
              <a:rPr lang="en-GB" sz="900">
                <a:solidFill>
                  <a:schemeClr val="tx1">
                    <a:lumMod val="50000"/>
                    <a:lumOff val="50000"/>
                  </a:schemeClr>
                </a:solidFill>
                <a:latin typeface="Proxima Nova Light" panose="02000506030000020004" pitchFamily="2" charset="0"/>
              </a:rPr>
              <a:t>© &amp; Confidential Hornbill 2021</a:t>
            </a:r>
            <a:endParaRPr lang="en-GB" sz="140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39328286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New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763978" y="625641"/>
            <a:ext cx="10589822" cy="1818297"/>
          </a:xfrm>
        </p:spPr>
        <p:txBody>
          <a:bodyPr anchor="t"/>
          <a:lstStyle>
            <a:lvl1pPr algn="l">
              <a:defRPr sz="40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838200" y="2109153"/>
            <a:ext cx="10515600" cy="406781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219621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LEFT 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4681609" y="382555"/>
            <a:ext cx="6776383" cy="59737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024D68F2-B87F-4449-A850-51DB4EB11353}"/>
              </a:ext>
            </a:extLst>
          </p:cNvPr>
          <p:cNvSpPr txBox="1"/>
          <p:nvPr userDrawn="1"/>
        </p:nvSpPr>
        <p:spPr>
          <a:xfrm>
            <a:off x="323226" y="6552366"/>
            <a:ext cx="1689886" cy="230832"/>
          </a:xfrm>
          <a:prstGeom prst="rect">
            <a:avLst/>
          </a:prstGeom>
          <a:noFill/>
        </p:spPr>
        <p:txBody>
          <a:bodyPr wrap="none" rtlCol="0">
            <a:spAutoFit/>
          </a:bodyPr>
          <a:lstStyle/>
          <a:p>
            <a:r>
              <a:rPr lang="en-GB" sz="900">
                <a:solidFill>
                  <a:schemeClr val="tx1">
                    <a:lumMod val="50000"/>
                    <a:lumOff val="50000"/>
                  </a:schemeClr>
                </a:solidFill>
                <a:latin typeface="Proxima Nova Light" panose="02000506030000020004" pitchFamily="2" charset="0"/>
              </a:rPr>
              <a:t>© &amp; Confidential Hornbill 2021</a:t>
            </a:r>
            <a:endParaRPr lang="en-GB" sz="1400">
              <a:solidFill>
                <a:schemeClr val="tx1">
                  <a:lumMod val="50000"/>
                  <a:lumOff val="50000"/>
                </a:schemeClr>
              </a:solidFill>
              <a:latin typeface="Proxima Nova Light" panose="02000506030000020004" pitchFamily="2" charset="0"/>
            </a:endParaRPr>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06567" y="2996116"/>
            <a:ext cx="3468476" cy="1818297"/>
          </a:xfrm>
        </p:spPr>
        <p:txBody>
          <a:bodyPr anchor="t"/>
          <a:lstStyle>
            <a:lvl1pPr algn="l">
              <a:defRPr sz="4000">
                <a:solidFill>
                  <a:schemeClr val="tx1"/>
                </a:solidFill>
              </a:defRPr>
            </a:lvl1pPr>
          </a:lstStyle>
          <a:p>
            <a:r>
              <a:rPr lang="en-GB"/>
              <a:t>Click to edit</a:t>
            </a:r>
            <a:br>
              <a:rPr lang="en-GB"/>
            </a:br>
            <a:r>
              <a:rPr lang="en-GB"/>
              <a:t>Master title style</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279935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838200" y="365125"/>
            <a:ext cx="10515600" cy="5811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11011E-C38E-094E-9B41-854F0E231D4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30142BE4-66D2-604E-9D32-18AA4537907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2017286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1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1070516" y="1049743"/>
            <a:ext cx="10440000" cy="1325563"/>
          </a:xfrm>
        </p:spPr>
        <p:txBody>
          <a:bodyPr>
            <a:normAutofit/>
          </a:bodyPr>
          <a:lstStyle>
            <a:lvl1pPr>
              <a:defRPr sz="4000"/>
            </a:lvl1pPr>
          </a:lstStyle>
          <a:p>
            <a:r>
              <a:rPr lang="en-GB"/>
              <a:t>Title 40</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1070516" y="2382691"/>
            <a:ext cx="6470315" cy="39187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Box 6">
            <a:extLst>
              <a:ext uri="{FF2B5EF4-FFF2-40B4-BE49-F238E27FC236}">
                <a16:creationId xmlns:a16="http://schemas.microsoft.com/office/drawing/2014/main" id="{F91C16AC-180A-D74F-833B-B98BC6BF120B}"/>
              </a:ext>
            </a:extLst>
          </p:cNvPr>
          <p:cNvSpPr txBox="1"/>
          <p:nvPr userDrawn="1"/>
        </p:nvSpPr>
        <p:spPr>
          <a:xfrm>
            <a:off x="421659" y="6552366"/>
            <a:ext cx="2775119" cy="230832"/>
          </a:xfrm>
          <a:prstGeom prst="rect">
            <a:avLst/>
          </a:prstGeom>
          <a:noFill/>
        </p:spPr>
        <p:txBody>
          <a:bodyPr wrap="none" rtlCol="0">
            <a:spAutoFit/>
          </a:bodyPr>
          <a:lstStyle/>
          <a:p>
            <a:r>
              <a:rPr lang="en-GB" sz="900" dirty="0">
                <a:solidFill>
                  <a:schemeClr val="bg1"/>
                </a:solidFill>
                <a:latin typeface="+mn-lt"/>
              </a:rPr>
              <a:t>© Hornbill 2023 | </a:t>
            </a:r>
            <a:r>
              <a:rPr lang="en-GB" sz="900" b="0" i="0" kern="1200" dirty="0">
                <a:solidFill>
                  <a:schemeClr val="bg1"/>
                </a:solidFill>
                <a:latin typeface="+mn-lt"/>
                <a:ea typeface="+mn-ea"/>
                <a:cs typeface="+mn-cs"/>
              </a:rPr>
              <a:t>Experience is the new battlefield</a:t>
            </a:r>
          </a:p>
        </p:txBody>
      </p:sp>
      <p:pic>
        <p:nvPicPr>
          <p:cNvPr id="4" name="Picture 3">
            <a:extLst>
              <a:ext uri="{FF2B5EF4-FFF2-40B4-BE49-F238E27FC236}">
                <a16:creationId xmlns:a16="http://schemas.microsoft.com/office/drawing/2014/main" id="{5E39C29A-BCF1-DCA8-F872-92FB623523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0896" y="235155"/>
            <a:ext cx="2139337" cy="297448"/>
          </a:xfrm>
          <a:prstGeom prst="rect">
            <a:avLst/>
          </a:prstGeom>
        </p:spPr>
      </p:pic>
    </p:spTree>
    <p:extLst>
      <p:ext uri="{BB962C8B-B14F-4D97-AF65-F5344CB8AC3E}">
        <p14:creationId xmlns:p14="http://schemas.microsoft.com/office/powerpoint/2010/main" val="3261392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LEFT Content &amp; Gradi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F8E-F3F8-274B-99C8-15A4AA95F4F6}"/>
              </a:ext>
            </a:extLst>
          </p:cNvPr>
          <p:cNvSpPr/>
          <p:nvPr userDrawn="1"/>
        </p:nvSpPr>
        <p:spPr>
          <a:xfrm>
            <a:off x="0" y="1"/>
            <a:ext cx="12192000" cy="6857999"/>
          </a:xfrm>
          <a:prstGeom prst="rect">
            <a:avLst/>
          </a:prstGeom>
          <a:gradFill flip="none" rotWithShape="1">
            <a:gsLst>
              <a:gs pos="46000">
                <a:schemeClr val="bg1"/>
              </a:gs>
              <a:gs pos="30000">
                <a:schemeClr val="bg1"/>
              </a:gs>
              <a:gs pos="91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2000" y="1080000"/>
            <a:ext cx="5328000" cy="1368732"/>
          </a:xfrm>
        </p:spPr>
        <p:txBody>
          <a:bodyPr anchor="t">
            <a:noAutofit/>
          </a:bodyPr>
          <a:lstStyle>
            <a:lvl1pPr algn="l">
              <a:defRPr sz="40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7" name="Text Placeholder 6">
            <a:extLst>
              <a:ext uri="{FF2B5EF4-FFF2-40B4-BE49-F238E27FC236}">
                <a16:creationId xmlns:a16="http://schemas.microsoft.com/office/drawing/2014/main" id="{B786E9A9-BE20-C64D-943A-254304A8C5CE}"/>
              </a:ext>
            </a:extLst>
          </p:cNvPr>
          <p:cNvSpPr>
            <a:spLocks noGrp="1"/>
          </p:cNvSpPr>
          <p:nvPr>
            <p:ph type="body" sz="quarter" idx="13" hasCustomPrompt="1"/>
          </p:nvPr>
        </p:nvSpPr>
        <p:spPr>
          <a:xfrm>
            <a:off x="612000" y="2448731"/>
            <a:ext cx="5328000" cy="3653433"/>
          </a:xfrm>
        </p:spPr>
        <p:txBody>
          <a:bodyPr>
            <a:noAutofit/>
          </a:bodyPr>
          <a:lstStyle>
            <a:lvl1pPr marL="0" indent="0">
              <a:lnSpc>
                <a:spcPct val="100000"/>
              </a:lnSpc>
              <a:buNone/>
              <a:defRPr sz="2000" b="0" i="0">
                <a:solidFill>
                  <a:schemeClr val="tx1"/>
                </a:solidFill>
                <a:latin typeface="Proxima Nova Light" panose="02000506030000020004" pitchFamily="2" charset="0"/>
              </a:defRPr>
            </a:lvl1pPr>
            <a:lvl2pPr>
              <a:defRPr b="0" i="0">
                <a:latin typeface="Proxima Nova Light" panose="02000506030000020004" pitchFamily="2" charset="0"/>
              </a:defRPr>
            </a:lvl2pPr>
            <a:lvl3pPr marL="914400" indent="0">
              <a:buNone/>
              <a:defRPr b="0" i="0">
                <a:latin typeface="Proxima Nova Light" panose="02000506030000020004" pitchFamily="2" charset="0"/>
              </a:defRPr>
            </a:lvl3pPr>
            <a:lvl4pPr>
              <a:defRPr b="0" i="0">
                <a:latin typeface="Proxima Nova Light" panose="02000506030000020004" pitchFamily="2" charset="0"/>
              </a:defRPr>
            </a:lvl4pPr>
            <a:lvl5pPr>
              <a:defRPr b="0" i="0">
                <a:latin typeface="Proxima Nova Light" panose="02000506030000020004" pitchFamily="2" charset="0"/>
              </a:defRPr>
            </a:lvl5pPr>
          </a:lstStyle>
          <a:p>
            <a:pPr lvl="0"/>
            <a:r>
              <a:rPr lang="en-GB" dirty="0"/>
              <a:t>Third level</a:t>
            </a:r>
          </a:p>
        </p:txBody>
      </p:sp>
      <p:sp>
        <p:nvSpPr>
          <p:cNvPr id="10" name="TextBox 9">
            <a:extLst>
              <a:ext uri="{FF2B5EF4-FFF2-40B4-BE49-F238E27FC236}">
                <a16:creationId xmlns:a16="http://schemas.microsoft.com/office/drawing/2014/main" id="{687DB7E2-BE55-2646-AD6B-2502AD60D943}"/>
              </a:ext>
            </a:extLst>
          </p:cNvPr>
          <p:cNvSpPr txBox="1"/>
          <p:nvPr userDrawn="1"/>
        </p:nvSpPr>
        <p:spPr>
          <a:xfrm>
            <a:off x="421659" y="6552366"/>
            <a:ext cx="2775119"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2023 | </a:t>
            </a:r>
            <a:r>
              <a:rPr lang="en-GB" sz="900" b="0" i="0" kern="1200" dirty="0">
                <a:solidFill>
                  <a:schemeClr val="tx1">
                    <a:lumMod val="50000"/>
                    <a:lumOff val="50000"/>
                  </a:schemeClr>
                </a:solidFill>
                <a:latin typeface="Proxima Nova Medium" panose="02000506030000020004" pitchFamily="2" charset="0"/>
                <a:ea typeface="+mn-ea"/>
                <a:cs typeface="+mn-cs"/>
              </a:rPr>
              <a:t>Experience is the new battlefield</a:t>
            </a:r>
            <a:endParaRPr lang="en-GB" sz="1400" dirty="0">
              <a:solidFill>
                <a:schemeClr val="tx1">
                  <a:lumMod val="50000"/>
                  <a:lumOff val="50000"/>
                </a:schemeClr>
              </a:solidFill>
              <a:latin typeface="Proxima Nova Light" panose="02000506030000020004" pitchFamily="2" charset="0"/>
            </a:endParaRPr>
          </a:p>
        </p:txBody>
      </p:sp>
      <p:pic>
        <p:nvPicPr>
          <p:cNvPr id="9" name="Picture 8">
            <a:extLst>
              <a:ext uri="{FF2B5EF4-FFF2-40B4-BE49-F238E27FC236}">
                <a16:creationId xmlns:a16="http://schemas.microsoft.com/office/drawing/2014/main" id="{C12BBD4B-575D-D843-8E37-A4E6E654E7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0896" y="235155"/>
            <a:ext cx="2139337" cy="297448"/>
          </a:xfrm>
          <a:prstGeom prst="rect">
            <a:avLst/>
          </a:prstGeom>
        </p:spPr>
      </p:pic>
    </p:spTree>
    <p:extLst>
      <p:ext uri="{BB962C8B-B14F-4D97-AF65-F5344CB8AC3E}">
        <p14:creationId xmlns:p14="http://schemas.microsoft.com/office/powerpoint/2010/main" val="215051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5CF4-4678-175A-363F-3046234F0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CF4E69-EE8A-3EBE-B35F-D08A3C99EF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1853FD-F431-DF9F-0BEA-18A372C0E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B68D3-78E6-2935-04D6-04CB31F68456}"/>
              </a:ext>
            </a:extLst>
          </p:cNvPr>
          <p:cNvSpPr>
            <a:spLocks noGrp="1"/>
          </p:cNvSpPr>
          <p:nvPr>
            <p:ph type="dt" sz="half" idx="10"/>
          </p:nvPr>
        </p:nvSpPr>
        <p:spPr/>
        <p:txBody>
          <a:bodyPr/>
          <a:lstStyle/>
          <a:p>
            <a:fld id="{12C9217C-1013-4F82-A585-12B72541DE21}" type="datetimeFigureOut">
              <a:rPr lang="en-GB" smtClean="0"/>
              <a:t>23/03/2023</a:t>
            </a:fld>
            <a:endParaRPr lang="en-GB"/>
          </a:p>
        </p:txBody>
      </p:sp>
      <p:sp>
        <p:nvSpPr>
          <p:cNvPr id="6" name="Footer Placeholder 5">
            <a:extLst>
              <a:ext uri="{FF2B5EF4-FFF2-40B4-BE49-F238E27FC236}">
                <a16:creationId xmlns:a16="http://schemas.microsoft.com/office/drawing/2014/main" id="{F2B17811-3D74-BA15-A9E4-C5C03080D8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0B497A-FE1A-4BA4-DBDE-AA0A7AEA8B98}"/>
              </a:ext>
            </a:extLst>
          </p:cNvPr>
          <p:cNvSpPr>
            <a:spLocks noGrp="1"/>
          </p:cNvSpPr>
          <p:nvPr>
            <p:ph type="sldNum" sz="quarter" idx="12"/>
          </p:nvPr>
        </p:nvSpPr>
        <p:spPr/>
        <p:txBody>
          <a:bodyPr/>
          <a:lstStyle/>
          <a:p>
            <a:fld id="{51D2D0E8-5616-4C9C-BE29-BC6A48E4CAB0}" type="slidenum">
              <a:rPr lang="en-GB" smtClean="0"/>
              <a:t>‹#›</a:t>
            </a:fld>
            <a:endParaRPr lang="en-GB"/>
          </a:p>
        </p:txBody>
      </p:sp>
    </p:spTree>
    <p:extLst>
      <p:ext uri="{BB962C8B-B14F-4D97-AF65-F5344CB8AC3E}">
        <p14:creationId xmlns:p14="http://schemas.microsoft.com/office/powerpoint/2010/main" val="17011428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p:nvPr>
        </p:nvSpPr>
        <p:spPr>
          <a:xfrm>
            <a:off x="612000" y="1080000"/>
            <a:ext cx="10980000" cy="1368000"/>
          </a:xfrm>
        </p:spPr>
        <p:txBody>
          <a:bodyPr anchor="t"/>
          <a:lstStyle>
            <a:lvl1pPr algn="l">
              <a:defRPr sz="4000">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2484000"/>
            <a:ext cx="10980000" cy="3735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9570503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LEF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3BF9-C86B-A843-B417-622E2AE0E9B4}"/>
              </a:ext>
            </a:extLst>
          </p:cNvPr>
          <p:cNvSpPr>
            <a:spLocks noGrp="1"/>
          </p:cNvSpPr>
          <p:nvPr>
            <p:ph type="title" hasCustomPrompt="1"/>
          </p:nvPr>
        </p:nvSpPr>
        <p:spPr>
          <a:xfrm>
            <a:off x="611999" y="2996116"/>
            <a:ext cx="5328000" cy="1818297"/>
          </a:xfrm>
        </p:spPr>
        <p:txBody>
          <a:bodyPr anchor="t"/>
          <a:lstStyle>
            <a:lvl1pPr algn="l">
              <a:defRPr sz="4000">
                <a:solidFill>
                  <a:schemeClr val="tx1"/>
                </a:solidFill>
              </a:defRPr>
            </a:lvl1pPr>
          </a:lstStyle>
          <a:p>
            <a:r>
              <a:rPr lang="en-GB"/>
              <a:t>Click to edit</a:t>
            </a:r>
            <a:br>
              <a:rPr lang="en-GB"/>
            </a:br>
            <a:r>
              <a:rPr lang="en-GB"/>
              <a:t>Master title style</a:t>
            </a:r>
            <a:endParaRPr lang="en-US"/>
          </a:p>
        </p:txBody>
      </p:sp>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096000" y="1080000"/>
            <a:ext cx="5508000" cy="50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044781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91F3-B038-EF45-9000-761A7B74D2E6}"/>
              </a:ext>
            </a:extLst>
          </p:cNvPr>
          <p:cNvSpPr>
            <a:spLocks noGrp="1"/>
          </p:cNvSpPr>
          <p:nvPr>
            <p:ph type="title"/>
          </p:nvPr>
        </p:nvSpPr>
        <p:spPr>
          <a:xfrm>
            <a:off x="612000" y="1079999"/>
            <a:ext cx="10980000" cy="1368000"/>
          </a:xfr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962F8CD9-FB1E-6345-9AD4-2119B814699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2521752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B84A2-6842-2A4F-A26A-5EBA025F1915}"/>
              </a:ext>
            </a:extLst>
          </p:cNvPr>
          <p:cNvSpPr>
            <a:spLocks noGrp="1"/>
          </p:cNvSpPr>
          <p:nvPr>
            <p:ph idx="1"/>
          </p:nvPr>
        </p:nvSpPr>
        <p:spPr>
          <a:xfrm>
            <a:off x="612000" y="1080000"/>
            <a:ext cx="10980000" cy="49953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38179836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551EF2-F051-574C-A9A3-3D4669D70528}"/>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8477057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5ED5-9222-FD47-90FF-673A32F0CB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2B4AB5-A143-B545-AC90-88AE67D5F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0FDBFB4-C100-5348-9974-1617DCE8C8FD}"/>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4437968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yer person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C7E5ED-C300-494F-B7AB-7101F3C0075C}"/>
              </a:ext>
            </a:extLst>
          </p:cNvPr>
          <p:cNvSpPr>
            <a:spLocks noGrp="1"/>
          </p:cNvSpPr>
          <p:nvPr>
            <p:ph type="sldNum" sz="quarter" idx="12"/>
          </p:nvPr>
        </p:nvSpPr>
        <p:spPr/>
        <p:txBody>
          <a:bodyPr/>
          <a:lstStyle/>
          <a:p>
            <a:fld id="{2EA29BCD-3503-4982-9750-EF51B2F3BCC0}" type="slidenum">
              <a:rPr lang="en-GB" smtClean="0"/>
              <a:t>‹#›</a:t>
            </a:fld>
            <a:endParaRPr lang="en-GB"/>
          </a:p>
        </p:txBody>
      </p:sp>
      <p:sp>
        <p:nvSpPr>
          <p:cNvPr id="8" name="Title 1">
            <a:extLst>
              <a:ext uri="{FF2B5EF4-FFF2-40B4-BE49-F238E27FC236}">
                <a16:creationId xmlns:a16="http://schemas.microsoft.com/office/drawing/2014/main" id="{E4241440-1AF9-0946-8C39-87088959337C}"/>
              </a:ext>
            </a:extLst>
          </p:cNvPr>
          <p:cNvSpPr>
            <a:spLocks noGrp="1"/>
          </p:cNvSpPr>
          <p:nvPr>
            <p:ph type="title" hasCustomPrompt="1"/>
          </p:nvPr>
        </p:nvSpPr>
        <p:spPr>
          <a:xfrm>
            <a:off x="3444658" y="303607"/>
            <a:ext cx="7909142" cy="462323"/>
          </a:xfrm>
        </p:spPr>
        <p:txBody>
          <a:bodyPr anchor="t">
            <a:noAutofit/>
          </a:bodyPr>
          <a:lstStyle>
            <a:lvl1pPr>
              <a:defRPr sz="2400">
                <a:solidFill>
                  <a:schemeClr val="tx1"/>
                </a:solidFill>
              </a:defRPr>
            </a:lvl1pPr>
          </a:lstStyle>
          <a:p>
            <a:r>
              <a:rPr lang="en-US" sz="2400"/>
              <a:t>Buyer Persona profile: </a:t>
            </a:r>
            <a:r>
              <a:rPr lang="en-US" sz="2400" b="1"/>
              <a:t>ATM</a:t>
            </a:r>
          </a:p>
        </p:txBody>
      </p:sp>
      <p:sp>
        <p:nvSpPr>
          <p:cNvPr id="23" name="Picture Placeholder 22">
            <a:extLst>
              <a:ext uri="{FF2B5EF4-FFF2-40B4-BE49-F238E27FC236}">
                <a16:creationId xmlns:a16="http://schemas.microsoft.com/office/drawing/2014/main" id="{52226CCE-E52F-C549-98D4-3868AD790EA1}"/>
              </a:ext>
            </a:extLst>
          </p:cNvPr>
          <p:cNvSpPr>
            <a:spLocks noGrp="1"/>
          </p:cNvSpPr>
          <p:nvPr>
            <p:ph type="pic" sz="quarter" idx="13"/>
          </p:nvPr>
        </p:nvSpPr>
        <p:spPr>
          <a:xfrm>
            <a:off x="838199" y="980335"/>
            <a:ext cx="1080000" cy="1080000"/>
          </a:xfrm>
          <a:prstGeom prst="ellipse">
            <a:avLst/>
          </a:prstGeom>
        </p:spPr>
        <p:txBody>
          <a:bodyPr>
            <a:normAutofit/>
          </a:bodyPr>
          <a:lstStyle>
            <a:lvl1pPr marL="0" indent="0" algn="ctr">
              <a:buNone/>
              <a:defRPr sz="1200">
                <a:solidFill>
                  <a:schemeClr val="bg1"/>
                </a:solidFill>
              </a:defRPr>
            </a:lvl1pPr>
          </a:lstStyle>
          <a:p>
            <a:endParaRPr lang="en-US"/>
          </a:p>
        </p:txBody>
      </p:sp>
      <p:sp>
        <p:nvSpPr>
          <p:cNvPr id="31" name="Text Placeholder 30">
            <a:extLst>
              <a:ext uri="{FF2B5EF4-FFF2-40B4-BE49-F238E27FC236}">
                <a16:creationId xmlns:a16="http://schemas.microsoft.com/office/drawing/2014/main" id="{AF81453C-7AD9-4049-9215-E30E82085780}"/>
              </a:ext>
            </a:extLst>
          </p:cNvPr>
          <p:cNvSpPr>
            <a:spLocks noGrp="1"/>
          </p:cNvSpPr>
          <p:nvPr>
            <p:ph type="body" sz="quarter" idx="14" hasCustomPrompt="1"/>
          </p:nvPr>
        </p:nvSpPr>
        <p:spPr>
          <a:xfrm>
            <a:off x="2093257" y="980335"/>
            <a:ext cx="1488143" cy="24279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Persona name</a:t>
            </a:r>
            <a:endParaRPr lang="en-US"/>
          </a:p>
        </p:txBody>
      </p:sp>
      <p:sp>
        <p:nvSpPr>
          <p:cNvPr id="34" name="Text Placeholder 30">
            <a:extLst>
              <a:ext uri="{FF2B5EF4-FFF2-40B4-BE49-F238E27FC236}">
                <a16:creationId xmlns:a16="http://schemas.microsoft.com/office/drawing/2014/main" id="{F7F45E7C-CBFD-174F-92B8-55D170146743}"/>
              </a:ext>
            </a:extLst>
          </p:cNvPr>
          <p:cNvSpPr>
            <a:spLocks noGrp="1"/>
          </p:cNvSpPr>
          <p:nvPr>
            <p:ph type="body" sz="quarter" idx="15" hasCustomPrompt="1"/>
          </p:nvPr>
        </p:nvSpPr>
        <p:spPr>
          <a:xfrm>
            <a:off x="2093255" y="1330332"/>
            <a:ext cx="1488145" cy="24279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Roles</a:t>
            </a:r>
            <a:endParaRPr lang="en-US"/>
          </a:p>
        </p:txBody>
      </p:sp>
      <p:sp>
        <p:nvSpPr>
          <p:cNvPr id="35" name="Text Placeholder 30">
            <a:extLst>
              <a:ext uri="{FF2B5EF4-FFF2-40B4-BE49-F238E27FC236}">
                <a16:creationId xmlns:a16="http://schemas.microsoft.com/office/drawing/2014/main" id="{1164B723-67E6-884A-843D-F0F768744D6F}"/>
              </a:ext>
            </a:extLst>
          </p:cNvPr>
          <p:cNvSpPr>
            <a:spLocks noGrp="1"/>
          </p:cNvSpPr>
          <p:nvPr>
            <p:ph type="body" sz="quarter" idx="16" hasCustomPrompt="1"/>
          </p:nvPr>
        </p:nvSpPr>
        <p:spPr>
          <a:xfrm>
            <a:off x="2093255" y="1679581"/>
            <a:ext cx="1488145" cy="56485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Engagement level</a:t>
            </a:r>
            <a:endParaRPr lang="en-US"/>
          </a:p>
        </p:txBody>
      </p:sp>
      <p:sp>
        <p:nvSpPr>
          <p:cNvPr id="36" name="Text Placeholder 30">
            <a:extLst>
              <a:ext uri="{FF2B5EF4-FFF2-40B4-BE49-F238E27FC236}">
                <a16:creationId xmlns:a16="http://schemas.microsoft.com/office/drawing/2014/main" id="{9A87120F-E98E-F847-9379-D85DBFF12A41}"/>
              </a:ext>
            </a:extLst>
          </p:cNvPr>
          <p:cNvSpPr>
            <a:spLocks noGrp="1"/>
          </p:cNvSpPr>
          <p:nvPr>
            <p:ph type="body" sz="quarter" idx="17" hasCustomPrompt="1"/>
          </p:nvPr>
        </p:nvSpPr>
        <p:spPr>
          <a:xfrm>
            <a:off x="2093255" y="2346512"/>
            <a:ext cx="1488145" cy="564856"/>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37" name="Text Placeholder 30">
            <a:extLst>
              <a:ext uri="{FF2B5EF4-FFF2-40B4-BE49-F238E27FC236}">
                <a16:creationId xmlns:a16="http://schemas.microsoft.com/office/drawing/2014/main" id="{F01E63B5-FB40-8B47-9B50-541F66743942}"/>
              </a:ext>
            </a:extLst>
          </p:cNvPr>
          <p:cNvSpPr>
            <a:spLocks noGrp="1"/>
          </p:cNvSpPr>
          <p:nvPr>
            <p:ph type="body" sz="quarter" idx="18"/>
          </p:nvPr>
        </p:nvSpPr>
        <p:spPr>
          <a:xfrm>
            <a:off x="37564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8" name="Text Placeholder 30">
            <a:extLst>
              <a:ext uri="{FF2B5EF4-FFF2-40B4-BE49-F238E27FC236}">
                <a16:creationId xmlns:a16="http://schemas.microsoft.com/office/drawing/2014/main" id="{64E8AB09-6382-5942-A37B-2D99C0B8A378}"/>
              </a:ext>
            </a:extLst>
          </p:cNvPr>
          <p:cNvSpPr>
            <a:spLocks noGrp="1"/>
          </p:cNvSpPr>
          <p:nvPr>
            <p:ph type="body" sz="quarter" idx="19"/>
          </p:nvPr>
        </p:nvSpPr>
        <p:spPr>
          <a:xfrm>
            <a:off x="37564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39" name="Text Placeholder 30">
            <a:extLst>
              <a:ext uri="{FF2B5EF4-FFF2-40B4-BE49-F238E27FC236}">
                <a16:creationId xmlns:a16="http://schemas.microsoft.com/office/drawing/2014/main" id="{3C9273CA-BFF9-514D-A0CD-60379447BFC9}"/>
              </a:ext>
            </a:extLst>
          </p:cNvPr>
          <p:cNvSpPr>
            <a:spLocks noGrp="1"/>
          </p:cNvSpPr>
          <p:nvPr>
            <p:ph type="body" sz="quarter" idx="20"/>
          </p:nvPr>
        </p:nvSpPr>
        <p:spPr>
          <a:xfrm>
            <a:off x="37564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40" name="Text Placeholder 30">
            <a:extLst>
              <a:ext uri="{FF2B5EF4-FFF2-40B4-BE49-F238E27FC236}">
                <a16:creationId xmlns:a16="http://schemas.microsoft.com/office/drawing/2014/main" id="{9027E218-E6B3-584F-B8CF-92DFF0ED4498}"/>
              </a:ext>
            </a:extLst>
          </p:cNvPr>
          <p:cNvSpPr>
            <a:spLocks noGrp="1"/>
          </p:cNvSpPr>
          <p:nvPr>
            <p:ph type="body" sz="quarter" idx="21"/>
          </p:nvPr>
        </p:nvSpPr>
        <p:spPr>
          <a:xfrm>
            <a:off x="3756455" y="2346511"/>
            <a:ext cx="2846045" cy="564856"/>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1" name="Text Placeholder 30">
            <a:extLst>
              <a:ext uri="{FF2B5EF4-FFF2-40B4-BE49-F238E27FC236}">
                <a16:creationId xmlns:a16="http://schemas.microsoft.com/office/drawing/2014/main" id="{B25AC92B-E1C4-F743-8E10-97A85AB5E8DF}"/>
              </a:ext>
            </a:extLst>
          </p:cNvPr>
          <p:cNvSpPr>
            <a:spLocks noGrp="1"/>
          </p:cNvSpPr>
          <p:nvPr>
            <p:ph type="body" sz="quarter" idx="22" hasCustomPrompt="1"/>
          </p:nvPr>
        </p:nvSpPr>
        <p:spPr>
          <a:xfrm>
            <a:off x="6844557" y="980335"/>
            <a:ext cx="1488143" cy="24279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Segment</a:t>
            </a:r>
            <a:endParaRPr lang="en-US"/>
          </a:p>
        </p:txBody>
      </p:sp>
      <p:sp>
        <p:nvSpPr>
          <p:cNvPr id="52" name="Text Placeholder 30">
            <a:extLst>
              <a:ext uri="{FF2B5EF4-FFF2-40B4-BE49-F238E27FC236}">
                <a16:creationId xmlns:a16="http://schemas.microsoft.com/office/drawing/2014/main" id="{90FD46D9-9E4B-194D-9B28-6380BE3373E6}"/>
              </a:ext>
            </a:extLst>
          </p:cNvPr>
          <p:cNvSpPr>
            <a:spLocks noGrp="1"/>
          </p:cNvSpPr>
          <p:nvPr>
            <p:ph type="body" sz="quarter" idx="23" hasCustomPrompt="1"/>
          </p:nvPr>
        </p:nvSpPr>
        <p:spPr>
          <a:xfrm>
            <a:off x="6844555" y="1330332"/>
            <a:ext cx="1488145" cy="242795"/>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Reports to</a:t>
            </a:r>
            <a:endParaRPr lang="en-US"/>
          </a:p>
        </p:txBody>
      </p:sp>
      <p:sp>
        <p:nvSpPr>
          <p:cNvPr id="53" name="Text Placeholder 30">
            <a:extLst>
              <a:ext uri="{FF2B5EF4-FFF2-40B4-BE49-F238E27FC236}">
                <a16:creationId xmlns:a16="http://schemas.microsoft.com/office/drawing/2014/main" id="{B71A9467-9827-0A4D-B748-88456E3F0858}"/>
              </a:ext>
            </a:extLst>
          </p:cNvPr>
          <p:cNvSpPr>
            <a:spLocks noGrp="1"/>
          </p:cNvSpPr>
          <p:nvPr>
            <p:ph type="body" sz="quarter" idx="24" hasCustomPrompt="1"/>
          </p:nvPr>
        </p:nvSpPr>
        <p:spPr>
          <a:xfrm>
            <a:off x="6844555" y="1679582"/>
            <a:ext cx="1488145" cy="559794"/>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Buying centre</a:t>
            </a:r>
            <a:endParaRPr lang="en-US"/>
          </a:p>
        </p:txBody>
      </p:sp>
      <p:sp>
        <p:nvSpPr>
          <p:cNvPr id="54" name="Text Placeholder 30">
            <a:extLst>
              <a:ext uri="{FF2B5EF4-FFF2-40B4-BE49-F238E27FC236}">
                <a16:creationId xmlns:a16="http://schemas.microsoft.com/office/drawing/2014/main" id="{AE63BCD8-C396-D644-B509-290E710ACD41}"/>
              </a:ext>
            </a:extLst>
          </p:cNvPr>
          <p:cNvSpPr>
            <a:spLocks noGrp="1"/>
          </p:cNvSpPr>
          <p:nvPr>
            <p:ph type="body" sz="quarter" idx="25" hasCustomPrompt="1"/>
          </p:nvPr>
        </p:nvSpPr>
        <p:spPr>
          <a:xfrm>
            <a:off x="6844555" y="2349042"/>
            <a:ext cx="1488145" cy="559794"/>
          </a:xfrm>
        </p:spPr>
        <p:txBody>
          <a:bodyPr tIns="108000">
            <a:noAutofit/>
          </a:bodyPr>
          <a:lstStyle>
            <a:lvl1pPr marL="0" indent="0" algn="r">
              <a:lnSpc>
                <a:spcPts val="600"/>
              </a:lnSpc>
              <a:buNone/>
              <a:defRPr sz="12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Experience</a:t>
            </a:r>
            <a:endParaRPr lang="en-US"/>
          </a:p>
        </p:txBody>
      </p:sp>
      <p:sp>
        <p:nvSpPr>
          <p:cNvPr id="55" name="Text Placeholder 30">
            <a:extLst>
              <a:ext uri="{FF2B5EF4-FFF2-40B4-BE49-F238E27FC236}">
                <a16:creationId xmlns:a16="http://schemas.microsoft.com/office/drawing/2014/main" id="{07F3AF46-6869-E846-A90F-05137D985C20}"/>
              </a:ext>
            </a:extLst>
          </p:cNvPr>
          <p:cNvSpPr>
            <a:spLocks noGrp="1"/>
          </p:cNvSpPr>
          <p:nvPr>
            <p:ph type="body" sz="quarter" idx="26"/>
          </p:nvPr>
        </p:nvSpPr>
        <p:spPr>
          <a:xfrm>
            <a:off x="8507758" y="980335"/>
            <a:ext cx="2846048" cy="24279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6" name="Text Placeholder 30">
            <a:extLst>
              <a:ext uri="{FF2B5EF4-FFF2-40B4-BE49-F238E27FC236}">
                <a16:creationId xmlns:a16="http://schemas.microsoft.com/office/drawing/2014/main" id="{62C43809-0448-3844-B910-127EAB37A924}"/>
              </a:ext>
            </a:extLst>
          </p:cNvPr>
          <p:cNvSpPr>
            <a:spLocks noGrp="1"/>
          </p:cNvSpPr>
          <p:nvPr>
            <p:ph type="body" sz="quarter" idx="27"/>
          </p:nvPr>
        </p:nvSpPr>
        <p:spPr>
          <a:xfrm>
            <a:off x="8507755" y="1329584"/>
            <a:ext cx="2846047" cy="24354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Master text</a:t>
            </a:r>
            <a:endParaRPr lang="en-US"/>
          </a:p>
        </p:txBody>
      </p:sp>
      <p:sp>
        <p:nvSpPr>
          <p:cNvPr id="57" name="Text Placeholder 30">
            <a:extLst>
              <a:ext uri="{FF2B5EF4-FFF2-40B4-BE49-F238E27FC236}">
                <a16:creationId xmlns:a16="http://schemas.microsoft.com/office/drawing/2014/main" id="{98FFD27D-D1D6-4E4A-B50D-E7F4741FAEE2}"/>
              </a:ext>
            </a:extLst>
          </p:cNvPr>
          <p:cNvSpPr>
            <a:spLocks noGrp="1"/>
          </p:cNvSpPr>
          <p:nvPr>
            <p:ph type="body" sz="quarter" idx="28"/>
          </p:nvPr>
        </p:nvSpPr>
        <p:spPr>
          <a:xfrm>
            <a:off x="8507756" y="1679581"/>
            <a:ext cx="2846046" cy="564855"/>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8" name="Text Placeholder 30">
            <a:extLst>
              <a:ext uri="{FF2B5EF4-FFF2-40B4-BE49-F238E27FC236}">
                <a16:creationId xmlns:a16="http://schemas.microsoft.com/office/drawing/2014/main" id="{441EBED5-BF0D-824B-983E-90F53E50026E}"/>
              </a:ext>
            </a:extLst>
          </p:cNvPr>
          <p:cNvSpPr>
            <a:spLocks noGrp="1"/>
          </p:cNvSpPr>
          <p:nvPr>
            <p:ph type="body" sz="quarter" idx="29"/>
          </p:nvPr>
        </p:nvSpPr>
        <p:spPr>
          <a:xfrm>
            <a:off x="8507755" y="2351574"/>
            <a:ext cx="2846045" cy="559793"/>
          </a:xfrm>
          <a:solidFill>
            <a:srgbClr val="F5F5F5"/>
          </a:solidFill>
        </p:spPr>
        <p:txBody>
          <a:bodyPr tIns="144000">
            <a:noAutofit/>
          </a:bodyPr>
          <a:lstStyle>
            <a:lvl1pPr marL="0" indent="0">
              <a:lnSpc>
                <a:spcPts val="300"/>
              </a:lnSpc>
              <a:buNone/>
              <a:defRPr sz="1100" b="0" i="0">
                <a:solidFill>
                  <a:schemeClr val="tx1"/>
                </a:solidFill>
                <a:latin typeface="Proxima Nova Medium" panose="02000506030000020004" pitchFamily="2" charset="0"/>
              </a:defRPr>
            </a:lvl1pPr>
            <a:lvl2pPr marL="457200" indent="0">
              <a:buNone/>
              <a:defRPr sz="1200" b="0" i="0">
                <a:latin typeface="Proxima Nova Medium" panose="02000506030000020004" pitchFamily="2" charset="0"/>
              </a:defRPr>
            </a:lvl2pPr>
            <a:lvl3pPr marL="914400" indent="0">
              <a:buNone/>
              <a:defRPr sz="1200" b="0" i="0">
                <a:latin typeface="Proxima Nova Medium" panose="02000506030000020004" pitchFamily="2" charset="0"/>
              </a:defRPr>
            </a:lvl3pPr>
            <a:lvl4pPr marL="1371600" indent="0">
              <a:buNone/>
              <a:defRPr sz="1200" b="0" i="0">
                <a:latin typeface="Proxima Nova Medium" panose="02000506030000020004" pitchFamily="2" charset="0"/>
              </a:defRPr>
            </a:lvl4pPr>
            <a:lvl5pPr marL="1828800" indent="0">
              <a:buNone/>
              <a:defRPr sz="1200" b="0" i="0">
                <a:latin typeface="Proxima Nova Medium" panose="02000506030000020004" pitchFamily="2" charset="0"/>
              </a:defRPr>
            </a:lvl5pPr>
          </a:lstStyle>
          <a:p>
            <a:pPr lvl="0"/>
            <a:r>
              <a:rPr lang="en-GB"/>
              <a:t>Click to edit </a:t>
            </a:r>
          </a:p>
          <a:p>
            <a:pPr lvl="0"/>
            <a:r>
              <a:rPr lang="en-GB"/>
              <a:t>3 lines of </a:t>
            </a:r>
          </a:p>
          <a:p>
            <a:pPr lvl="0"/>
            <a:r>
              <a:rPr lang="en-GB"/>
              <a:t>Master text</a:t>
            </a:r>
            <a:endParaRPr lang="en-US"/>
          </a:p>
        </p:txBody>
      </p:sp>
      <p:sp>
        <p:nvSpPr>
          <p:cNvPr id="59" name="Text Placeholder 30">
            <a:extLst>
              <a:ext uri="{FF2B5EF4-FFF2-40B4-BE49-F238E27FC236}">
                <a16:creationId xmlns:a16="http://schemas.microsoft.com/office/drawing/2014/main" id="{7ECA3413-271B-6541-ADA2-CE673912C9ED}"/>
              </a:ext>
            </a:extLst>
          </p:cNvPr>
          <p:cNvSpPr>
            <a:spLocks noGrp="1"/>
          </p:cNvSpPr>
          <p:nvPr>
            <p:ph type="body" sz="quarter" idx="30" hasCustomPrompt="1"/>
          </p:nvPr>
        </p:nvSpPr>
        <p:spPr>
          <a:xfrm>
            <a:off x="838200" y="3100647"/>
            <a:ext cx="3422736" cy="3255703"/>
          </a:xfrm>
          <a:prstGeom prst="rect">
            <a:avLst/>
          </a:prstGeom>
          <a:solidFill>
            <a:srgbClr val="F5F5F5">
              <a:alpha val="30000"/>
            </a:srgbClr>
          </a:solidFill>
          <a:ln>
            <a:noFill/>
          </a:ln>
        </p:spPr>
        <p:txBody>
          <a:bodyPr vert="horz" lIns="91440" tIns="108000" rIns="91440" bIns="45720" rtlCol="0">
            <a:noAutofit/>
          </a:bodyPr>
          <a:lstStyle>
            <a:lvl1pPr>
              <a:lnSpc>
                <a:spcPct val="100000"/>
              </a:lnSpc>
              <a:spcBef>
                <a:spcPts val="800"/>
              </a:spcBef>
              <a:defRPr lang="en-US" sz="1000" b="0" i="0" dirty="0">
                <a:solidFill>
                  <a:schemeClr val="tx1"/>
                </a:solidFill>
                <a:latin typeface="Proxima Nova" panose="02000506030000020004" pitchFamily="2" charset="0"/>
              </a:defRPr>
            </a:lvl1pPr>
          </a:lstStyle>
          <a:p>
            <a:pPr marL="171450" lvl="0" indent="-171450">
              <a:lnSpc>
                <a:spcPts val="600"/>
              </a:lnSpc>
            </a:pPr>
            <a:r>
              <a:rPr lang="en-GB"/>
              <a:t>My Responsibilities</a:t>
            </a:r>
          </a:p>
          <a:p>
            <a:pPr marL="171450" lvl="0" indent="-171450">
              <a:lnSpc>
                <a:spcPts val="600"/>
              </a:lnSpc>
            </a:pPr>
            <a:r>
              <a:rPr lang="en-GB"/>
              <a:t>1</a:t>
            </a:r>
          </a:p>
          <a:p>
            <a:pPr marL="171450" lvl="0" indent="-171450">
              <a:lnSpc>
                <a:spcPts val="600"/>
              </a:lnSpc>
            </a:pPr>
            <a:r>
              <a:rPr lang="en-GB"/>
              <a:t>2</a:t>
            </a:r>
          </a:p>
          <a:p>
            <a:pPr marL="171450" lvl="0" indent="-171450">
              <a:lnSpc>
                <a:spcPts val="600"/>
              </a:lnSpc>
            </a:pPr>
            <a:r>
              <a:rPr lang="en-GB"/>
              <a:t>3</a:t>
            </a:r>
          </a:p>
          <a:p>
            <a:pPr marL="171450" lvl="0" indent="-171450">
              <a:lnSpc>
                <a:spcPts val="600"/>
              </a:lnSpc>
            </a:pPr>
            <a:r>
              <a:rPr lang="en-GB"/>
              <a:t>4</a:t>
            </a:r>
          </a:p>
          <a:p>
            <a:pPr marL="171450" lvl="0" indent="-171450">
              <a:lnSpc>
                <a:spcPts val="600"/>
              </a:lnSpc>
            </a:pPr>
            <a:r>
              <a:rPr lang="en-GB"/>
              <a:t>5</a:t>
            </a:r>
          </a:p>
          <a:p>
            <a:pPr marL="171450" lvl="0" indent="-171450">
              <a:lnSpc>
                <a:spcPts val="600"/>
              </a:lnSpc>
            </a:pPr>
            <a:endParaRPr lang="en-GB"/>
          </a:p>
          <a:p>
            <a:pPr marL="171450" lvl="0" indent="-171450">
              <a:lnSpc>
                <a:spcPts val="600"/>
              </a:lnSpc>
            </a:pPr>
            <a:endParaRPr lang="en-US"/>
          </a:p>
        </p:txBody>
      </p:sp>
      <p:sp>
        <p:nvSpPr>
          <p:cNvPr id="60" name="Text Placeholder 30">
            <a:extLst>
              <a:ext uri="{FF2B5EF4-FFF2-40B4-BE49-F238E27FC236}">
                <a16:creationId xmlns:a16="http://schemas.microsoft.com/office/drawing/2014/main" id="{7C2ED040-3383-4F47-B994-C3A27C23D906}"/>
              </a:ext>
            </a:extLst>
          </p:cNvPr>
          <p:cNvSpPr>
            <a:spLocks noGrp="1"/>
          </p:cNvSpPr>
          <p:nvPr>
            <p:ph type="body" sz="quarter" idx="31" hasCustomPrompt="1"/>
          </p:nvPr>
        </p:nvSpPr>
        <p:spPr>
          <a:xfrm>
            <a:off x="4393505"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tx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
        <p:nvSpPr>
          <p:cNvPr id="61" name="Text Placeholder 30">
            <a:extLst>
              <a:ext uri="{FF2B5EF4-FFF2-40B4-BE49-F238E27FC236}">
                <a16:creationId xmlns:a16="http://schemas.microsoft.com/office/drawing/2014/main" id="{4FDD1F32-1C45-4940-A05E-4A55CBB99168}"/>
              </a:ext>
            </a:extLst>
          </p:cNvPr>
          <p:cNvSpPr>
            <a:spLocks noGrp="1"/>
          </p:cNvSpPr>
          <p:nvPr>
            <p:ph type="body" sz="quarter" idx="32" hasCustomPrompt="1"/>
          </p:nvPr>
        </p:nvSpPr>
        <p:spPr>
          <a:xfrm>
            <a:off x="7931064" y="3100647"/>
            <a:ext cx="3422736" cy="3255703"/>
          </a:xfrm>
          <a:prstGeom prst="rect">
            <a:avLst/>
          </a:prstGeom>
          <a:solidFill>
            <a:srgbClr val="F5F5F5">
              <a:alpha val="30000"/>
            </a:srgbClr>
          </a:solidFill>
          <a:ln>
            <a:noFill/>
          </a:ln>
        </p:spPr>
        <p:txBody>
          <a:bodyPr vert="horz" lIns="91440" tIns="108000" rIns="91440" bIns="45720" rtlCol="0">
            <a:noAutofit/>
          </a:bodyPr>
          <a:lstStyle>
            <a:lvl1pPr>
              <a:defRPr lang="en-US" sz="1000" dirty="0">
                <a:solidFill>
                  <a:schemeClr val="tx1"/>
                </a:solidFill>
                <a:latin typeface="Proxima Nova" panose="02000506030000020004" pitchFamily="2" charset="0"/>
              </a:defRPr>
            </a:lvl1pPr>
          </a:lstStyle>
          <a:p>
            <a:pPr marL="171450" lvl="0" indent="-171450">
              <a:lnSpc>
                <a:spcPts val="600"/>
              </a:lnSpc>
              <a:spcBef>
                <a:spcPts val="800"/>
              </a:spcBef>
            </a:pPr>
            <a:r>
              <a:rPr lang="en-GB"/>
              <a:t>My Responsibilities</a:t>
            </a:r>
          </a:p>
          <a:p>
            <a:pPr marL="171450" lvl="0" indent="-171450">
              <a:lnSpc>
                <a:spcPts val="600"/>
              </a:lnSpc>
              <a:spcBef>
                <a:spcPts val="800"/>
              </a:spcBef>
            </a:pPr>
            <a:r>
              <a:rPr lang="en-GB"/>
              <a:t>1</a:t>
            </a:r>
          </a:p>
          <a:p>
            <a:pPr marL="171450" lvl="0" indent="-171450">
              <a:lnSpc>
                <a:spcPts val="600"/>
              </a:lnSpc>
              <a:spcBef>
                <a:spcPts val="800"/>
              </a:spcBef>
            </a:pPr>
            <a:r>
              <a:rPr lang="en-GB"/>
              <a:t>2</a:t>
            </a:r>
          </a:p>
          <a:p>
            <a:pPr marL="171450" lvl="0" indent="-171450">
              <a:lnSpc>
                <a:spcPts val="600"/>
              </a:lnSpc>
              <a:spcBef>
                <a:spcPts val="800"/>
              </a:spcBef>
            </a:pPr>
            <a:r>
              <a:rPr lang="en-GB"/>
              <a:t>3</a:t>
            </a:r>
          </a:p>
          <a:p>
            <a:pPr marL="171450" lvl="0" indent="-171450">
              <a:lnSpc>
                <a:spcPts val="600"/>
              </a:lnSpc>
              <a:spcBef>
                <a:spcPts val="800"/>
              </a:spcBef>
            </a:pPr>
            <a:r>
              <a:rPr lang="en-GB"/>
              <a:t>4</a:t>
            </a:r>
          </a:p>
          <a:p>
            <a:pPr marL="171450" lvl="0" indent="-171450">
              <a:lnSpc>
                <a:spcPts val="600"/>
              </a:lnSpc>
              <a:spcBef>
                <a:spcPts val="800"/>
              </a:spcBef>
            </a:pPr>
            <a:r>
              <a:rPr lang="en-GB"/>
              <a:t>5</a:t>
            </a:r>
          </a:p>
          <a:p>
            <a:pPr marL="171450" lvl="0" indent="-171450">
              <a:lnSpc>
                <a:spcPts val="600"/>
              </a:lnSpc>
              <a:spcBef>
                <a:spcPts val="800"/>
              </a:spcBef>
            </a:pPr>
            <a:endParaRPr lang="en-GB"/>
          </a:p>
          <a:p>
            <a:pPr marL="171450" lvl="0" indent="-171450">
              <a:lnSpc>
                <a:spcPts val="600"/>
              </a:lnSpc>
              <a:spcBef>
                <a:spcPts val="800"/>
              </a:spcBef>
            </a:pPr>
            <a:endParaRPr lang="en-US"/>
          </a:p>
        </p:txBody>
      </p:sp>
    </p:spTree>
    <p:extLst>
      <p:ext uri="{BB962C8B-B14F-4D97-AF65-F5344CB8AC3E}">
        <p14:creationId xmlns:p14="http://schemas.microsoft.com/office/powerpoint/2010/main" val="5779092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653C-2114-214D-ADDC-0EBEFFF276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DE0453-040A-F446-8FFB-BB68E4443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93A804-802D-5847-9F23-E47DBE14EE78}"/>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5" name="Footer Placeholder 4">
            <a:extLst>
              <a:ext uri="{FF2B5EF4-FFF2-40B4-BE49-F238E27FC236}">
                <a16:creationId xmlns:a16="http://schemas.microsoft.com/office/drawing/2014/main" id="{62B0AACA-F1A2-084A-B734-94E1A49346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5CD60A0-A9C5-EF42-B174-890316AF4A39}"/>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194690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06E7-267F-3E44-8063-A4EDF80BCC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684C29-E2A5-644F-BFD7-4A7EBA6BFA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BA6534-373B-0F4E-BA79-28A1D8089B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2585AC-00E0-DA41-AB82-5FC8B77AD36F}"/>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6" name="Footer Placeholder 5">
            <a:extLst>
              <a:ext uri="{FF2B5EF4-FFF2-40B4-BE49-F238E27FC236}">
                <a16:creationId xmlns:a16="http://schemas.microsoft.com/office/drawing/2014/main" id="{2D6EB136-5F96-AF4E-82C5-816AD7B8B41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DC36CD1-C00D-2A41-BCFA-D99BAB7FD6A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2935981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BCC7-35B5-504B-90F8-05112AA0B9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47718D-0F53-654C-968F-A21E4E7ABB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3C9086-DB06-D442-B429-172AB559EB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C313E94-D921-6440-B7AE-951EE3A6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566978-4767-E642-82FD-5A38722872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7B14EF-52EA-DE46-BD8B-4FB1FD808273}"/>
              </a:ext>
            </a:extLst>
          </p:cNvPr>
          <p:cNvSpPr>
            <a:spLocks noGrp="1"/>
          </p:cNvSpPr>
          <p:nvPr>
            <p:ph type="dt" sz="half" idx="10"/>
          </p:nvPr>
        </p:nvSpPr>
        <p:spPr>
          <a:xfrm>
            <a:off x="838200" y="6356350"/>
            <a:ext cx="2743200" cy="365125"/>
          </a:xfrm>
          <a:prstGeom prst="rect">
            <a:avLst/>
          </a:prstGeom>
        </p:spPr>
        <p:txBody>
          <a:bodyPr/>
          <a:lstStyle/>
          <a:p>
            <a:fld id="{E2233335-DDEA-4F19-B7D4-D398E1A84DA3}" type="datetimeFigureOut">
              <a:rPr lang="en-GB" smtClean="0"/>
              <a:t>23/03/2023</a:t>
            </a:fld>
            <a:endParaRPr lang="en-GB"/>
          </a:p>
        </p:txBody>
      </p:sp>
      <p:sp>
        <p:nvSpPr>
          <p:cNvPr id="8" name="Footer Placeholder 7">
            <a:extLst>
              <a:ext uri="{FF2B5EF4-FFF2-40B4-BE49-F238E27FC236}">
                <a16:creationId xmlns:a16="http://schemas.microsoft.com/office/drawing/2014/main" id="{6B8A2710-1735-494F-A828-291DA10B338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9489067-EEC3-D74B-9AB2-866FDB852981}"/>
              </a:ext>
            </a:extLst>
          </p:cNvPr>
          <p:cNvSpPr>
            <a:spLocks noGrp="1"/>
          </p:cNvSpPr>
          <p:nvPr>
            <p:ph type="sldNum" sz="quarter" idx="12"/>
          </p:nvPr>
        </p:nvSpPr>
        <p:spPr/>
        <p:txBody>
          <a:bodyPr/>
          <a:lstStyle/>
          <a:p>
            <a:fld id="{2EA29BCD-3503-4982-9750-EF51B2F3BCC0}" type="slidenum">
              <a:rPr lang="en-GB" smtClean="0"/>
              <a:t>‹#›</a:t>
            </a:fld>
            <a:endParaRPr lang="en-GB"/>
          </a:p>
        </p:txBody>
      </p:sp>
    </p:spTree>
    <p:extLst>
      <p:ext uri="{BB962C8B-B14F-4D97-AF65-F5344CB8AC3E}">
        <p14:creationId xmlns:p14="http://schemas.microsoft.com/office/powerpoint/2010/main" val="135445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image" Target="../media/image1.png"/><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image" Target="../media/image3.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34488B-47B4-2E24-3C74-8495134CA5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143B65-3448-0015-1060-15035EBADF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DDB4A8-D2B4-848D-5D00-795DB076A8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9217C-1013-4F82-A585-12B72541DE21}" type="datetimeFigureOut">
              <a:rPr lang="en-GB" smtClean="0"/>
              <a:t>23/03/2023</a:t>
            </a:fld>
            <a:endParaRPr lang="en-GB"/>
          </a:p>
        </p:txBody>
      </p:sp>
      <p:sp>
        <p:nvSpPr>
          <p:cNvPr id="5" name="Footer Placeholder 4">
            <a:extLst>
              <a:ext uri="{FF2B5EF4-FFF2-40B4-BE49-F238E27FC236}">
                <a16:creationId xmlns:a16="http://schemas.microsoft.com/office/drawing/2014/main" id="{C11E313F-C1A2-53BC-BE6F-E9E4A257B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FCB4FE-5F78-2C15-9712-95636422CD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2D0E8-5616-4C9C-BE29-BC6A48E4CAB0}" type="slidenum">
              <a:rPr lang="en-GB" smtClean="0"/>
              <a:t>‹#›</a:t>
            </a:fld>
            <a:endParaRPr lang="en-GB"/>
          </a:p>
        </p:txBody>
      </p:sp>
    </p:spTree>
    <p:extLst>
      <p:ext uri="{BB962C8B-B14F-4D97-AF65-F5344CB8AC3E}">
        <p14:creationId xmlns:p14="http://schemas.microsoft.com/office/powerpoint/2010/main" val="416150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40143-D625-C745-AAB6-0335A09DD69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2" name="Title Placeholder 1">
            <a:extLst>
              <a:ext uri="{FF2B5EF4-FFF2-40B4-BE49-F238E27FC236}">
                <a16:creationId xmlns:a16="http://schemas.microsoft.com/office/drawing/2014/main" id="{96DFFFFF-63FF-4147-BD98-008B71516073}"/>
              </a:ext>
            </a:extLst>
          </p:cNvPr>
          <p:cNvSpPr>
            <a:spLocks noGrp="1"/>
          </p:cNvSpPr>
          <p:nvPr>
            <p:ph type="title"/>
          </p:nvPr>
        </p:nvSpPr>
        <p:spPr>
          <a:xfrm>
            <a:off x="612000" y="1080000"/>
            <a:ext cx="10980000" cy="1368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6AEC6F-4490-3345-AF06-1AC1313C470A}"/>
              </a:ext>
            </a:extLst>
          </p:cNvPr>
          <p:cNvSpPr>
            <a:spLocks noGrp="1"/>
          </p:cNvSpPr>
          <p:nvPr>
            <p:ph type="body" idx="1"/>
          </p:nvPr>
        </p:nvSpPr>
        <p:spPr>
          <a:xfrm>
            <a:off x="612000" y="2484000"/>
            <a:ext cx="10980000" cy="3708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C7234D5-3BEB-DC40-A3D5-D78ACC6A6D49}"/>
              </a:ext>
            </a:extLst>
          </p:cNvPr>
          <p:cNvSpPr>
            <a:spLocks noGrp="1"/>
          </p:cNvSpPr>
          <p:nvPr>
            <p:ph type="sldNum" sz="quarter" idx="4"/>
          </p:nvPr>
        </p:nvSpPr>
        <p:spPr>
          <a:xfrm>
            <a:off x="9386170" y="6356350"/>
            <a:ext cx="27432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2EA29BCD-3503-4982-9750-EF51B2F3BCC0}" type="slidenum">
              <a:rPr lang="en-GB" smtClean="0"/>
              <a:pPr/>
              <a:t>‹#›</a:t>
            </a:fld>
            <a:endParaRPr lang="en-GB"/>
          </a:p>
        </p:txBody>
      </p:sp>
    </p:spTree>
    <p:extLst>
      <p:ext uri="{BB962C8B-B14F-4D97-AF65-F5344CB8AC3E}">
        <p14:creationId xmlns:p14="http://schemas.microsoft.com/office/powerpoint/2010/main" val="2491351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b="0" i="0" kern="1200">
          <a:solidFill>
            <a:schemeClr val="bg1"/>
          </a:solidFill>
          <a:latin typeface="Proxima Nova Light"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40143-D625-C745-AAB6-0335A09DD69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430896" y="235155"/>
            <a:ext cx="2139337" cy="297448"/>
          </a:xfrm>
          <a:prstGeom prst="rect">
            <a:avLst/>
          </a:prstGeom>
        </p:spPr>
      </p:pic>
      <p:sp>
        <p:nvSpPr>
          <p:cNvPr id="2" name="Title Placeholder 1">
            <a:extLst>
              <a:ext uri="{FF2B5EF4-FFF2-40B4-BE49-F238E27FC236}">
                <a16:creationId xmlns:a16="http://schemas.microsoft.com/office/drawing/2014/main" id="{96DFFFFF-63FF-4147-BD98-008B71516073}"/>
              </a:ext>
            </a:extLst>
          </p:cNvPr>
          <p:cNvSpPr>
            <a:spLocks noGrp="1"/>
          </p:cNvSpPr>
          <p:nvPr>
            <p:ph type="title"/>
          </p:nvPr>
        </p:nvSpPr>
        <p:spPr>
          <a:xfrm>
            <a:off x="612000" y="1080000"/>
            <a:ext cx="10980000" cy="1368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6AEC6F-4490-3345-AF06-1AC1313C470A}"/>
              </a:ext>
            </a:extLst>
          </p:cNvPr>
          <p:cNvSpPr>
            <a:spLocks noGrp="1"/>
          </p:cNvSpPr>
          <p:nvPr>
            <p:ph type="body" idx="1"/>
          </p:nvPr>
        </p:nvSpPr>
        <p:spPr>
          <a:xfrm>
            <a:off x="612000" y="2484000"/>
            <a:ext cx="10980000" cy="3708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C7234D5-3BEB-DC40-A3D5-D78ACC6A6D49}"/>
              </a:ext>
            </a:extLst>
          </p:cNvPr>
          <p:cNvSpPr>
            <a:spLocks noGrp="1"/>
          </p:cNvSpPr>
          <p:nvPr>
            <p:ph type="sldNum" sz="quarter" idx="4"/>
          </p:nvPr>
        </p:nvSpPr>
        <p:spPr>
          <a:xfrm>
            <a:off x="9386170" y="6356350"/>
            <a:ext cx="27432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2EA29BCD-3503-4982-9750-EF51B2F3BCC0}" type="slidenum">
              <a:rPr lang="en-GB" smtClean="0"/>
              <a:pPr/>
              <a:t>‹#›</a:t>
            </a:fld>
            <a:endParaRPr lang="en-GB"/>
          </a:p>
        </p:txBody>
      </p:sp>
    </p:spTree>
    <p:extLst>
      <p:ext uri="{BB962C8B-B14F-4D97-AF65-F5344CB8AC3E}">
        <p14:creationId xmlns:p14="http://schemas.microsoft.com/office/powerpoint/2010/main" val="34202984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l" defTabSz="914400" rtl="0" eaLnBrk="1" latinLnBrk="0" hangingPunct="1">
        <a:lnSpc>
          <a:spcPct val="90000"/>
        </a:lnSpc>
        <a:spcBef>
          <a:spcPct val="0"/>
        </a:spcBef>
        <a:buNone/>
        <a:defRPr sz="4400" b="0" i="0" kern="1200">
          <a:solidFill>
            <a:schemeClr val="tx1"/>
          </a:solidFill>
          <a:latin typeface="Proxima Nova Light"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40143-D625-C745-AAB6-0335A09DD69A}"/>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2" name="Title Placeholder 1">
            <a:extLst>
              <a:ext uri="{FF2B5EF4-FFF2-40B4-BE49-F238E27FC236}">
                <a16:creationId xmlns:a16="http://schemas.microsoft.com/office/drawing/2014/main" id="{96DFFFFF-63FF-4147-BD98-008B71516073}"/>
              </a:ext>
            </a:extLst>
          </p:cNvPr>
          <p:cNvSpPr>
            <a:spLocks noGrp="1"/>
          </p:cNvSpPr>
          <p:nvPr>
            <p:ph type="title"/>
          </p:nvPr>
        </p:nvSpPr>
        <p:spPr>
          <a:xfrm>
            <a:off x="612000" y="1080000"/>
            <a:ext cx="10980000" cy="1368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6AEC6F-4490-3345-AF06-1AC1313C470A}"/>
              </a:ext>
            </a:extLst>
          </p:cNvPr>
          <p:cNvSpPr>
            <a:spLocks noGrp="1"/>
          </p:cNvSpPr>
          <p:nvPr>
            <p:ph type="body" idx="1"/>
          </p:nvPr>
        </p:nvSpPr>
        <p:spPr>
          <a:xfrm>
            <a:off x="612000" y="2484000"/>
            <a:ext cx="10980000" cy="3708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C7234D5-3BEB-DC40-A3D5-D78ACC6A6D49}"/>
              </a:ext>
            </a:extLst>
          </p:cNvPr>
          <p:cNvSpPr>
            <a:spLocks noGrp="1"/>
          </p:cNvSpPr>
          <p:nvPr>
            <p:ph type="sldNum" sz="quarter" idx="4"/>
          </p:nvPr>
        </p:nvSpPr>
        <p:spPr>
          <a:xfrm>
            <a:off x="9386170" y="6356350"/>
            <a:ext cx="27432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2EA29BCD-3503-4982-9750-EF51B2F3BCC0}" type="slidenum">
              <a:rPr lang="en-GB" smtClean="0"/>
              <a:pPr/>
              <a:t>‹#›</a:t>
            </a:fld>
            <a:endParaRPr lang="en-GB"/>
          </a:p>
        </p:txBody>
      </p:sp>
    </p:spTree>
    <p:extLst>
      <p:ext uri="{BB962C8B-B14F-4D97-AF65-F5344CB8AC3E}">
        <p14:creationId xmlns:p14="http://schemas.microsoft.com/office/powerpoint/2010/main" val="168871285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Lst>
  <p:txStyles>
    <p:titleStyle>
      <a:lvl1pPr algn="l" defTabSz="914400" rtl="0" eaLnBrk="1" latinLnBrk="0" hangingPunct="1">
        <a:lnSpc>
          <a:spcPct val="90000"/>
        </a:lnSpc>
        <a:spcBef>
          <a:spcPct val="0"/>
        </a:spcBef>
        <a:buNone/>
        <a:defRPr sz="4400" b="0" i="0" kern="1200">
          <a:solidFill>
            <a:schemeClr val="bg1"/>
          </a:solidFill>
          <a:latin typeface="Proxima Nova Light"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40143-D625-C745-AAB6-0335A09DD69A}"/>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421659" y="235155"/>
            <a:ext cx="2157811" cy="297448"/>
          </a:xfrm>
          <a:prstGeom prst="rect">
            <a:avLst/>
          </a:prstGeom>
        </p:spPr>
      </p:pic>
      <p:sp>
        <p:nvSpPr>
          <p:cNvPr id="2" name="Title Placeholder 1">
            <a:extLst>
              <a:ext uri="{FF2B5EF4-FFF2-40B4-BE49-F238E27FC236}">
                <a16:creationId xmlns:a16="http://schemas.microsoft.com/office/drawing/2014/main" id="{96DFFFFF-63FF-4147-BD98-008B71516073}"/>
              </a:ext>
            </a:extLst>
          </p:cNvPr>
          <p:cNvSpPr>
            <a:spLocks noGrp="1"/>
          </p:cNvSpPr>
          <p:nvPr>
            <p:ph type="title"/>
          </p:nvPr>
        </p:nvSpPr>
        <p:spPr>
          <a:xfrm>
            <a:off x="612000" y="1080000"/>
            <a:ext cx="10980000" cy="1368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6AEC6F-4490-3345-AF06-1AC1313C470A}"/>
              </a:ext>
            </a:extLst>
          </p:cNvPr>
          <p:cNvSpPr>
            <a:spLocks noGrp="1"/>
          </p:cNvSpPr>
          <p:nvPr>
            <p:ph type="body" idx="1"/>
          </p:nvPr>
        </p:nvSpPr>
        <p:spPr>
          <a:xfrm>
            <a:off x="612000" y="2484000"/>
            <a:ext cx="10980000" cy="3708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C7234D5-3BEB-DC40-A3D5-D78ACC6A6D49}"/>
              </a:ext>
            </a:extLst>
          </p:cNvPr>
          <p:cNvSpPr>
            <a:spLocks noGrp="1"/>
          </p:cNvSpPr>
          <p:nvPr>
            <p:ph type="sldNum" sz="quarter" idx="4"/>
          </p:nvPr>
        </p:nvSpPr>
        <p:spPr>
          <a:xfrm>
            <a:off x="9386170" y="6356350"/>
            <a:ext cx="27432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2EA29BCD-3503-4982-9750-EF51B2F3BCC0}" type="slidenum">
              <a:rPr lang="en-GB" smtClean="0"/>
              <a:pPr/>
              <a:t>‹#›</a:t>
            </a:fld>
            <a:endParaRPr lang="en-GB"/>
          </a:p>
        </p:txBody>
      </p:sp>
      <p:sp>
        <p:nvSpPr>
          <p:cNvPr id="4" name="TextBox 3">
            <a:extLst>
              <a:ext uri="{FF2B5EF4-FFF2-40B4-BE49-F238E27FC236}">
                <a16:creationId xmlns:a16="http://schemas.microsoft.com/office/drawing/2014/main" id="{E8050088-8661-D266-778B-D15BB3E3B261}"/>
              </a:ext>
            </a:extLst>
          </p:cNvPr>
          <p:cNvSpPr txBox="1"/>
          <p:nvPr userDrawn="1"/>
        </p:nvSpPr>
        <p:spPr>
          <a:xfrm>
            <a:off x="421659" y="6552366"/>
            <a:ext cx="2775119"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Experience is the new battlefield</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290548909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Lst>
  <p:txStyles>
    <p:titleStyle>
      <a:lvl1pPr algn="l" defTabSz="914400" rtl="0" eaLnBrk="1" latinLnBrk="0" hangingPunct="1">
        <a:lnSpc>
          <a:spcPct val="90000"/>
        </a:lnSpc>
        <a:spcBef>
          <a:spcPct val="0"/>
        </a:spcBef>
        <a:buNone/>
        <a:defRPr sz="4400" b="0" i="0" kern="1200">
          <a:solidFill>
            <a:schemeClr val="bg1"/>
          </a:solidFill>
          <a:latin typeface="Proxima Nova Light"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40143-D625-C745-AAB6-0335A09DD69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430896" y="235155"/>
            <a:ext cx="2139337" cy="297448"/>
          </a:xfrm>
          <a:prstGeom prst="rect">
            <a:avLst/>
          </a:prstGeom>
        </p:spPr>
      </p:pic>
      <p:sp>
        <p:nvSpPr>
          <p:cNvPr id="2" name="Title Placeholder 1">
            <a:extLst>
              <a:ext uri="{FF2B5EF4-FFF2-40B4-BE49-F238E27FC236}">
                <a16:creationId xmlns:a16="http://schemas.microsoft.com/office/drawing/2014/main" id="{96DFFFFF-63FF-4147-BD98-008B71516073}"/>
              </a:ext>
            </a:extLst>
          </p:cNvPr>
          <p:cNvSpPr>
            <a:spLocks noGrp="1"/>
          </p:cNvSpPr>
          <p:nvPr>
            <p:ph type="title"/>
          </p:nvPr>
        </p:nvSpPr>
        <p:spPr>
          <a:xfrm>
            <a:off x="612000" y="1080000"/>
            <a:ext cx="10980000" cy="1368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6AEC6F-4490-3345-AF06-1AC1313C470A}"/>
              </a:ext>
            </a:extLst>
          </p:cNvPr>
          <p:cNvSpPr>
            <a:spLocks noGrp="1"/>
          </p:cNvSpPr>
          <p:nvPr>
            <p:ph type="body" idx="1"/>
          </p:nvPr>
        </p:nvSpPr>
        <p:spPr>
          <a:xfrm>
            <a:off x="612000" y="2484000"/>
            <a:ext cx="10980000" cy="370800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7C7234D5-3BEB-DC40-A3D5-D78ACC6A6D49}"/>
              </a:ext>
            </a:extLst>
          </p:cNvPr>
          <p:cNvSpPr>
            <a:spLocks noGrp="1"/>
          </p:cNvSpPr>
          <p:nvPr>
            <p:ph type="sldNum" sz="quarter" idx="4"/>
          </p:nvPr>
        </p:nvSpPr>
        <p:spPr>
          <a:xfrm>
            <a:off x="9386170" y="6356350"/>
            <a:ext cx="27432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2EA29BCD-3503-4982-9750-EF51B2F3BCC0}" type="slidenum">
              <a:rPr lang="en-GB" smtClean="0"/>
              <a:pPr/>
              <a:t>‹#›</a:t>
            </a:fld>
            <a:endParaRPr lang="en-GB"/>
          </a:p>
        </p:txBody>
      </p:sp>
      <p:sp>
        <p:nvSpPr>
          <p:cNvPr id="7" name="TextBox 6">
            <a:extLst>
              <a:ext uri="{FF2B5EF4-FFF2-40B4-BE49-F238E27FC236}">
                <a16:creationId xmlns:a16="http://schemas.microsoft.com/office/drawing/2014/main" id="{1D54B82D-8D58-614E-9B45-09B1B08FC750}"/>
              </a:ext>
            </a:extLst>
          </p:cNvPr>
          <p:cNvSpPr txBox="1"/>
          <p:nvPr userDrawn="1"/>
        </p:nvSpPr>
        <p:spPr>
          <a:xfrm>
            <a:off x="421659" y="6552366"/>
            <a:ext cx="2775119" cy="230832"/>
          </a:xfrm>
          <a:prstGeom prst="rect">
            <a:avLst/>
          </a:prstGeom>
          <a:noFill/>
        </p:spPr>
        <p:txBody>
          <a:bodyPr wrap="none" rtlCol="0">
            <a:spAutoFit/>
          </a:bodyPr>
          <a:lstStyle/>
          <a:p>
            <a:r>
              <a:rPr lang="en-GB" sz="900" dirty="0">
                <a:solidFill>
                  <a:schemeClr val="tx1">
                    <a:lumMod val="50000"/>
                    <a:lumOff val="50000"/>
                  </a:schemeClr>
                </a:solidFill>
                <a:latin typeface="Proxima Nova Light" panose="02000506030000020004" pitchFamily="2" charset="0"/>
              </a:rPr>
              <a:t>© Hornbill 2023 | </a:t>
            </a:r>
            <a:r>
              <a:rPr lang="en-GB" sz="900" b="0" i="0" kern="1200" dirty="0">
                <a:solidFill>
                  <a:schemeClr val="tx1">
                    <a:lumMod val="50000"/>
                    <a:lumOff val="50000"/>
                  </a:schemeClr>
                </a:solidFill>
                <a:latin typeface="Proxima Nova Medium" panose="02000506030000020004" pitchFamily="2" charset="0"/>
                <a:ea typeface="+mn-ea"/>
                <a:cs typeface="+mn-cs"/>
              </a:rPr>
              <a:t>Experience is the new battlefield</a:t>
            </a:r>
            <a:endParaRPr lang="en-GB" sz="1400" dirty="0">
              <a:solidFill>
                <a:schemeClr val="tx1">
                  <a:lumMod val="50000"/>
                  <a:lumOff val="50000"/>
                </a:schemeClr>
              </a:solidFill>
              <a:latin typeface="Proxima Nova Light" panose="02000506030000020004" pitchFamily="2" charset="0"/>
            </a:endParaRPr>
          </a:p>
        </p:txBody>
      </p:sp>
    </p:spTree>
    <p:extLst>
      <p:ext uri="{BB962C8B-B14F-4D97-AF65-F5344CB8AC3E}">
        <p14:creationId xmlns:p14="http://schemas.microsoft.com/office/powerpoint/2010/main" val="40434996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l" defTabSz="914400" rtl="0" eaLnBrk="1" latinLnBrk="0" hangingPunct="1">
        <a:lnSpc>
          <a:spcPct val="90000"/>
        </a:lnSpc>
        <a:spcBef>
          <a:spcPct val="0"/>
        </a:spcBef>
        <a:buNone/>
        <a:defRPr sz="4400" b="0" i="0" kern="1200">
          <a:solidFill>
            <a:schemeClr val="tx1"/>
          </a:solidFill>
          <a:latin typeface="Proxima Nova Light"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6.xml"/><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hyperlink" Target="https://info.hornbill.com/hr-smart-guide"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https://info.hornbill.com/a-new-era-for-self-service-automation" TargetMode="External"/><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bit.ly/3DRMhW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onfire at night&#10;&#10;Description automatically generated with low confidence">
            <a:extLst>
              <a:ext uri="{FF2B5EF4-FFF2-40B4-BE49-F238E27FC236}">
                <a16:creationId xmlns:a16="http://schemas.microsoft.com/office/drawing/2014/main" id="{78AC4905-9477-DDB5-D14A-2111A891F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373" y="-1587"/>
            <a:ext cx="10267627" cy="6858000"/>
          </a:xfrm>
          <a:prstGeom prst="rect">
            <a:avLst/>
          </a:prstGeom>
        </p:spPr>
      </p:pic>
      <p:pic>
        <p:nvPicPr>
          <p:cNvPr id="7" name="Picture 6" descr="A large bonfire at night&#10;&#10;Description automatically generated with low confidence">
            <a:extLst>
              <a:ext uri="{FF2B5EF4-FFF2-40B4-BE49-F238E27FC236}">
                <a16:creationId xmlns:a16="http://schemas.microsoft.com/office/drawing/2014/main" id="{4F5ADA7B-E786-8C13-695A-A098957B586A}"/>
              </a:ext>
            </a:extLst>
          </p:cNvPr>
          <p:cNvPicPr>
            <a:picLocks noChangeAspect="1"/>
          </p:cNvPicPr>
          <p:nvPr/>
        </p:nvPicPr>
        <p:blipFill rotWithShape="1">
          <a:blip r:embed="rId3">
            <a:extLst>
              <a:ext uri="{28A0092B-C50C-407E-A947-70E740481C1C}">
                <a14:useLocalDpi xmlns:a14="http://schemas.microsoft.com/office/drawing/2010/main" val="0"/>
              </a:ext>
            </a:extLst>
          </a:blip>
          <a:srcRect r="90629"/>
          <a:stretch/>
        </p:blipFill>
        <p:spPr>
          <a:xfrm>
            <a:off x="962186" y="-8878"/>
            <a:ext cx="962187" cy="6874169"/>
          </a:xfrm>
          <a:prstGeom prst="rect">
            <a:avLst/>
          </a:prstGeom>
        </p:spPr>
      </p:pic>
      <p:pic>
        <p:nvPicPr>
          <p:cNvPr id="9" name="Picture 8" descr="A large bonfire at night&#10;&#10;Description automatically generated with low confidence">
            <a:extLst>
              <a:ext uri="{FF2B5EF4-FFF2-40B4-BE49-F238E27FC236}">
                <a16:creationId xmlns:a16="http://schemas.microsoft.com/office/drawing/2014/main" id="{51138869-16DD-5E76-7795-A8CE88ED3F88}"/>
              </a:ext>
            </a:extLst>
          </p:cNvPr>
          <p:cNvPicPr>
            <a:picLocks noChangeAspect="1"/>
          </p:cNvPicPr>
          <p:nvPr/>
        </p:nvPicPr>
        <p:blipFill rotWithShape="1">
          <a:blip r:embed="rId3">
            <a:extLst>
              <a:ext uri="{28A0092B-C50C-407E-A947-70E740481C1C}">
                <a14:useLocalDpi xmlns:a14="http://schemas.microsoft.com/office/drawing/2010/main" val="0"/>
              </a:ext>
            </a:extLst>
          </a:blip>
          <a:srcRect r="90629"/>
          <a:stretch/>
        </p:blipFill>
        <p:spPr>
          <a:xfrm>
            <a:off x="5435" y="0"/>
            <a:ext cx="962187" cy="6858000"/>
          </a:xfrm>
          <a:prstGeom prst="rect">
            <a:avLst/>
          </a:prstGeom>
        </p:spPr>
      </p:pic>
      <p:sp>
        <p:nvSpPr>
          <p:cNvPr id="4" name="Title 5">
            <a:extLst>
              <a:ext uri="{FF2B5EF4-FFF2-40B4-BE49-F238E27FC236}">
                <a16:creationId xmlns:a16="http://schemas.microsoft.com/office/drawing/2014/main" id="{550FB6DC-1AD9-7DA2-A50F-DA3B6D215E85}"/>
              </a:ext>
            </a:extLst>
          </p:cNvPr>
          <p:cNvSpPr txBox="1">
            <a:spLocks/>
          </p:cNvSpPr>
          <p:nvPr/>
        </p:nvSpPr>
        <p:spPr>
          <a:xfrm>
            <a:off x="759799" y="2345926"/>
            <a:ext cx="5001686" cy="179294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200" kern="0" spc="50">
                <a:solidFill>
                  <a:schemeClr val="bg1"/>
                </a:solidFill>
              </a:rPr>
              <a:t>Revolution </a:t>
            </a:r>
          </a:p>
          <a:p>
            <a:pPr algn="l"/>
            <a:r>
              <a:rPr lang="en-US" sz="3100" kern="0" spc="50">
                <a:solidFill>
                  <a:schemeClr val="bg1"/>
                </a:solidFill>
              </a:rPr>
              <a:t>The Future of Service Management in 2023</a:t>
            </a:r>
          </a:p>
        </p:txBody>
      </p:sp>
      <p:pic>
        <p:nvPicPr>
          <p:cNvPr id="11" name="Picture 10">
            <a:extLst>
              <a:ext uri="{FF2B5EF4-FFF2-40B4-BE49-F238E27FC236}">
                <a16:creationId xmlns:a16="http://schemas.microsoft.com/office/drawing/2014/main" id="{DB75220C-C221-92D1-7448-2F27A2A498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2" name="TextBox 1">
            <a:extLst>
              <a:ext uri="{FF2B5EF4-FFF2-40B4-BE49-F238E27FC236}">
                <a16:creationId xmlns:a16="http://schemas.microsoft.com/office/drawing/2014/main" id="{07335A9E-2237-F1A7-55C0-3E554B702889}"/>
              </a:ext>
            </a:extLst>
          </p:cNvPr>
          <p:cNvSpPr txBox="1"/>
          <p:nvPr/>
        </p:nvSpPr>
        <p:spPr>
          <a:xfrm>
            <a:off x="759800" y="4872383"/>
            <a:ext cx="5303387"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ea typeface="+mn-ea"/>
                <a:cs typeface="+mn-cs"/>
              </a:rPr>
              <a:t>Patrick Bolger</a:t>
            </a:r>
            <a:r>
              <a:rPr kumimoji="0" lang="en-GB" sz="1800" b="0" i="0" u="none" strike="noStrike" kern="1200" cap="none" spc="0" normalizeH="0" baseline="0" noProof="0" dirty="0">
                <a:ln>
                  <a:noFill/>
                </a:ln>
                <a:solidFill>
                  <a:schemeClr val="bg1"/>
                </a:solidFill>
                <a:effectLst/>
                <a:uLnTx/>
                <a:uFillTx/>
                <a:ea typeface="+mn-ea"/>
                <a:cs typeface="+mn-cs"/>
              </a:rPr>
              <a:t> | Chief Evangelist | @patb0512</a:t>
            </a:r>
          </a:p>
        </p:txBody>
      </p:sp>
      <p:pic>
        <p:nvPicPr>
          <p:cNvPr id="8" name="Picture 7" descr="Logo&#10;&#10;Description automatically generated">
            <a:extLst>
              <a:ext uri="{FF2B5EF4-FFF2-40B4-BE49-F238E27FC236}">
                <a16:creationId xmlns:a16="http://schemas.microsoft.com/office/drawing/2014/main" id="{9E9577F7-B7C5-D109-0050-85C0D90E0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300" y="4914226"/>
            <a:ext cx="446741" cy="446741"/>
          </a:xfrm>
          <a:prstGeom prst="rect">
            <a:avLst/>
          </a:prstGeom>
          <a:noFill/>
        </p:spPr>
      </p:pic>
      <p:sp>
        <p:nvSpPr>
          <p:cNvPr id="13" name="TextBox 12">
            <a:extLst>
              <a:ext uri="{FF2B5EF4-FFF2-40B4-BE49-F238E27FC236}">
                <a16:creationId xmlns:a16="http://schemas.microsoft.com/office/drawing/2014/main" id="{50C45736-EC6F-65E3-281C-54AFC41FA1A7}"/>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321242995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41F3E3-6C15-3401-F5C8-60D78BF4B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4" name="TextBox 3">
            <a:extLst>
              <a:ext uri="{FF2B5EF4-FFF2-40B4-BE49-F238E27FC236}">
                <a16:creationId xmlns:a16="http://schemas.microsoft.com/office/drawing/2014/main" id="{F7AEB4AE-077B-E51B-1B36-EF06FD41FCBF}"/>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2022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pic>
        <p:nvPicPr>
          <p:cNvPr id="8" name="Picture 7" descr="A picture containing text, nature&#10;&#10;Description automatically generated">
            <a:extLst>
              <a:ext uri="{FF2B5EF4-FFF2-40B4-BE49-F238E27FC236}">
                <a16:creationId xmlns:a16="http://schemas.microsoft.com/office/drawing/2014/main" id="{3EAC3199-6215-E4B3-5713-A5737428D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7"/>
            <a:ext cx="12192000" cy="6860031"/>
          </a:xfrm>
          <a:prstGeom prst="rect">
            <a:avLst/>
          </a:prstGeom>
        </p:spPr>
      </p:pic>
      <p:pic>
        <p:nvPicPr>
          <p:cNvPr id="10" name="Picture 9">
            <a:extLst>
              <a:ext uri="{FF2B5EF4-FFF2-40B4-BE49-F238E27FC236}">
                <a16:creationId xmlns:a16="http://schemas.microsoft.com/office/drawing/2014/main" id="{6EE282EE-AF81-6EB1-FACE-A281C6A4A8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6245" y="387555"/>
            <a:ext cx="2153439" cy="297448"/>
          </a:xfrm>
          <a:prstGeom prst="rect">
            <a:avLst/>
          </a:prstGeom>
        </p:spPr>
      </p:pic>
      <p:sp>
        <p:nvSpPr>
          <p:cNvPr id="14" name="TextBox 13">
            <a:extLst>
              <a:ext uri="{FF2B5EF4-FFF2-40B4-BE49-F238E27FC236}">
                <a16:creationId xmlns:a16="http://schemas.microsoft.com/office/drawing/2014/main" id="{70EAC33F-B0C4-C9C3-CC24-84058A24B97D}"/>
              </a:ext>
            </a:extLst>
          </p:cNvPr>
          <p:cNvSpPr txBox="1"/>
          <p:nvPr/>
        </p:nvSpPr>
        <p:spPr>
          <a:xfrm>
            <a:off x="421200" y="6552000"/>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
        <p:nvSpPr>
          <p:cNvPr id="15" name="Title 1">
            <a:extLst>
              <a:ext uri="{FF2B5EF4-FFF2-40B4-BE49-F238E27FC236}">
                <a16:creationId xmlns:a16="http://schemas.microsoft.com/office/drawing/2014/main" id="{A309C464-54F7-9101-B080-36F598CE329C}"/>
              </a:ext>
            </a:extLst>
          </p:cNvPr>
          <p:cNvSpPr>
            <a:spLocks noGrp="1"/>
          </p:cNvSpPr>
          <p:nvPr>
            <p:ph type="title"/>
          </p:nvPr>
        </p:nvSpPr>
        <p:spPr>
          <a:xfrm>
            <a:off x="1358899" y="2844800"/>
            <a:ext cx="4988113" cy="1325563"/>
          </a:xfrm>
        </p:spPr>
        <p:txBody>
          <a:bodyPr>
            <a:normAutofit/>
          </a:bodyPr>
          <a:lstStyle/>
          <a:p>
            <a:r>
              <a:rPr lang="en-GB" dirty="0">
                <a:solidFill>
                  <a:schemeClr val="bg1"/>
                </a:solidFill>
              </a:rPr>
              <a:t>Employees demand experience</a:t>
            </a:r>
          </a:p>
        </p:txBody>
      </p:sp>
    </p:spTree>
    <p:extLst>
      <p:ext uri="{BB962C8B-B14F-4D97-AF65-F5344CB8AC3E}">
        <p14:creationId xmlns:p14="http://schemas.microsoft.com/office/powerpoint/2010/main" val="252748898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41F3E3-6C15-3401-F5C8-60D78BF4B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4" name="TextBox 3">
            <a:extLst>
              <a:ext uri="{FF2B5EF4-FFF2-40B4-BE49-F238E27FC236}">
                <a16:creationId xmlns:a16="http://schemas.microsoft.com/office/drawing/2014/main" id="{F7AEB4AE-077B-E51B-1B36-EF06FD41FCBF}"/>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2022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pic>
        <p:nvPicPr>
          <p:cNvPr id="8" name="Picture 7" descr="A picture containing text, nature&#10;&#10;Description automatically generated">
            <a:extLst>
              <a:ext uri="{FF2B5EF4-FFF2-40B4-BE49-F238E27FC236}">
                <a16:creationId xmlns:a16="http://schemas.microsoft.com/office/drawing/2014/main" id="{3EAC3199-6215-E4B3-5713-A5737428D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7"/>
            <a:ext cx="12192000" cy="6860031"/>
          </a:xfrm>
          <a:prstGeom prst="rect">
            <a:avLst/>
          </a:prstGeom>
        </p:spPr>
      </p:pic>
      <p:pic>
        <p:nvPicPr>
          <p:cNvPr id="10" name="Picture 9">
            <a:extLst>
              <a:ext uri="{FF2B5EF4-FFF2-40B4-BE49-F238E27FC236}">
                <a16:creationId xmlns:a16="http://schemas.microsoft.com/office/drawing/2014/main" id="{6EE282EE-AF81-6EB1-FACE-A281C6A4A8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6245" y="387555"/>
            <a:ext cx="2153439" cy="297448"/>
          </a:xfrm>
          <a:prstGeom prst="rect">
            <a:avLst/>
          </a:prstGeom>
        </p:spPr>
      </p:pic>
      <p:sp>
        <p:nvSpPr>
          <p:cNvPr id="14" name="TextBox 13">
            <a:extLst>
              <a:ext uri="{FF2B5EF4-FFF2-40B4-BE49-F238E27FC236}">
                <a16:creationId xmlns:a16="http://schemas.microsoft.com/office/drawing/2014/main" id="{70EAC33F-B0C4-C9C3-CC24-84058A24B97D}"/>
              </a:ext>
            </a:extLst>
          </p:cNvPr>
          <p:cNvSpPr txBox="1"/>
          <p:nvPr/>
        </p:nvSpPr>
        <p:spPr>
          <a:xfrm>
            <a:off x="421200" y="6552000"/>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
        <p:nvSpPr>
          <p:cNvPr id="15" name="Title 1">
            <a:extLst>
              <a:ext uri="{FF2B5EF4-FFF2-40B4-BE49-F238E27FC236}">
                <a16:creationId xmlns:a16="http://schemas.microsoft.com/office/drawing/2014/main" id="{A309C464-54F7-9101-B080-36F598CE329C}"/>
              </a:ext>
            </a:extLst>
          </p:cNvPr>
          <p:cNvSpPr>
            <a:spLocks noGrp="1"/>
          </p:cNvSpPr>
          <p:nvPr>
            <p:ph type="title"/>
          </p:nvPr>
        </p:nvSpPr>
        <p:spPr>
          <a:xfrm>
            <a:off x="1105158" y="1987382"/>
            <a:ext cx="5288391" cy="1288110"/>
          </a:xfrm>
        </p:spPr>
        <p:txBody>
          <a:bodyPr>
            <a:noAutofit/>
          </a:bodyPr>
          <a:lstStyle/>
          <a:p>
            <a:r>
              <a:rPr lang="en-GB" dirty="0">
                <a:solidFill>
                  <a:schemeClr val="bg1"/>
                </a:solidFill>
              </a:rPr>
              <a:t>Experience must be…</a:t>
            </a:r>
            <a:br>
              <a:rPr lang="en-GB" dirty="0">
                <a:solidFill>
                  <a:schemeClr val="bg1"/>
                </a:solidFill>
              </a:rPr>
            </a:br>
            <a:endParaRPr lang="en-GB" dirty="0">
              <a:solidFill>
                <a:schemeClr val="bg1"/>
              </a:solidFill>
            </a:endParaRPr>
          </a:p>
        </p:txBody>
      </p:sp>
      <p:sp>
        <p:nvSpPr>
          <p:cNvPr id="2" name="Title 1">
            <a:extLst>
              <a:ext uri="{FF2B5EF4-FFF2-40B4-BE49-F238E27FC236}">
                <a16:creationId xmlns:a16="http://schemas.microsoft.com/office/drawing/2014/main" id="{CA2EF7BF-BD72-6216-C2ED-BDF45BC6F0AB}"/>
              </a:ext>
            </a:extLst>
          </p:cNvPr>
          <p:cNvSpPr txBox="1">
            <a:spLocks/>
          </p:cNvSpPr>
          <p:nvPr/>
        </p:nvSpPr>
        <p:spPr>
          <a:xfrm>
            <a:off x="1105158" y="3109340"/>
            <a:ext cx="2950007" cy="23396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solidFill>
                <a:schemeClr val="bg1"/>
              </a:solidFill>
            </a:endParaRPr>
          </a:p>
          <a:p>
            <a:r>
              <a:rPr lang="en-GB" sz="3600" dirty="0">
                <a:solidFill>
                  <a:schemeClr val="bg1"/>
                </a:solidFill>
              </a:rPr>
              <a:t>Designed</a:t>
            </a:r>
          </a:p>
          <a:p>
            <a:r>
              <a:rPr lang="en-GB" sz="3600" dirty="0">
                <a:solidFill>
                  <a:schemeClr val="bg1"/>
                </a:solidFill>
              </a:rPr>
              <a:t>End-to-End</a:t>
            </a:r>
          </a:p>
          <a:p>
            <a:r>
              <a:rPr lang="en-GB" sz="3600" dirty="0">
                <a:solidFill>
                  <a:schemeClr val="bg1"/>
                </a:solidFill>
              </a:rPr>
              <a:t>Digital First</a:t>
            </a:r>
          </a:p>
          <a:p>
            <a:r>
              <a:rPr lang="en-GB" sz="3600" dirty="0">
                <a:solidFill>
                  <a:schemeClr val="bg1"/>
                </a:solidFill>
              </a:rPr>
              <a:t>Easily Adapted</a:t>
            </a:r>
          </a:p>
          <a:p>
            <a:r>
              <a:rPr lang="en-GB" sz="3600" dirty="0">
                <a:solidFill>
                  <a:schemeClr val="bg1"/>
                </a:solidFill>
              </a:rPr>
              <a:t>Efficient</a:t>
            </a:r>
          </a:p>
          <a:p>
            <a:endParaRPr lang="en-GB" dirty="0">
              <a:solidFill>
                <a:schemeClr val="bg1"/>
              </a:solidFill>
            </a:endParaRPr>
          </a:p>
        </p:txBody>
      </p:sp>
      <p:sp>
        <p:nvSpPr>
          <p:cNvPr id="5" name="Title 1">
            <a:extLst>
              <a:ext uri="{FF2B5EF4-FFF2-40B4-BE49-F238E27FC236}">
                <a16:creationId xmlns:a16="http://schemas.microsoft.com/office/drawing/2014/main" id="{8BEA9C69-73A3-2B62-1050-90FA03535A76}"/>
              </a:ext>
            </a:extLst>
          </p:cNvPr>
          <p:cNvSpPr txBox="1">
            <a:spLocks/>
          </p:cNvSpPr>
          <p:nvPr/>
        </p:nvSpPr>
        <p:spPr>
          <a:xfrm>
            <a:off x="4558406" y="3109340"/>
            <a:ext cx="2950007" cy="23396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solidFill>
                <a:schemeClr val="bg1"/>
              </a:solidFill>
            </a:endParaRPr>
          </a:p>
          <a:p>
            <a:r>
              <a:rPr lang="en-GB" sz="3600" dirty="0">
                <a:solidFill>
                  <a:schemeClr val="bg1"/>
                </a:solidFill>
              </a:rPr>
              <a:t>Journey</a:t>
            </a:r>
          </a:p>
          <a:p>
            <a:r>
              <a:rPr lang="en-GB" sz="3600" dirty="0">
                <a:solidFill>
                  <a:schemeClr val="bg1"/>
                </a:solidFill>
              </a:rPr>
              <a:t>ESM</a:t>
            </a:r>
          </a:p>
          <a:p>
            <a:r>
              <a:rPr lang="en-GB" sz="3600" dirty="0">
                <a:solidFill>
                  <a:schemeClr val="bg1"/>
                </a:solidFill>
              </a:rPr>
              <a:t>Workflow</a:t>
            </a:r>
          </a:p>
          <a:p>
            <a:r>
              <a:rPr lang="en-GB" sz="3600" dirty="0">
                <a:solidFill>
                  <a:schemeClr val="bg1"/>
                </a:solidFill>
              </a:rPr>
              <a:t>Codeless</a:t>
            </a:r>
          </a:p>
          <a:p>
            <a:r>
              <a:rPr lang="en-GB" sz="3600" dirty="0">
                <a:solidFill>
                  <a:schemeClr val="bg1"/>
                </a:solidFill>
              </a:rPr>
              <a:t>Automate</a:t>
            </a:r>
          </a:p>
          <a:p>
            <a:endParaRPr lang="en-GB" dirty="0">
              <a:solidFill>
                <a:schemeClr val="bg1"/>
              </a:solidFill>
            </a:endParaRPr>
          </a:p>
        </p:txBody>
      </p:sp>
    </p:spTree>
    <p:extLst>
      <p:ext uri="{BB962C8B-B14F-4D97-AF65-F5344CB8AC3E}">
        <p14:creationId xmlns:p14="http://schemas.microsoft.com/office/powerpoint/2010/main" val="2454645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8299E6A-A726-4C22-9A21-72CF25C96CB2}"/>
              </a:ext>
            </a:extLst>
          </p:cNvPr>
          <p:cNvSpPr txBox="1"/>
          <p:nvPr/>
        </p:nvSpPr>
        <p:spPr>
          <a:xfrm>
            <a:off x="541254" y="2830643"/>
            <a:ext cx="327721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ESM Showcase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No. Agents:	339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End Users:	18,000+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ESM Usage:	IT, 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3" name="TextBox 32">
            <a:extLst>
              <a:ext uri="{FF2B5EF4-FFF2-40B4-BE49-F238E27FC236}">
                <a16:creationId xmlns:a16="http://schemas.microsoft.com/office/drawing/2014/main" id="{FB3A082F-3464-45B3-A985-819F6E0B17E1}"/>
              </a:ext>
            </a:extLst>
          </p:cNvPr>
          <p:cNvSpPr txBox="1"/>
          <p:nvPr/>
        </p:nvSpPr>
        <p:spPr>
          <a:xfrm>
            <a:off x="7351971" y="2205952"/>
            <a:ext cx="202844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Proxima Nova Light" panose="02000506030000020004"/>
                <a:ea typeface="+mn-ea"/>
                <a:cs typeface="+mn-cs"/>
              </a:rPr>
              <a:t>Steve Whittle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Proxima Nova Light" panose="02000506030000020004"/>
                <a:ea typeface="+mn-ea"/>
                <a:cs typeface="+mn-cs"/>
              </a:rPr>
              <a:t>Head of Digital Operations</a:t>
            </a:r>
          </a:p>
        </p:txBody>
      </p:sp>
      <p:pic>
        <p:nvPicPr>
          <p:cNvPr id="3" name="Picture 2" descr="Text, logo&#10;&#10;Description automatically generated">
            <a:extLst>
              <a:ext uri="{FF2B5EF4-FFF2-40B4-BE49-F238E27FC236}">
                <a16:creationId xmlns:a16="http://schemas.microsoft.com/office/drawing/2014/main" id="{712BE5C2-5781-E8EB-DDE3-30F6387A3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54" y="964800"/>
            <a:ext cx="1914488" cy="1255776"/>
          </a:xfrm>
          <a:prstGeom prst="rect">
            <a:avLst/>
          </a:prstGeom>
        </p:spPr>
      </p:pic>
      <p:sp>
        <p:nvSpPr>
          <p:cNvPr id="4" name="Oval 3">
            <a:extLst>
              <a:ext uri="{FF2B5EF4-FFF2-40B4-BE49-F238E27FC236}">
                <a16:creationId xmlns:a16="http://schemas.microsoft.com/office/drawing/2014/main" id="{142E3160-14D2-B6EC-F812-844B6C72BFDE}"/>
              </a:ext>
            </a:extLst>
          </p:cNvPr>
          <p:cNvSpPr/>
          <p:nvPr/>
        </p:nvSpPr>
        <p:spPr>
          <a:xfrm>
            <a:off x="8364420" y="1179176"/>
            <a:ext cx="1016000" cy="1041400"/>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F74A3B-3110-DC5E-CD6A-176D78D41662}"/>
              </a:ext>
            </a:extLst>
          </p:cNvPr>
          <p:cNvSpPr txBox="1"/>
          <p:nvPr/>
        </p:nvSpPr>
        <p:spPr>
          <a:xfrm>
            <a:off x="3818466" y="2830643"/>
            <a:ext cx="5401733" cy="2246769"/>
          </a:xfrm>
          <a:prstGeom prst="rect">
            <a:avLst/>
          </a:prstGeom>
          <a:solidFill>
            <a:srgbClr val="6995D3">
              <a:alpha val="43000"/>
            </a:srgb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Digital Services new joiner process</a:t>
            </a:r>
          </a:p>
          <a:p>
            <a:pPr marL="285750" indent="-285750">
              <a:buFont typeface="Arial" panose="020B0604020202020204" pitchFamily="34" charset="0"/>
              <a:buChar char="•"/>
              <a:defRPr/>
            </a:pPr>
            <a:r>
              <a:rPr lang="en-GB" sz="2000" b="1" dirty="0">
                <a:solidFill>
                  <a:prstClr val="white"/>
                </a:solidFill>
                <a:latin typeface="Calibri" panose="020F0502020204030204"/>
              </a:rPr>
              <a:t>One process, all touchpoints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prstClr val="white"/>
                </a:solidFill>
                <a:latin typeface="Calibri" panose="020F0502020204030204"/>
              </a:rPr>
              <a:t>Experience mapped for all personas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prstClr val="white"/>
                </a:solidFill>
                <a:latin typeface="Calibri" panose="020F0502020204030204"/>
              </a:rPr>
              <a:t>Automated system access for frontline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Automated locum doctor account creation, system access, and disablement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prstClr val="white"/>
                </a:solidFill>
                <a:latin typeface="Calibri" panose="020F0502020204030204"/>
              </a:rPr>
              <a:t>Highly visible business value</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108A3D2D-11FC-ED73-E9BD-14D1BF64F715}"/>
              </a:ext>
            </a:extLst>
          </p:cNvPr>
          <p:cNvSpPr txBox="1"/>
          <p:nvPr/>
        </p:nvSpPr>
        <p:spPr>
          <a:xfrm>
            <a:off x="421200" y="6552000"/>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16998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519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0AA056E-5D26-486A-A735-5B1DE5D6B9A5}"/>
              </a:ext>
            </a:extLst>
          </p:cNvPr>
          <p:cNvSpPr/>
          <p:nvPr/>
        </p:nvSpPr>
        <p:spPr>
          <a:xfrm>
            <a:off x="7257247" y="4599651"/>
            <a:ext cx="1950422" cy="855433"/>
          </a:xfrm>
          <a:prstGeom prst="wedgeRoundRectCallout">
            <a:avLst>
              <a:gd name="adj1" fmla="val 8418"/>
              <a:gd name="adj2" fmla="val -71855"/>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Proxima Nova" panose="020B0604020202020204"/>
                <a:ea typeface="+mn-ea"/>
                <a:cs typeface="+mn-cs"/>
              </a:rPr>
              <a:t>All I can say is, this is brilliant!</a:t>
            </a:r>
            <a:endParaRPr kumimoji="0" lang="en-US" sz="1600" b="0" i="0" u="none" strike="noStrike" kern="1200" cap="none" spc="0" normalizeH="0" baseline="0" noProof="0">
              <a:ln>
                <a:noFill/>
              </a:ln>
              <a:solidFill>
                <a:srgbClr val="FFFFFF"/>
              </a:solidFill>
              <a:effectLst/>
              <a:uLnTx/>
              <a:uFillTx/>
              <a:latin typeface="Proxima Nova" panose="020B0604020202020204"/>
              <a:ea typeface="+mn-ea"/>
              <a:cs typeface="+mn-cs"/>
            </a:endParaRPr>
          </a:p>
        </p:txBody>
      </p:sp>
      <p:sp>
        <p:nvSpPr>
          <p:cNvPr id="30" name="Speech Bubble: Rectangle with Corners Rounded 29">
            <a:extLst>
              <a:ext uri="{FF2B5EF4-FFF2-40B4-BE49-F238E27FC236}">
                <a16:creationId xmlns:a16="http://schemas.microsoft.com/office/drawing/2014/main" id="{36F8C124-05D5-48BB-9CFE-6E7740076646}"/>
              </a:ext>
            </a:extLst>
          </p:cNvPr>
          <p:cNvSpPr/>
          <p:nvPr/>
        </p:nvSpPr>
        <p:spPr>
          <a:xfrm>
            <a:off x="5177284" y="4808356"/>
            <a:ext cx="1950422" cy="1293456"/>
          </a:xfrm>
          <a:prstGeom prst="wedgeRoundRectCallout">
            <a:avLst>
              <a:gd name="adj1" fmla="val 33043"/>
              <a:gd name="adj2" fmla="val -65870"/>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Proxima Nova" panose="020B0604020202020204"/>
                <a:ea typeface="+mn-ea"/>
                <a:cs typeface="+mn-cs"/>
              </a:rPr>
              <a:t>The online forms are so user friendly and straightforward.</a:t>
            </a:r>
            <a:endParaRPr kumimoji="0" lang="en-US" sz="1600" b="0" i="0" u="none" strike="noStrike" kern="1200" cap="none" spc="0" normalizeH="0" baseline="0" noProof="0">
              <a:ln>
                <a:noFill/>
              </a:ln>
              <a:solidFill>
                <a:srgbClr val="FFFFFF"/>
              </a:solidFill>
              <a:effectLst/>
              <a:uLnTx/>
              <a:uFillTx/>
              <a:latin typeface="Proxima Nova" panose="020B0604020202020204"/>
              <a:ea typeface="+mn-ea"/>
              <a:cs typeface="+mn-cs"/>
            </a:endParaRPr>
          </a:p>
        </p:txBody>
      </p:sp>
      <p:sp>
        <p:nvSpPr>
          <p:cNvPr id="31" name="Speech Bubble: Rectangle with Corners Rounded 30">
            <a:extLst>
              <a:ext uri="{FF2B5EF4-FFF2-40B4-BE49-F238E27FC236}">
                <a16:creationId xmlns:a16="http://schemas.microsoft.com/office/drawing/2014/main" id="{F43F3B00-F1B7-42AF-9E94-69EFFB6DFC72}"/>
              </a:ext>
            </a:extLst>
          </p:cNvPr>
          <p:cNvSpPr/>
          <p:nvPr/>
        </p:nvSpPr>
        <p:spPr>
          <a:xfrm>
            <a:off x="9337210" y="4812932"/>
            <a:ext cx="2276462" cy="1501030"/>
          </a:xfrm>
          <a:prstGeom prst="wedgeRoundRectCallout">
            <a:avLst>
              <a:gd name="adj1" fmla="val -33331"/>
              <a:gd name="adj2" fmla="val -62174"/>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Proxima Nova" panose="020B0604020202020204"/>
                <a:ea typeface="+mn-ea"/>
                <a:cs typeface="+mn-cs"/>
              </a:rPr>
              <a:t>Such a massive improvement on the previous (incredibly challenging) procedures.</a:t>
            </a:r>
            <a:endParaRPr kumimoji="0" lang="en-US" sz="1600" b="0" i="0" u="none" strike="noStrike" kern="1200" cap="none" spc="0" normalizeH="0" baseline="0" noProof="0">
              <a:ln>
                <a:noFill/>
              </a:ln>
              <a:solidFill>
                <a:srgbClr val="FFFFFF"/>
              </a:solidFill>
              <a:effectLst/>
              <a:uLnTx/>
              <a:uFillTx/>
              <a:latin typeface="Proxima Nova" panose="020B0604020202020204"/>
              <a:ea typeface="+mn-ea"/>
              <a:cs typeface="+mn-cs"/>
            </a:endParaRPr>
          </a:p>
        </p:txBody>
      </p:sp>
      <p:sp>
        <p:nvSpPr>
          <p:cNvPr id="32" name="Speech Bubble: Rectangle with Corners Rounded 31">
            <a:extLst>
              <a:ext uri="{FF2B5EF4-FFF2-40B4-BE49-F238E27FC236}">
                <a16:creationId xmlns:a16="http://schemas.microsoft.com/office/drawing/2014/main" id="{8F088234-A6F1-4039-B877-E191C5F8E656}"/>
              </a:ext>
            </a:extLst>
          </p:cNvPr>
          <p:cNvSpPr/>
          <p:nvPr/>
        </p:nvSpPr>
        <p:spPr>
          <a:xfrm>
            <a:off x="5097355" y="3429000"/>
            <a:ext cx="2468647" cy="855433"/>
          </a:xfrm>
          <a:prstGeom prst="wedgeRoundRectCallout">
            <a:avLst>
              <a:gd name="adj1" fmla="val 33093"/>
              <a:gd name="adj2" fmla="val 74088"/>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Proxima Nova" panose="020B0604020202020204"/>
                <a:ea typeface="+mn-ea"/>
                <a:cs typeface="+mn-cs"/>
              </a:rPr>
              <a:t>This has revolutionized the recruitment process.</a:t>
            </a:r>
            <a:endParaRPr kumimoji="0" lang="en-US" sz="1600" b="0" i="0" u="none" strike="noStrike" kern="1200" cap="none" spc="0" normalizeH="0" baseline="0" noProof="0">
              <a:ln>
                <a:noFill/>
              </a:ln>
              <a:solidFill>
                <a:srgbClr val="FFFFFF"/>
              </a:solidFill>
              <a:effectLst/>
              <a:uLnTx/>
              <a:uFillTx/>
              <a:latin typeface="Proxima Nova" panose="020B0604020202020204"/>
              <a:ea typeface="+mn-ea"/>
              <a:cs typeface="+mn-cs"/>
            </a:endParaRPr>
          </a:p>
        </p:txBody>
      </p:sp>
      <p:sp>
        <p:nvSpPr>
          <p:cNvPr id="33" name="Speech Bubble: Rectangle with Corners Rounded 32">
            <a:extLst>
              <a:ext uri="{FF2B5EF4-FFF2-40B4-BE49-F238E27FC236}">
                <a16:creationId xmlns:a16="http://schemas.microsoft.com/office/drawing/2014/main" id="{DD662BD4-E477-4EA2-A815-A7BBDA563D4F}"/>
              </a:ext>
            </a:extLst>
          </p:cNvPr>
          <p:cNvSpPr/>
          <p:nvPr/>
        </p:nvSpPr>
        <p:spPr>
          <a:xfrm>
            <a:off x="8882092" y="3425587"/>
            <a:ext cx="2796707" cy="1057866"/>
          </a:xfrm>
          <a:prstGeom prst="wedgeRoundRectCallout">
            <a:avLst>
              <a:gd name="adj1" fmla="val 8264"/>
              <a:gd name="adj2" fmla="val 69678"/>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Proxima Nova" panose="020B0604020202020204"/>
                <a:ea typeface="+mn-ea"/>
                <a:cs typeface="+mn-cs"/>
              </a:rPr>
              <a:t>This has made life so much easier for everyone in Business Support.</a:t>
            </a:r>
            <a:endParaRPr kumimoji="0" lang="en-US" sz="1600" b="0" i="0" u="none" strike="noStrike" kern="1200" cap="none" spc="0" normalizeH="0" baseline="0" noProof="0">
              <a:ln>
                <a:noFill/>
              </a:ln>
              <a:solidFill>
                <a:srgbClr val="FFFFFF"/>
              </a:solidFill>
              <a:effectLst/>
              <a:uLnTx/>
              <a:uFillTx/>
              <a:latin typeface="Proxima Nova" panose="020B0604020202020204"/>
              <a:ea typeface="+mn-ea"/>
              <a:cs typeface="+mn-cs"/>
            </a:endParaRPr>
          </a:p>
        </p:txBody>
      </p:sp>
      <p:pic>
        <p:nvPicPr>
          <p:cNvPr id="4" name="Picture 3">
            <a:extLst>
              <a:ext uri="{FF2B5EF4-FFF2-40B4-BE49-F238E27FC236}">
                <a16:creationId xmlns:a16="http://schemas.microsoft.com/office/drawing/2014/main" id="{72FC8456-7238-4DE4-9365-B66FF6F34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738" y="1031038"/>
            <a:ext cx="7196310" cy="2449142"/>
          </a:xfrm>
          <a:prstGeom prst="rect">
            <a:avLst/>
          </a:prstGeom>
        </p:spPr>
      </p:pic>
      <p:pic>
        <p:nvPicPr>
          <p:cNvPr id="17" name="Graphic 4">
            <a:extLst>
              <a:ext uri="{FF2B5EF4-FFF2-40B4-BE49-F238E27FC236}">
                <a16:creationId xmlns:a16="http://schemas.microsoft.com/office/drawing/2014/main" id="{A3C3F7FE-417C-A846-AD49-F75335A891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0463" y="889556"/>
            <a:ext cx="1463831" cy="816085"/>
          </a:xfrm>
          <a:prstGeom prst="rect">
            <a:avLst/>
          </a:prstGeom>
        </p:spPr>
      </p:pic>
      <p:sp>
        <p:nvSpPr>
          <p:cNvPr id="18" name="TextBox 17">
            <a:extLst>
              <a:ext uri="{FF2B5EF4-FFF2-40B4-BE49-F238E27FC236}">
                <a16:creationId xmlns:a16="http://schemas.microsoft.com/office/drawing/2014/main" id="{C9E1A6F4-E52A-C246-B525-3BC5D532F577}"/>
              </a:ext>
            </a:extLst>
          </p:cNvPr>
          <p:cNvSpPr txBox="1"/>
          <p:nvPr/>
        </p:nvSpPr>
        <p:spPr>
          <a:xfrm>
            <a:off x="504000" y="1800000"/>
            <a:ext cx="3926699"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FFFFFF"/>
                </a:solidFill>
                <a:effectLst/>
                <a:uLnTx/>
                <a:uFillTx/>
                <a:latin typeface="Proxima Nova Light" panose="02000506030000020004" pitchFamily="50" charset="0"/>
                <a:ea typeface="+mn-ea"/>
                <a:cs typeface="+mn-cs"/>
              </a:rPr>
              <a:t>Waltham Forest Council</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FFFFFF"/>
                </a:solidFill>
                <a:effectLst/>
                <a:uLnTx/>
                <a:uFillTx/>
                <a:latin typeface="Proxima Nova" panose="02000506030000020004" pitchFamily="2" charset="0"/>
                <a:ea typeface="+mn-ea"/>
                <a:cs typeface="+mn-cs"/>
              </a:rPr>
            </a:br>
            <a:r>
              <a:rPr kumimoji="0" lang="en-US" sz="1800" b="0" i="0" u="none" strike="noStrike" kern="1200" cap="none" spc="0" normalizeH="0" baseline="0" noProof="0" dirty="0">
                <a:ln>
                  <a:noFill/>
                </a:ln>
                <a:solidFill>
                  <a:srgbClr val="FFFFFF"/>
                </a:solidFill>
                <a:effectLst/>
                <a:uLnTx/>
                <a:uFillTx/>
                <a:latin typeface="Proxima Nova" panose="02000506030000020004" pitchFamily="2" charset="0"/>
                <a:ea typeface="+mn-ea"/>
                <a:cs typeface="+mn-cs"/>
              </a:rPr>
              <a:t>ESM Showcase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roxima Nova"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28738" algn="r"/>
                <a:tab pos="1504950" algn="l"/>
              </a:tabLst>
              <a:defRPr/>
            </a:pPr>
            <a:r>
              <a:rPr kumimoji="0" lang="en-GB" sz="1800" b="0" i="0" u="none" strike="noStrike" kern="1200" cap="none" spc="0" normalizeH="0" baseline="0" noProof="0" dirty="0">
                <a:ln>
                  <a:noFill/>
                </a:ln>
                <a:solidFill>
                  <a:srgbClr val="FFFFFF"/>
                </a:solidFill>
                <a:effectLst/>
                <a:uLnTx/>
                <a:uFillTx/>
                <a:latin typeface="Proxima Nova" panose="020B0604020202020204"/>
                <a:ea typeface="+mn-ea"/>
                <a:cs typeface="+mn-cs"/>
              </a:rPr>
              <a:t>	</a:t>
            </a:r>
            <a:r>
              <a:rPr kumimoji="0" lang="en-GB" sz="1800" b="0" i="0" u="none" strike="noStrike" kern="1200" cap="none" spc="0" normalizeH="0" baseline="0" noProof="0" dirty="0">
                <a:ln>
                  <a:noFill/>
                </a:ln>
                <a:solidFill>
                  <a:srgbClr val="FFFFFF"/>
                </a:solidFill>
                <a:effectLst/>
                <a:uLnTx/>
                <a:uFillTx/>
                <a:latin typeface="Proxima Nova Light" panose="02000506030000020004" pitchFamily="2" charset="0"/>
                <a:ea typeface="+mn-ea"/>
                <a:cs typeface="+mn-cs"/>
              </a:rPr>
              <a:t>No. Agents:</a:t>
            </a:r>
            <a:r>
              <a:rPr kumimoji="0" lang="en-GB" sz="1800" b="0" i="0" u="none" strike="noStrike" kern="1200" cap="none" spc="0" normalizeH="0" baseline="0" noProof="0" dirty="0">
                <a:ln>
                  <a:noFill/>
                </a:ln>
                <a:solidFill>
                  <a:srgbClr val="FFFFFF"/>
                </a:solidFill>
                <a:effectLst/>
                <a:uLnTx/>
                <a:uFillTx/>
                <a:latin typeface="Proxima Nova" panose="020B0604020202020204"/>
                <a:ea typeface="+mn-ea"/>
                <a:cs typeface="+mn-cs"/>
              </a:rPr>
              <a:t>	700</a:t>
            </a:r>
          </a:p>
          <a:p>
            <a:pPr marL="0" marR="0" lvl="0" indent="0" algn="l" defTabSz="914400" rtl="0" eaLnBrk="1" fontAlgn="auto" latinLnBrk="0" hangingPunct="1">
              <a:lnSpc>
                <a:spcPct val="100000"/>
              </a:lnSpc>
              <a:spcBef>
                <a:spcPts val="0"/>
              </a:spcBef>
              <a:spcAft>
                <a:spcPts val="0"/>
              </a:spcAft>
              <a:buClrTx/>
              <a:buSzTx/>
              <a:buFontTx/>
              <a:buNone/>
              <a:tabLst>
                <a:tab pos="1328738" algn="r"/>
                <a:tab pos="1504950" algn="l"/>
              </a:tabLst>
              <a:defRPr/>
            </a:pPr>
            <a:r>
              <a:rPr kumimoji="0" lang="en-GB" sz="1800" b="0" i="0" u="none" strike="noStrike" kern="1200" cap="none" spc="0" normalizeH="0" baseline="0" noProof="0" dirty="0">
                <a:ln>
                  <a:noFill/>
                </a:ln>
                <a:solidFill>
                  <a:srgbClr val="FFFFFF"/>
                </a:solidFill>
                <a:effectLst/>
                <a:uLnTx/>
                <a:uFillTx/>
                <a:latin typeface="Proxima Nova" panose="020B0604020202020204"/>
                <a:ea typeface="+mn-ea"/>
                <a:cs typeface="+mn-cs"/>
              </a:rPr>
              <a:t>  </a:t>
            </a:r>
            <a:r>
              <a:rPr kumimoji="0" lang="en-GB" sz="1800" b="0" i="0" u="none" strike="noStrike" kern="1200" cap="none" spc="0" normalizeH="0" baseline="0" noProof="0" dirty="0">
                <a:ln>
                  <a:noFill/>
                </a:ln>
                <a:solidFill>
                  <a:srgbClr val="FFFFFF"/>
                </a:solidFill>
                <a:effectLst/>
                <a:uLnTx/>
                <a:uFillTx/>
                <a:latin typeface="Proxima Nova Light" panose="02000506030000020004" pitchFamily="2" charset="0"/>
                <a:ea typeface="+mn-ea"/>
                <a:cs typeface="+mn-cs"/>
              </a:rPr>
              <a:t>End Users:</a:t>
            </a:r>
            <a:r>
              <a:rPr kumimoji="0" lang="en-GB" sz="1800" b="0" i="0" u="none" strike="noStrike" kern="1200" cap="none" spc="0" normalizeH="0" baseline="0" noProof="0" dirty="0">
                <a:ln>
                  <a:noFill/>
                </a:ln>
                <a:solidFill>
                  <a:srgbClr val="FFFFFF"/>
                </a:solidFill>
                <a:effectLst/>
                <a:uLnTx/>
                <a:uFillTx/>
                <a:latin typeface="Proxima Nova" panose="020B0604020202020204"/>
                <a:ea typeface="+mn-ea"/>
                <a:cs typeface="+mn-cs"/>
              </a:rPr>
              <a:t>		25000</a:t>
            </a:r>
          </a:p>
          <a:p>
            <a:pPr marL="0" marR="0" lvl="0" indent="0" algn="l" defTabSz="914400" rtl="0" eaLnBrk="1" fontAlgn="auto" latinLnBrk="0" hangingPunct="1">
              <a:lnSpc>
                <a:spcPct val="100000"/>
              </a:lnSpc>
              <a:spcBef>
                <a:spcPts val="0"/>
              </a:spcBef>
              <a:spcAft>
                <a:spcPts val="0"/>
              </a:spcAft>
              <a:buClrTx/>
              <a:buSzTx/>
              <a:buFontTx/>
              <a:buNone/>
              <a:tabLst>
                <a:tab pos="1328738" algn="r"/>
                <a:tab pos="1504950" algn="l"/>
              </a:tabLst>
              <a:defRPr/>
            </a:pPr>
            <a:r>
              <a:rPr kumimoji="0" lang="en-GB" sz="1800" b="0" i="0" u="none" strike="noStrike" kern="1200" cap="none" spc="0" normalizeH="0" baseline="0" noProof="0" dirty="0">
                <a:ln>
                  <a:noFill/>
                </a:ln>
                <a:solidFill>
                  <a:srgbClr val="FFFFFF"/>
                </a:solidFill>
                <a:effectLst/>
                <a:uLnTx/>
                <a:uFillTx/>
                <a:latin typeface="Proxima Nova Light" panose="02000506030000020004" pitchFamily="2" charset="0"/>
                <a:ea typeface="+mn-ea"/>
                <a:cs typeface="+mn-cs"/>
              </a:rPr>
              <a:t>  ESM Usage:</a:t>
            </a:r>
            <a:r>
              <a:rPr kumimoji="0" lang="en-GB" sz="1800" b="0" i="0" u="none" strike="noStrike" kern="1200" cap="none" spc="0" normalizeH="0" baseline="0" noProof="0" dirty="0">
                <a:ln>
                  <a:noFill/>
                </a:ln>
                <a:solidFill>
                  <a:srgbClr val="FFFFFF"/>
                </a:solidFill>
                <a:effectLst/>
                <a:uLnTx/>
                <a:uFillTx/>
                <a:latin typeface="Proxima Nova" panose="020B0604020202020204"/>
                <a:ea typeface="+mn-ea"/>
                <a:cs typeface="+mn-cs"/>
              </a:rPr>
              <a:t>	ICT, Business 			Operations, HR		</a:t>
            </a:r>
          </a:p>
        </p:txBody>
      </p:sp>
      <p:sp>
        <p:nvSpPr>
          <p:cNvPr id="20" name="Rectangle 19">
            <a:extLst>
              <a:ext uri="{FF2B5EF4-FFF2-40B4-BE49-F238E27FC236}">
                <a16:creationId xmlns:a16="http://schemas.microsoft.com/office/drawing/2014/main" id="{0B1027B4-86D4-1E46-8D82-55EA29E92F06}"/>
              </a:ext>
            </a:extLst>
          </p:cNvPr>
          <p:cNvSpPr/>
          <p:nvPr/>
        </p:nvSpPr>
        <p:spPr>
          <a:xfrm>
            <a:off x="4536000" y="1125641"/>
            <a:ext cx="90000" cy="4606718"/>
          </a:xfrm>
          <a:prstGeom prst="rect">
            <a:avLst/>
          </a:prstGeom>
          <a:solidFill>
            <a:srgbClr val="09AB88"/>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roxima Nova" panose="020B0604020202020204"/>
              <a:ea typeface="+mn-ea"/>
              <a:cs typeface="+mn-cs"/>
            </a:endParaRPr>
          </a:p>
        </p:txBody>
      </p:sp>
      <p:sp>
        <p:nvSpPr>
          <p:cNvPr id="21" name="Rounded Rectangle 20">
            <a:extLst>
              <a:ext uri="{FF2B5EF4-FFF2-40B4-BE49-F238E27FC236}">
                <a16:creationId xmlns:a16="http://schemas.microsoft.com/office/drawing/2014/main" id="{6A8D3E0A-9494-A84C-9938-B0D3BBA4ACBD}"/>
              </a:ext>
            </a:extLst>
          </p:cNvPr>
          <p:cNvSpPr/>
          <p:nvPr/>
        </p:nvSpPr>
        <p:spPr>
          <a:xfrm>
            <a:off x="605700" y="4917687"/>
            <a:ext cx="3480562" cy="624469"/>
          </a:xfrm>
          <a:prstGeom prst="roundRect">
            <a:avLst>
              <a:gd name="adj" fmla="val 273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Proxima Nova" panose="02000506030000020004" pitchFamily="2" charset="0"/>
                <a:ea typeface="+mn-ea"/>
                <a:cs typeface="+mn-cs"/>
              </a:rPr>
              <a:t>HR Smart Guide Download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Proxima Nova" panose="02000506030000020004" pitchFamily="2" charset="0"/>
                <a:ea typeface="+mn-ea"/>
                <a:cs typeface="+mn-cs"/>
                <a:hlinkClick r:id="rId6">
                  <a:extLst>
                    <a:ext uri="{A12FA001-AC4F-418D-AE19-62706E023703}">
                      <ahyp:hlinkClr xmlns:ahyp="http://schemas.microsoft.com/office/drawing/2018/hyperlinkcolor" val="tx"/>
                    </a:ext>
                  </a:extLst>
                </a:hlinkClick>
              </a:rPr>
              <a:t>https://info.hornbill.com/hr-smart-guide</a:t>
            </a:r>
            <a:endParaRPr kumimoji="0" lang="en-US" sz="12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p:txBody>
      </p:sp>
    </p:spTree>
    <p:extLst>
      <p:ext uri="{BB962C8B-B14F-4D97-AF65-F5344CB8AC3E}">
        <p14:creationId xmlns:p14="http://schemas.microsoft.com/office/powerpoint/2010/main" val="1621790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C2E73F7-AEC9-43DB-9D55-D80EC5F6BF50}"/>
              </a:ext>
            </a:extLst>
          </p:cNvPr>
          <p:cNvSpPr/>
          <p:nvPr/>
        </p:nvSpPr>
        <p:spPr>
          <a:xfrm>
            <a:off x="4680000" y="1020477"/>
            <a:ext cx="6992205" cy="1477328"/>
          </a:xfrm>
          <a:prstGeom prst="rect">
            <a:avLst/>
          </a:prstGeom>
        </p:spPr>
        <p:txBody>
          <a:bodyPr wrap="square"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180975" algn="l"/>
              </a:tabLst>
              <a:defRPr/>
            </a:pPr>
            <a:r>
              <a:rPr kumimoji="0" lang="en-GB" sz="1800" b="0" i="0" u="none" strike="noStrike" kern="1200" cap="none" spc="0" normalizeH="0" baseline="0" noProof="0">
                <a:ln>
                  <a:noFill/>
                </a:ln>
                <a:solidFill>
                  <a:srgbClr val="FFFFFF"/>
                </a:solidFill>
                <a:effectLst/>
                <a:uLnTx/>
                <a:uFillTx/>
                <a:latin typeface="Proxima Nova Light"/>
                <a:ea typeface="+mn-ea"/>
                <a:cs typeface="+mn-cs"/>
              </a:rPr>
              <a:t>Gentle </a:t>
            </a:r>
            <a:r>
              <a:rPr kumimoji="0" lang="en-US" sz="1800" b="0" i="0" u="none" strike="noStrike" kern="1200" cap="none" spc="0" normalizeH="0" baseline="0" noProof="0">
                <a:ln>
                  <a:noFill/>
                </a:ln>
                <a:solidFill>
                  <a:srgbClr val="FFFFFF"/>
                </a:solidFill>
                <a:effectLst/>
                <a:uLnTx/>
                <a:uFillTx/>
                <a:latin typeface="Proxima Nova Light"/>
                <a:ea typeface="+mn-ea"/>
                <a:cs typeface="+mn-cs"/>
              </a:rPr>
              <a:t>introductions, small steps.</a:t>
            </a:r>
            <a:br>
              <a:rPr kumimoji="0" lang="en-US" sz="1800" b="0" i="0" u="none" strike="noStrike" kern="1200" cap="none" spc="0" normalizeH="0" baseline="0" noProof="0">
                <a:ln>
                  <a:noFill/>
                </a:ln>
                <a:solidFill>
                  <a:srgbClr val="FFFFFF"/>
                </a:solidFill>
                <a:effectLst/>
                <a:uLnTx/>
                <a:uFillTx/>
                <a:latin typeface="Proxima Nova Light"/>
                <a:ea typeface="+mn-ea"/>
                <a:cs typeface="+mn-cs"/>
              </a:rPr>
            </a:br>
            <a:r>
              <a:rPr kumimoji="0" lang="en-US" sz="1800" b="0" i="0" u="none" strike="noStrike" kern="1200" cap="none" spc="0" normalizeH="0" baseline="0" noProof="0">
                <a:ln>
                  <a:noFill/>
                </a:ln>
                <a:solidFill>
                  <a:srgbClr val="FFFFFF"/>
                </a:solidFill>
                <a:effectLst/>
                <a:uLnTx/>
                <a:uFillTx/>
                <a:latin typeface="Proxima Nova Light"/>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180975" algn="l"/>
              </a:tabLst>
              <a:defRPr/>
            </a:pPr>
            <a:r>
              <a:rPr kumimoji="0" lang="en-US" sz="1800" b="0" i="0" u="none" strike="noStrike" kern="1200" cap="none" spc="0" normalizeH="0" baseline="0" noProof="0">
                <a:ln>
                  <a:noFill/>
                </a:ln>
                <a:solidFill>
                  <a:srgbClr val="FFFFFF"/>
                </a:solidFill>
                <a:effectLst/>
                <a:uLnTx/>
                <a:uFillTx/>
                <a:latin typeface="Proxima Nova Light"/>
                <a:ea typeface="+mn-ea"/>
                <a:cs typeface="+mn-cs"/>
              </a:rPr>
              <a:t>Don’t go with your IT hat on. </a:t>
            </a:r>
            <a:br>
              <a:rPr kumimoji="0" lang="en-US" sz="1800" b="0" i="0" u="none" strike="noStrike" kern="1200" cap="none" spc="0" normalizeH="0" baseline="0" noProof="0">
                <a:ln>
                  <a:noFill/>
                </a:ln>
                <a:solidFill>
                  <a:srgbClr val="FFFFFF"/>
                </a:solidFill>
                <a:effectLst/>
                <a:uLnTx/>
                <a:uFillTx/>
                <a:latin typeface="Proxima Nova Light"/>
                <a:ea typeface="+mn-ea"/>
                <a:cs typeface="+mn-cs"/>
              </a:rPr>
            </a:br>
            <a:endParaRPr kumimoji="0" lang="en-US" sz="1800" b="0" i="0" u="none" strike="noStrike" kern="1200" cap="none" spc="0" normalizeH="0" baseline="0" noProof="0">
              <a:ln>
                <a:noFill/>
              </a:ln>
              <a:solidFill>
                <a:srgbClr val="FFFFFF"/>
              </a:solidFill>
              <a:effectLst/>
              <a:uLnTx/>
              <a:uFillTx/>
              <a:latin typeface="Proxima Nova Ligh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180975" algn="l"/>
              </a:tabLst>
              <a:defRPr/>
            </a:pPr>
            <a:r>
              <a:rPr kumimoji="0" lang="en-US" sz="1800" b="0" i="0" u="none" strike="noStrike" kern="1200" cap="none" spc="0" normalizeH="0" baseline="0" noProof="0">
                <a:ln>
                  <a:noFill/>
                </a:ln>
                <a:solidFill>
                  <a:srgbClr val="FFFFFF"/>
                </a:solidFill>
                <a:effectLst/>
                <a:uLnTx/>
                <a:uFillTx/>
                <a:latin typeface="Proxima Nova Light"/>
                <a:ea typeface="+mn-ea"/>
                <a:cs typeface="+mn-cs"/>
              </a:rPr>
              <a:t>Don’t go with a proposal. </a:t>
            </a:r>
          </a:p>
        </p:txBody>
      </p:sp>
      <p:sp>
        <p:nvSpPr>
          <p:cNvPr id="20" name="Rectangle 19">
            <a:extLst>
              <a:ext uri="{FF2B5EF4-FFF2-40B4-BE49-F238E27FC236}">
                <a16:creationId xmlns:a16="http://schemas.microsoft.com/office/drawing/2014/main" id="{0328B692-E0BA-42DC-B404-88D535D2C9E1}"/>
              </a:ext>
            </a:extLst>
          </p:cNvPr>
          <p:cNvSpPr/>
          <p:nvPr/>
        </p:nvSpPr>
        <p:spPr>
          <a:xfrm>
            <a:off x="4536000" y="1028495"/>
            <a:ext cx="90000" cy="1507877"/>
          </a:xfrm>
          <a:prstGeom prst="rect">
            <a:avLst/>
          </a:prstGeom>
          <a:solidFill>
            <a:srgbClr val="E2012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roxima Nova" panose="020B0604020202020204"/>
              <a:ea typeface="+mn-ea"/>
              <a:cs typeface="+mn-cs"/>
            </a:endParaRPr>
          </a:p>
        </p:txBody>
      </p:sp>
      <p:sp>
        <p:nvSpPr>
          <p:cNvPr id="25" name="Rectangle 24">
            <a:extLst>
              <a:ext uri="{FF2B5EF4-FFF2-40B4-BE49-F238E27FC236}">
                <a16:creationId xmlns:a16="http://schemas.microsoft.com/office/drawing/2014/main" id="{FD093905-2E0E-47CF-AD15-EBA34D8B4B01}"/>
              </a:ext>
            </a:extLst>
          </p:cNvPr>
          <p:cNvSpPr/>
          <p:nvPr/>
        </p:nvSpPr>
        <p:spPr>
          <a:xfrm>
            <a:off x="4680000" y="2870829"/>
            <a:ext cx="6960491" cy="1477328"/>
          </a:xfrm>
          <a:prstGeom prst="rect">
            <a:avLst/>
          </a:prstGeom>
        </p:spPr>
        <p:txBody>
          <a:bodyPr wrap="square"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tab pos="85725" algn="l"/>
              </a:tabLst>
              <a:defRPr/>
            </a:pPr>
            <a: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t>Teams are doing the same things.</a:t>
            </a:r>
            <a:b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br>
            <a:endPar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tab pos="85725" algn="l"/>
              </a:tabLst>
              <a:defRPr/>
            </a:pPr>
            <a: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t>Their challenges are similar.</a:t>
            </a:r>
            <a:b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br>
            <a:endPar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tab pos="85725" algn="l"/>
              </a:tabLst>
              <a:defRPr/>
            </a:pPr>
            <a: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t>Solve one thing, and keep building. </a:t>
            </a:r>
          </a:p>
        </p:txBody>
      </p:sp>
      <p:sp>
        <p:nvSpPr>
          <p:cNvPr id="26" name="Rectangle 25">
            <a:extLst>
              <a:ext uri="{FF2B5EF4-FFF2-40B4-BE49-F238E27FC236}">
                <a16:creationId xmlns:a16="http://schemas.microsoft.com/office/drawing/2014/main" id="{58DD8BDD-2684-4E7C-9451-C7865DF95B5F}"/>
              </a:ext>
            </a:extLst>
          </p:cNvPr>
          <p:cNvSpPr/>
          <p:nvPr/>
        </p:nvSpPr>
        <p:spPr>
          <a:xfrm>
            <a:off x="4536000" y="2796349"/>
            <a:ext cx="90000" cy="1625261"/>
          </a:xfrm>
          <a:prstGeom prst="rect">
            <a:avLst/>
          </a:prstGeom>
          <a:solidFill>
            <a:srgbClr val="E2012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6921E99-6D38-4EE7-9D1F-7C45A11B1BB3}"/>
              </a:ext>
            </a:extLst>
          </p:cNvPr>
          <p:cNvSpPr/>
          <p:nvPr/>
        </p:nvSpPr>
        <p:spPr>
          <a:xfrm>
            <a:off x="4536000" y="4675992"/>
            <a:ext cx="90000" cy="1578571"/>
          </a:xfrm>
          <a:prstGeom prst="rect">
            <a:avLst/>
          </a:prstGeom>
          <a:solidFill>
            <a:srgbClr val="E20124"/>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roxima Nova" panose="020B0604020202020204"/>
              <a:ea typeface="+mn-ea"/>
              <a:cs typeface="+mn-cs"/>
            </a:endParaRPr>
          </a:p>
        </p:txBody>
      </p:sp>
      <p:sp>
        <p:nvSpPr>
          <p:cNvPr id="29" name="Rectangle 28">
            <a:extLst>
              <a:ext uri="{FF2B5EF4-FFF2-40B4-BE49-F238E27FC236}">
                <a16:creationId xmlns:a16="http://schemas.microsoft.com/office/drawing/2014/main" id="{CE1D7EA6-A234-497B-A66F-842B78DC38B7}"/>
              </a:ext>
            </a:extLst>
          </p:cNvPr>
          <p:cNvSpPr/>
          <p:nvPr/>
        </p:nvSpPr>
        <p:spPr>
          <a:xfrm>
            <a:off x="4680000" y="4675992"/>
            <a:ext cx="6960491" cy="1477328"/>
          </a:xfrm>
          <a:prstGeom prst="rect">
            <a:avLst/>
          </a:prstGeom>
        </p:spPr>
        <p:txBody>
          <a:bodyPr wrap="square"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tab pos="85725" algn="l"/>
              </a:tabLst>
              <a:defRPr/>
            </a:pPr>
            <a: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t>Momentum creates more demand. </a:t>
            </a:r>
            <a:b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br>
            <a:endPar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tab pos="85725" algn="l"/>
              </a:tabLst>
              <a:defRPr/>
            </a:pPr>
            <a: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t>Don’t call it ESM (too IT-centric), can be off-putting.</a:t>
            </a:r>
            <a:b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br>
            <a:endPar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tab pos="85725" algn="l"/>
              </a:tabLst>
              <a:defRPr/>
            </a:pPr>
            <a:r>
              <a:rPr kumimoji="0" lang="en-GB" sz="1800" b="0" i="0" u="none" strike="noStrike" kern="1200" cap="none" spc="0" normalizeH="0" baseline="0" noProof="0">
                <a:ln>
                  <a:noFill/>
                </a:ln>
                <a:solidFill>
                  <a:srgbClr val="FFFFFF"/>
                </a:solidFill>
                <a:effectLst/>
                <a:uLnTx/>
                <a:uFillTx/>
                <a:latin typeface="Proxima Nova Light" panose="02000506030000020004"/>
                <a:ea typeface="+mn-ea"/>
                <a:cs typeface="Calibri"/>
              </a:rPr>
              <a:t>Discussing business challenges breaks down silos. </a:t>
            </a:r>
          </a:p>
        </p:txBody>
      </p:sp>
      <p:pic>
        <p:nvPicPr>
          <p:cNvPr id="6" name="Picture 5" descr="A picture containing person, person, glasses, wearing&#10;&#10;Description automatically generated">
            <a:extLst>
              <a:ext uri="{FF2B5EF4-FFF2-40B4-BE49-F238E27FC236}">
                <a16:creationId xmlns:a16="http://schemas.microsoft.com/office/drawing/2014/main" id="{A030F34A-26D5-4253-92B1-69987BBAF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37" y="2484212"/>
            <a:ext cx="1285388" cy="1285388"/>
          </a:xfrm>
          <a:prstGeom prst="ellipse">
            <a:avLst/>
          </a:prstGeom>
          <a:ln w="12700" cap="rnd">
            <a:solidFill>
              <a:srgbClr val="D0CECE"/>
            </a:solidFill>
          </a:ln>
          <a:effectLst/>
          <a:scene3d>
            <a:camera prst="orthographicFront"/>
            <a:lightRig rig="contrasting" dir="t">
              <a:rot lat="0" lon="0" rev="3000000"/>
            </a:lightRig>
          </a:scene3d>
          <a:sp3d contourW="7620">
            <a:contourClr>
              <a:srgbClr val="333333"/>
            </a:contourClr>
          </a:sp3d>
        </p:spPr>
      </p:pic>
      <p:sp>
        <p:nvSpPr>
          <p:cNvPr id="30" name="TextBox 29">
            <a:extLst>
              <a:ext uri="{FF2B5EF4-FFF2-40B4-BE49-F238E27FC236}">
                <a16:creationId xmlns:a16="http://schemas.microsoft.com/office/drawing/2014/main" id="{B3D1D14C-09AC-4226-BD01-B17FB61A512B}"/>
              </a:ext>
            </a:extLst>
          </p:cNvPr>
          <p:cNvSpPr txBox="1"/>
          <p:nvPr/>
        </p:nvSpPr>
        <p:spPr>
          <a:xfrm>
            <a:off x="1860862" y="2586840"/>
            <a:ext cx="27917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Proxima Nova Light" panose="02000506030000020004"/>
                <a:ea typeface="+mn-ea"/>
                <a:cs typeface="+mn-cs"/>
              </a:rPr>
              <a:t>Darren Rose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Proxima Nova Light" panose="02000506030000020004"/>
                <a:ea typeface="+mn-ea"/>
                <a:cs typeface="+mn-cs"/>
              </a:rPr>
              <a:t>Central Services Operations Director</a:t>
            </a:r>
            <a:br>
              <a:rPr kumimoji="0" lang="en-GB" sz="1200" b="0" i="0" u="none" strike="noStrike" kern="1200" cap="none" spc="0" normalizeH="0" baseline="0" noProof="0">
                <a:ln>
                  <a:noFill/>
                </a:ln>
                <a:solidFill>
                  <a:srgbClr val="FFFFFF"/>
                </a:solidFill>
                <a:effectLst/>
                <a:uLnTx/>
                <a:uFillTx/>
                <a:latin typeface="Proxima Nova Light" panose="02000506030000020004"/>
                <a:ea typeface="+mn-ea"/>
                <a:cs typeface="+mn-cs"/>
              </a:rPr>
            </a:br>
            <a:br>
              <a:rPr kumimoji="0" lang="en-GB" sz="1200" b="0" i="0" u="none" strike="noStrike" kern="1200" cap="none" spc="0" normalizeH="0" baseline="0" noProof="0">
                <a:ln>
                  <a:noFill/>
                </a:ln>
                <a:solidFill>
                  <a:srgbClr val="FFFFFF"/>
                </a:solidFill>
                <a:effectLst/>
                <a:uLnTx/>
                <a:uFillTx/>
                <a:latin typeface="Proxima Nova Light" panose="02000506030000020004"/>
                <a:ea typeface="+mn-ea"/>
                <a:cs typeface="+mn-cs"/>
              </a:rPr>
            </a:br>
            <a:r>
              <a:rPr kumimoji="0" lang="en-US" sz="1200" b="0" i="0" u="none" strike="noStrike" kern="1200" cap="none" spc="0" normalizeH="0" baseline="0" noProof="0">
                <a:ln>
                  <a:noFill/>
                </a:ln>
                <a:solidFill>
                  <a:srgbClr val="FFFFFF"/>
                </a:solidFill>
                <a:effectLst/>
                <a:uLnTx/>
                <a:uFillTx/>
                <a:latin typeface="Proxima Nova Light" panose="02000506030000020004"/>
                <a:ea typeface="+mn-ea"/>
                <a:cs typeface="+mn-cs"/>
              </a:rPr>
              <a:t>https://www.linkedin.com/in/darren-rose-850464a/</a:t>
            </a:r>
            <a:endParaRPr kumimoji="0" lang="en-GB" sz="1200" b="0" i="0" u="none" strike="noStrike" kern="1200" cap="none" spc="0" normalizeH="0" baseline="0" noProof="0">
              <a:ln>
                <a:noFill/>
              </a:ln>
              <a:solidFill>
                <a:srgbClr val="FFFFFF"/>
              </a:solidFill>
              <a:effectLst/>
              <a:uLnTx/>
              <a:uFillTx/>
              <a:latin typeface="Proxima Nova Light" panose="02000506030000020004"/>
              <a:ea typeface="+mn-ea"/>
              <a:cs typeface="+mn-cs"/>
            </a:endParaRPr>
          </a:p>
        </p:txBody>
      </p:sp>
      <p:sp>
        <p:nvSpPr>
          <p:cNvPr id="3" name="Title 2">
            <a:extLst>
              <a:ext uri="{FF2B5EF4-FFF2-40B4-BE49-F238E27FC236}">
                <a16:creationId xmlns:a16="http://schemas.microsoft.com/office/drawing/2014/main" id="{774B9370-EB56-334D-A43A-879A3D95BDEF}"/>
              </a:ext>
            </a:extLst>
          </p:cNvPr>
          <p:cNvSpPr>
            <a:spLocks noGrp="1"/>
          </p:cNvSpPr>
          <p:nvPr>
            <p:ph type="title" idx="4294967295"/>
          </p:nvPr>
        </p:nvSpPr>
        <p:spPr>
          <a:xfrm>
            <a:off x="612000" y="1800000"/>
            <a:ext cx="3987800" cy="684212"/>
          </a:xfrm>
        </p:spPr>
        <p:txBody>
          <a:bodyPr>
            <a:normAutofit/>
          </a:bodyPr>
          <a:lstStyle/>
          <a:p>
            <a:r>
              <a:rPr lang="en-US" sz="3000">
                <a:solidFill>
                  <a:schemeClr val="bg1"/>
                </a:solidFill>
              </a:rPr>
              <a:t>Vinci Construction UK</a:t>
            </a:r>
          </a:p>
        </p:txBody>
      </p:sp>
      <p:pic>
        <p:nvPicPr>
          <p:cNvPr id="9" name="Picture 8">
            <a:extLst>
              <a:ext uri="{FF2B5EF4-FFF2-40B4-BE49-F238E27FC236}">
                <a16:creationId xmlns:a16="http://schemas.microsoft.com/office/drawing/2014/main" id="{97C0DBE0-EF18-7C45-92EC-5A20FCB4F7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700" y="1105138"/>
            <a:ext cx="2207582" cy="571373"/>
          </a:xfrm>
          <a:prstGeom prst="rect">
            <a:avLst/>
          </a:prstGeom>
        </p:spPr>
      </p:pic>
    </p:spTree>
    <p:extLst>
      <p:ext uri="{BB962C8B-B14F-4D97-AF65-F5344CB8AC3E}">
        <p14:creationId xmlns:p14="http://schemas.microsoft.com/office/powerpoint/2010/main" val="45233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5" grpId="0"/>
      <p:bldP spid="26" grpId="0" animBg="1"/>
      <p:bldP spid="22"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pair of sunglasses&#10;&#10;Description automatically generated with low confidence">
            <a:extLst>
              <a:ext uri="{FF2B5EF4-FFF2-40B4-BE49-F238E27FC236}">
                <a16:creationId xmlns:a16="http://schemas.microsoft.com/office/drawing/2014/main" id="{3642DB5B-52F7-8939-CA6F-BB98564DAE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p:spPr>
      </p:pic>
      <p:sp>
        <p:nvSpPr>
          <p:cNvPr id="2" name="Title 1">
            <a:extLst>
              <a:ext uri="{FF2B5EF4-FFF2-40B4-BE49-F238E27FC236}">
                <a16:creationId xmlns:a16="http://schemas.microsoft.com/office/drawing/2014/main" id="{E4136DA6-E060-A1CF-F4DC-A7BF92F5E61D}"/>
              </a:ext>
            </a:extLst>
          </p:cNvPr>
          <p:cNvSpPr>
            <a:spLocks noGrp="1"/>
          </p:cNvSpPr>
          <p:nvPr>
            <p:ph type="title"/>
          </p:nvPr>
        </p:nvSpPr>
        <p:spPr>
          <a:xfrm>
            <a:off x="1354921" y="2401347"/>
            <a:ext cx="4453212" cy="1325563"/>
          </a:xfrm>
        </p:spPr>
        <p:txBody>
          <a:bodyPr>
            <a:normAutofit/>
          </a:bodyPr>
          <a:lstStyle/>
          <a:p>
            <a:r>
              <a:rPr lang="en-GB" dirty="0">
                <a:solidFill>
                  <a:schemeClr val="bg1"/>
                </a:solidFill>
              </a:rPr>
              <a:t>Market Polarisation</a:t>
            </a:r>
          </a:p>
        </p:txBody>
      </p:sp>
      <p:pic>
        <p:nvPicPr>
          <p:cNvPr id="9" name="Picture 8">
            <a:extLst>
              <a:ext uri="{FF2B5EF4-FFF2-40B4-BE49-F238E27FC236}">
                <a16:creationId xmlns:a16="http://schemas.microsoft.com/office/drawing/2014/main" id="{3819E195-3D85-9A34-D6BA-54387AE8BF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14" name="Rectangle 13">
            <a:extLst>
              <a:ext uri="{FF2B5EF4-FFF2-40B4-BE49-F238E27FC236}">
                <a16:creationId xmlns:a16="http://schemas.microsoft.com/office/drawing/2014/main" id="{4B2D4AC1-B586-70F1-1B5D-664B32BEFEE3}"/>
              </a:ext>
            </a:extLst>
          </p:cNvPr>
          <p:cNvSpPr/>
          <p:nvPr/>
        </p:nvSpPr>
        <p:spPr>
          <a:xfrm>
            <a:off x="-12702" y="0"/>
            <a:ext cx="12192000" cy="6858000"/>
          </a:xfrm>
          <a:prstGeom prst="rect">
            <a:avLst/>
          </a:prstGeom>
          <a:solidFill>
            <a:srgbClr val="00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A04970B6-6C27-3517-2E82-74897B8D3322}"/>
              </a:ext>
            </a:extLst>
          </p:cNvPr>
          <p:cNvSpPr txBox="1">
            <a:spLocks/>
          </p:cNvSpPr>
          <p:nvPr/>
        </p:nvSpPr>
        <p:spPr>
          <a:xfrm>
            <a:off x="1354921" y="3195908"/>
            <a:ext cx="5409946" cy="1452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rPr>
              <a:t>Focus on transactional IT</a:t>
            </a:r>
          </a:p>
        </p:txBody>
      </p:sp>
      <p:sp>
        <p:nvSpPr>
          <p:cNvPr id="17" name="Title 1">
            <a:extLst>
              <a:ext uri="{FF2B5EF4-FFF2-40B4-BE49-F238E27FC236}">
                <a16:creationId xmlns:a16="http://schemas.microsoft.com/office/drawing/2014/main" id="{523BDD0C-FA12-3205-C716-96D0EE8C2BDA}"/>
              </a:ext>
            </a:extLst>
          </p:cNvPr>
          <p:cNvSpPr txBox="1">
            <a:spLocks/>
          </p:cNvSpPr>
          <p:nvPr/>
        </p:nvSpPr>
        <p:spPr>
          <a:xfrm>
            <a:off x="1349613" y="3133088"/>
            <a:ext cx="5680879" cy="15740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rPr>
              <a:t>Focus on Enterprise (ESM)</a:t>
            </a:r>
          </a:p>
        </p:txBody>
      </p:sp>
      <p:sp>
        <p:nvSpPr>
          <p:cNvPr id="18" name="TextBox 17">
            <a:extLst>
              <a:ext uri="{FF2B5EF4-FFF2-40B4-BE49-F238E27FC236}">
                <a16:creationId xmlns:a16="http://schemas.microsoft.com/office/drawing/2014/main" id="{BF87A3C1-C352-9D5A-82E4-93F0086BE13C}"/>
              </a:ext>
            </a:extLst>
          </p:cNvPr>
          <p:cNvSpPr txBox="1"/>
          <p:nvPr/>
        </p:nvSpPr>
        <p:spPr>
          <a:xfrm>
            <a:off x="421200" y="6552000"/>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
        <p:nvSpPr>
          <p:cNvPr id="21" name="Title 1">
            <a:extLst>
              <a:ext uri="{FF2B5EF4-FFF2-40B4-BE49-F238E27FC236}">
                <a16:creationId xmlns:a16="http://schemas.microsoft.com/office/drawing/2014/main" id="{069F02B4-8A00-8A4F-0875-9503BCE8E6ED}"/>
              </a:ext>
            </a:extLst>
          </p:cNvPr>
          <p:cNvSpPr txBox="1">
            <a:spLocks/>
          </p:cNvSpPr>
          <p:nvPr/>
        </p:nvSpPr>
        <p:spPr>
          <a:xfrm>
            <a:off x="6697133" y="3699885"/>
            <a:ext cx="5409946" cy="23396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dirty="0">
              <a:solidFill>
                <a:schemeClr val="bg1"/>
              </a:solidFill>
            </a:endParaRPr>
          </a:p>
          <a:p>
            <a:pPr lvl="0">
              <a:lnSpc>
                <a:spcPct val="100000"/>
              </a:lnSpc>
              <a:spcBef>
                <a:spcPts val="0"/>
              </a:spcBef>
              <a:tabLst>
                <a:tab pos="180975" algn="l"/>
              </a:tabLst>
              <a:defRPr/>
            </a:pPr>
            <a:r>
              <a:rPr lang="en-US" sz="2400" dirty="0">
                <a:solidFill>
                  <a:prstClr val="white"/>
                </a:solidFill>
              </a:rPr>
              <a:t>“	</a:t>
            </a:r>
            <a:r>
              <a:rPr lang="en-GB" sz="2400" dirty="0">
                <a:solidFill>
                  <a:prstClr val="white"/>
                </a:solidFill>
              </a:rPr>
              <a:t>ESM is a game-changer. Hornbill has now been rolled out to 60% of our business units. Teams control their own destiny and can transform service delivery without technical gurus. </a:t>
            </a:r>
            <a:r>
              <a:rPr lang="en-GB" sz="2400" dirty="0">
                <a:solidFill>
                  <a:prstClr val="white"/>
                </a:solidFill>
                <a:latin typeface="Proxima Nova Light" panose="02000506030000020004" pitchFamily="50" charset="0"/>
              </a:rPr>
              <a:t>Automation is now front and centre in the employee experience, and the value that we are delivering is highly visible.</a:t>
            </a:r>
            <a:r>
              <a:rPr lang="en-GB" sz="2400" dirty="0">
                <a:solidFill>
                  <a:prstClr val="white"/>
                </a:solidFill>
              </a:rPr>
              <a:t>”</a:t>
            </a:r>
          </a:p>
          <a:p>
            <a:endParaRPr lang="en-GB" sz="2400" dirty="0">
              <a:solidFill>
                <a:schemeClr val="bg1"/>
              </a:solidFill>
            </a:endParaRPr>
          </a:p>
        </p:txBody>
      </p:sp>
      <p:grpSp>
        <p:nvGrpSpPr>
          <p:cNvPr id="23" name="Group 22">
            <a:extLst>
              <a:ext uri="{FF2B5EF4-FFF2-40B4-BE49-F238E27FC236}">
                <a16:creationId xmlns:a16="http://schemas.microsoft.com/office/drawing/2014/main" id="{AC277740-C51A-7438-623F-3EF9F7ED4D2E}"/>
              </a:ext>
            </a:extLst>
          </p:cNvPr>
          <p:cNvGrpSpPr/>
          <p:nvPr/>
        </p:nvGrpSpPr>
        <p:grpSpPr>
          <a:xfrm>
            <a:off x="6723224" y="3295867"/>
            <a:ext cx="5409946" cy="2647568"/>
            <a:chOff x="6697133" y="3699508"/>
            <a:chExt cx="5409946" cy="2647568"/>
          </a:xfrm>
        </p:grpSpPr>
        <p:sp>
          <p:nvSpPr>
            <p:cNvPr id="20" name="Title 1">
              <a:extLst>
                <a:ext uri="{FF2B5EF4-FFF2-40B4-BE49-F238E27FC236}">
                  <a16:creationId xmlns:a16="http://schemas.microsoft.com/office/drawing/2014/main" id="{3F0D2745-4BC7-1A98-DF70-9B84EC2E37F6}"/>
                </a:ext>
              </a:extLst>
            </p:cNvPr>
            <p:cNvSpPr txBox="1">
              <a:spLocks/>
            </p:cNvSpPr>
            <p:nvPr/>
          </p:nvSpPr>
          <p:spPr>
            <a:xfrm>
              <a:off x="6697133" y="3699508"/>
              <a:ext cx="5409946" cy="23396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solidFill>
                  <a:schemeClr val="bg1"/>
                </a:solidFill>
              </a:endParaRPr>
            </a:p>
            <a:p>
              <a:r>
                <a:rPr lang="en-GB" sz="2400" dirty="0">
                  <a:solidFill>
                    <a:schemeClr val="bg1"/>
                  </a:solidFill>
                </a:rPr>
                <a:t>“Outsourcing market continues to grow as war for talent intensifies. For the first time in the UK, cost is no longer the #1 driver. The need to focus on core business is the primary driver, followed by access to resources and talent.”</a:t>
              </a:r>
            </a:p>
            <a:p>
              <a:endParaRPr lang="en-GB" sz="3200" dirty="0">
                <a:solidFill>
                  <a:schemeClr val="bg1"/>
                </a:solidFill>
              </a:endParaRPr>
            </a:p>
          </p:txBody>
        </p:sp>
        <p:sp>
          <p:nvSpPr>
            <p:cNvPr id="22" name="TextBox 21">
              <a:extLst>
                <a:ext uri="{FF2B5EF4-FFF2-40B4-BE49-F238E27FC236}">
                  <a16:creationId xmlns:a16="http://schemas.microsoft.com/office/drawing/2014/main" id="{7072EDE5-4653-AC74-AA5F-24B12EBE0DA1}"/>
                </a:ext>
              </a:extLst>
            </p:cNvPr>
            <p:cNvSpPr txBox="1"/>
            <p:nvPr/>
          </p:nvSpPr>
          <p:spPr>
            <a:xfrm>
              <a:off x="6697133" y="6100855"/>
              <a:ext cx="52239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Calibri" panose="020F0502020204030204"/>
                  <a:ea typeface="+mn-ea"/>
                  <a:cs typeface="+mn-cs"/>
                </a:rPr>
                <a:t>Source - https://www2.paconsulting.com/UK-IT-outsourcing-study-2022.html</a:t>
              </a:r>
              <a:endParaRPr kumimoji="0" lang="en-US" sz="1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38108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500"/>
                                        <p:tgtEl>
                                          <p:spTgt spid="17"/>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508EE8A-C79B-994F-B2D9-89739CCD4254}"/>
              </a:ext>
            </a:extLst>
          </p:cNvPr>
          <p:cNvSpPr>
            <a:spLocks noGrp="1"/>
          </p:cNvSpPr>
          <p:nvPr>
            <p:ph type="title"/>
          </p:nvPr>
        </p:nvSpPr>
        <p:spPr/>
        <p:txBody>
          <a:bodyPr/>
          <a:lstStyle/>
          <a:p>
            <a:r>
              <a:rPr lang="en-US"/>
              <a:t>An undeniable shift</a:t>
            </a:r>
            <a:br>
              <a:rPr lang="en-GB">
                <a:solidFill>
                  <a:prstClr val="white"/>
                </a:solidFill>
                <a:latin typeface="Proxima Nova Medium"/>
              </a:rPr>
            </a:br>
            <a:endParaRPr lang="en-US"/>
          </a:p>
        </p:txBody>
      </p:sp>
      <p:sp>
        <p:nvSpPr>
          <p:cNvPr id="15" name="Text Placeholder 14">
            <a:extLst>
              <a:ext uri="{FF2B5EF4-FFF2-40B4-BE49-F238E27FC236}">
                <a16:creationId xmlns:a16="http://schemas.microsoft.com/office/drawing/2014/main" id="{7AEBDF94-69D1-DE4E-92EE-CF12701AB9EE}"/>
              </a:ext>
            </a:extLst>
          </p:cNvPr>
          <p:cNvSpPr>
            <a:spLocks noGrp="1"/>
          </p:cNvSpPr>
          <p:nvPr>
            <p:ph type="body" sz="quarter" idx="13"/>
          </p:nvPr>
        </p:nvSpPr>
        <p:spPr>
          <a:xfrm>
            <a:off x="612000" y="2448732"/>
            <a:ext cx="5328000" cy="2816884"/>
          </a:xfrm>
        </p:spPr>
        <p:txBody>
          <a:bodyPr/>
          <a:lstStyle/>
          <a:p>
            <a:pPr lvl="0">
              <a:defRPr/>
            </a:pPr>
            <a:r>
              <a:rPr lang="en-GB">
                <a:latin typeface="Proxima Nova Medium" panose="02000506030000020004" pitchFamily="2" charset="0"/>
              </a:rPr>
              <a:t>Low-Code global market ($12.5B in 2020) will explode to reach $190.8B by 2030.</a:t>
            </a:r>
            <a:br>
              <a:rPr lang="en-GB"/>
            </a:br>
            <a:endParaRPr lang="en-GB"/>
          </a:p>
          <a:p>
            <a:pPr lvl="0">
              <a:spcBef>
                <a:spcPts val="0"/>
              </a:spcBef>
              <a:defRPr/>
            </a:pPr>
            <a:r>
              <a:rPr lang="en-GB"/>
              <a:t>The economic consequences of Covid-19 have validated the low-code value proposition. Hyper-automation drives business units to execute their own ideas and deliver more automation across their applications and </a:t>
            </a:r>
            <a:r>
              <a:rPr lang="en-GB">
                <a:solidFill>
                  <a:prstClr val="white"/>
                </a:solidFill>
              </a:rPr>
              <a:t>workflows.</a:t>
            </a:r>
            <a:endParaRPr lang="en-US">
              <a:solidFill>
                <a:prstClr val="white"/>
              </a:solidFill>
            </a:endParaRPr>
          </a:p>
          <a:p>
            <a:endParaRPr lang="en-US"/>
          </a:p>
        </p:txBody>
      </p:sp>
      <p:sp>
        <p:nvSpPr>
          <p:cNvPr id="11" name="Rounded Rectangle 10">
            <a:extLst>
              <a:ext uri="{FF2B5EF4-FFF2-40B4-BE49-F238E27FC236}">
                <a16:creationId xmlns:a16="http://schemas.microsoft.com/office/drawing/2014/main" id="{7BB2FB6E-C7DB-944E-A735-B647C59864EE}"/>
              </a:ext>
            </a:extLst>
          </p:cNvPr>
          <p:cNvSpPr/>
          <p:nvPr/>
        </p:nvSpPr>
        <p:spPr>
          <a:xfrm>
            <a:off x="6432605" y="4890052"/>
            <a:ext cx="2571999" cy="1184745"/>
          </a:xfrm>
          <a:prstGeom prst="roundRect">
            <a:avLst>
              <a:gd name="adj" fmla="val 90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Proxima Nova" panose="020B0604020202020204"/>
                <a:ea typeface="+mn-ea"/>
                <a:cs typeface="+mn-cs"/>
              </a:rPr>
              <a:t>Era of Self-Service Automation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Proxima Nova"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Proxima Nova" panose="020B0604020202020204"/>
                <a:ea typeface="+mn-ea"/>
                <a:cs typeface="+mn-cs"/>
                <a:hlinkClick r:id="rId3">
                  <a:extLst>
                    <a:ext uri="{A12FA001-AC4F-418D-AE19-62706E023703}">
                      <ahyp:hlinkClr xmlns:ahyp="http://schemas.microsoft.com/office/drawing/2018/hyperlinkcolor" val="tx"/>
                    </a:ext>
                  </a:extLst>
                </a:hlinkClick>
              </a:rPr>
              <a:t>https://info.hornbill.com/a-new-era-for-self-service-automation</a:t>
            </a:r>
            <a:r>
              <a:rPr kumimoji="0" lang="en-US" sz="1200" b="0" i="0" u="none" strike="noStrike" kern="1200" cap="none" spc="0" normalizeH="0" baseline="0" noProof="0">
                <a:ln>
                  <a:noFill/>
                </a:ln>
                <a:solidFill>
                  <a:srgbClr val="FFFFFF"/>
                </a:solidFill>
                <a:effectLst/>
                <a:uLnTx/>
                <a:uFillTx/>
                <a:latin typeface="Proxima Nova" panose="020B0604020202020204"/>
                <a:ea typeface="+mn-ea"/>
                <a:cs typeface="+mn-cs"/>
              </a:rPr>
              <a:t> </a:t>
            </a:r>
            <a:endPar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85AA862B-869B-0F42-8C89-3178364EA984}"/>
              </a:ext>
            </a:extLst>
          </p:cNvPr>
          <p:cNvSpPr/>
          <p:nvPr/>
        </p:nvSpPr>
        <p:spPr>
          <a:xfrm>
            <a:off x="9127987" y="4890053"/>
            <a:ext cx="2568557" cy="1184744"/>
          </a:xfrm>
          <a:prstGeom prst="roundRect">
            <a:avLst>
              <a:gd name="adj" fmla="val 90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Proxima Nova" panose="020B0604020202020204"/>
                <a:ea typeface="+mn-ea"/>
                <a:cs typeface="+mn-cs"/>
              </a:rPr>
              <a:t>Experience is the new battlefield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Proxima Nova"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Proxima Nova"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Proxima Nova" panose="020B0604020202020204"/>
                <a:ea typeface="+mn-ea"/>
                <a:cs typeface="+mn-cs"/>
                <a:hlinkClick r:id="rId4">
                  <a:extLst>
                    <a:ext uri="{A12FA001-AC4F-418D-AE19-62706E023703}">
                      <ahyp:hlinkClr xmlns:ahyp="http://schemas.microsoft.com/office/drawing/2018/hyperlinkcolor" val="tx"/>
                    </a:ext>
                  </a:extLst>
                </a:hlinkClick>
              </a:rPr>
              <a:t>https://bit.ly/3DRMhWE</a:t>
            </a: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text, scene, laser, light&#10;&#10;Description automatically generated">
            <a:extLst>
              <a:ext uri="{FF2B5EF4-FFF2-40B4-BE49-F238E27FC236}">
                <a16:creationId xmlns:a16="http://schemas.microsoft.com/office/drawing/2014/main" id="{812D457D-8EB7-D003-0994-C458EDF23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2605" y="1175728"/>
            <a:ext cx="2568983" cy="3635074"/>
          </a:xfrm>
          <a:prstGeom prst="rect">
            <a:avLst/>
          </a:prstGeom>
        </p:spPr>
      </p:pic>
      <p:pic>
        <p:nvPicPr>
          <p:cNvPr id="4" name="Picture 3" descr="A pair of boxing gloves&#10;&#10;Description automatically generated">
            <a:extLst>
              <a:ext uri="{FF2B5EF4-FFF2-40B4-BE49-F238E27FC236}">
                <a16:creationId xmlns:a16="http://schemas.microsoft.com/office/drawing/2014/main" id="{78AE89AA-8596-C637-79D1-3FB9FC556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988" y="1175729"/>
            <a:ext cx="2573738" cy="3635073"/>
          </a:xfrm>
          <a:prstGeom prst="rect">
            <a:avLst/>
          </a:prstGeom>
        </p:spPr>
      </p:pic>
      <p:pic>
        <p:nvPicPr>
          <p:cNvPr id="6" name="Picture 5">
            <a:extLst>
              <a:ext uri="{FF2B5EF4-FFF2-40B4-BE49-F238E27FC236}">
                <a16:creationId xmlns:a16="http://schemas.microsoft.com/office/drawing/2014/main" id="{E7A7B7BC-511F-138E-35CC-2E6484BD7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96544" y="564171"/>
            <a:ext cx="88900" cy="5118100"/>
          </a:xfrm>
          <a:prstGeom prst="rect">
            <a:avLst/>
          </a:prstGeom>
        </p:spPr>
      </p:pic>
    </p:spTree>
    <p:extLst>
      <p:ext uri="{BB962C8B-B14F-4D97-AF65-F5344CB8AC3E}">
        <p14:creationId xmlns:p14="http://schemas.microsoft.com/office/powerpoint/2010/main" val="42726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onfire at night&#10;&#10;Description automatically generated with low confidence">
            <a:extLst>
              <a:ext uri="{FF2B5EF4-FFF2-40B4-BE49-F238E27FC236}">
                <a16:creationId xmlns:a16="http://schemas.microsoft.com/office/drawing/2014/main" id="{78AC4905-9477-DDB5-D14A-2111A891F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373" y="-1587"/>
            <a:ext cx="10267627" cy="6858000"/>
          </a:xfrm>
          <a:prstGeom prst="rect">
            <a:avLst/>
          </a:prstGeom>
        </p:spPr>
      </p:pic>
      <p:pic>
        <p:nvPicPr>
          <p:cNvPr id="7" name="Picture 6" descr="A large bonfire at night&#10;&#10;Description automatically generated with low confidence">
            <a:extLst>
              <a:ext uri="{FF2B5EF4-FFF2-40B4-BE49-F238E27FC236}">
                <a16:creationId xmlns:a16="http://schemas.microsoft.com/office/drawing/2014/main" id="{4F5ADA7B-E786-8C13-695A-A098957B586A}"/>
              </a:ext>
            </a:extLst>
          </p:cNvPr>
          <p:cNvPicPr>
            <a:picLocks noChangeAspect="1"/>
          </p:cNvPicPr>
          <p:nvPr/>
        </p:nvPicPr>
        <p:blipFill rotWithShape="1">
          <a:blip r:embed="rId3">
            <a:extLst>
              <a:ext uri="{28A0092B-C50C-407E-A947-70E740481C1C}">
                <a14:useLocalDpi xmlns:a14="http://schemas.microsoft.com/office/drawing/2010/main" val="0"/>
              </a:ext>
            </a:extLst>
          </a:blip>
          <a:srcRect r="90629"/>
          <a:stretch/>
        </p:blipFill>
        <p:spPr>
          <a:xfrm>
            <a:off x="962186" y="-8878"/>
            <a:ext cx="962187" cy="6874169"/>
          </a:xfrm>
          <a:prstGeom prst="rect">
            <a:avLst/>
          </a:prstGeom>
        </p:spPr>
      </p:pic>
      <p:pic>
        <p:nvPicPr>
          <p:cNvPr id="9" name="Picture 8" descr="A large bonfire at night&#10;&#10;Description automatically generated with low confidence">
            <a:extLst>
              <a:ext uri="{FF2B5EF4-FFF2-40B4-BE49-F238E27FC236}">
                <a16:creationId xmlns:a16="http://schemas.microsoft.com/office/drawing/2014/main" id="{51138869-16DD-5E76-7795-A8CE88ED3F88}"/>
              </a:ext>
            </a:extLst>
          </p:cNvPr>
          <p:cNvPicPr>
            <a:picLocks noChangeAspect="1"/>
          </p:cNvPicPr>
          <p:nvPr/>
        </p:nvPicPr>
        <p:blipFill rotWithShape="1">
          <a:blip r:embed="rId3">
            <a:extLst>
              <a:ext uri="{28A0092B-C50C-407E-A947-70E740481C1C}">
                <a14:useLocalDpi xmlns:a14="http://schemas.microsoft.com/office/drawing/2010/main" val="0"/>
              </a:ext>
            </a:extLst>
          </a:blip>
          <a:srcRect r="90629"/>
          <a:stretch/>
        </p:blipFill>
        <p:spPr>
          <a:xfrm>
            <a:off x="5435" y="0"/>
            <a:ext cx="962187" cy="6858000"/>
          </a:xfrm>
          <a:prstGeom prst="rect">
            <a:avLst/>
          </a:prstGeom>
        </p:spPr>
      </p:pic>
      <p:sp>
        <p:nvSpPr>
          <p:cNvPr id="4" name="Title 5">
            <a:extLst>
              <a:ext uri="{FF2B5EF4-FFF2-40B4-BE49-F238E27FC236}">
                <a16:creationId xmlns:a16="http://schemas.microsoft.com/office/drawing/2014/main" id="{550FB6DC-1AD9-7DA2-A50F-DA3B6D215E85}"/>
              </a:ext>
            </a:extLst>
          </p:cNvPr>
          <p:cNvSpPr txBox="1">
            <a:spLocks/>
          </p:cNvSpPr>
          <p:nvPr/>
        </p:nvSpPr>
        <p:spPr>
          <a:xfrm>
            <a:off x="759799" y="2345926"/>
            <a:ext cx="5001686" cy="179294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200" kern="0" spc="50">
                <a:solidFill>
                  <a:schemeClr val="bg1"/>
                </a:solidFill>
              </a:rPr>
              <a:t>Revolution </a:t>
            </a:r>
          </a:p>
          <a:p>
            <a:pPr algn="l"/>
            <a:r>
              <a:rPr lang="en-US" sz="3100" kern="0" spc="50">
                <a:solidFill>
                  <a:schemeClr val="bg1"/>
                </a:solidFill>
              </a:rPr>
              <a:t>The Future of Service Management in 2023</a:t>
            </a:r>
          </a:p>
        </p:txBody>
      </p:sp>
      <p:pic>
        <p:nvPicPr>
          <p:cNvPr id="11" name="Picture 10">
            <a:extLst>
              <a:ext uri="{FF2B5EF4-FFF2-40B4-BE49-F238E27FC236}">
                <a16:creationId xmlns:a16="http://schemas.microsoft.com/office/drawing/2014/main" id="{DB75220C-C221-92D1-7448-2F27A2A498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2" name="TextBox 1">
            <a:extLst>
              <a:ext uri="{FF2B5EF4-FFF2-40B4-BE49-F238E27FC236}">
                <a16:creationId xmlns:a16="http://schemas.microsoft.com/office/drawing/2014/main" id="{07335A9E-2237-F1A7-55C0-3E554B702889}"/>
              </a:ext>
            </a:extLst>
          </p:cNvPr>
          <p:cNvSpPr txBox="1"/>
          <p:nvPr/>
        </p:nvSpPr>
        <p:spPr>
          <a:xfrm>
            <a:off x="759800" y="4872383"/>
            <a:ext cx="5303387"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ea typeface="+mn-ea"/>
                <a:cs typeface="+mn-cs"/>
              </a:rPr>
              <a:t>Patrick Bolger</a:t>
            </a:r>
            <a:r>
              <a:rPr kumimoji="0" lang="en-GB" sz="1800" b="0" i="0" u="none" strike="noStrike" kern="1200" cap="none" spc="0" normalizeH="0" baseline="0" noProof="0" dirty="0">
                <a:ln>
                  <a:noFill/>
                </a:ln>
                <a:solidFill>
                  <a:schemeClr val="bg1"/>
                </a:solidFill>
                <a:effectLst/>
                <a:uLnTx/>
                <a:uFillTx/>
                <a:ea typeface="+mn-ea"/>
                <a:cs typeface="+mn-cs"/>
              </a:rPr>
              <a:t> | Chief Evangelist | @patb0512</a:t>
            </a:r>
          </a:p>
        </p:txBody>
      </p:sp>
      <p:pic>
        <p:nvPicPr>
          <p:cNvPr id="8" name="Picture 7" descr="Logo&#10;&#10;Description automatically generated">
            <a:extLst>
              <a:ext uri="{FF2B5EF4-FFF2-40B4-BE49-F238E27FC236}">
                <a16:creationId xmlns:a16="http://schemas.microsoft.com/office/drawing/2014/main" id="{9E9577F7-B7C5-D109-0050-85C0D90E0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300" y="4914226"/>
            <a:ext cx="446741" cy="446741"/>
          </a:xfrm>
          <a:prstGeom prst="rect">
            <a:avLst/>
          </a:prstGeom>
          <a:noFill/>
        </p:spPr>
      </p:pic>
      <p:sp>
        <p:nvSpPr>
          <p:cNvPr id="13" name="TextBox 12">
            <a:extLst>
              <a:ext uri="{FF2B5EF4-FFF2-40B4-BE49-F238E27FC236}">
                <a16:creationId xmlns:a16="http://schemas.microsoft.com/office/drawing/2014/main" id="{50C45736-EC6F-65E3-281C-54AFC41FA1A7}"/>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385164255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ark&#10;&#10;Description automatically generated">
            <a:extLst>
              <a:ext uri="{FF2B5EF4-FFF2-40B4-BE49-F238E27FC236}">
                <a16:creationId xmlns:a16="http://schemas.microsoft.com/office/drawing/2014/main" id="{B2FB131C-FBA3-F48D-60E1-60742558067E}"/>
              </a:ext>
            </a:extLst>
          </p:cNvPr>
          <p:cNvPicPr>
            <a:picLocks noChangeAspect="1"/>
          </p:cNvPicPr>
          <p:nvPr/>
        </p:nvPicPr>
        <p:blipFill rotWithShape="1">
          <a:blip r:embed="rId3">
            <a:extLst>
              <a:ext uri="{28A0092B-C50C-407E-A947-70E740481C1C}">
                <a14:useLocalDpi xmlns:a14="http://schemas.microsoft.com/office/drawing/2010/main" val="0"/>
              </a:ext>
            </a:extLst>
          </a:blip>
          <a:srcRect r="31492"/>
          <a:stretch/>
        </p:blipFill>
        <p:spPr>
          <a:xfrm>
            <a:off x="5143955" y="0"/>
            <a:ext cx="7048045" cy="6858000"/>
          </a:xfrm>
          <a:prstGeom prst="rect">
            <a:avLst/>
          </a:prstGeom>
        </p:spPr>
      </p:pic>
      <p:pic>
        <p:nvPicPr>
          <p:cNvPr id="11" name="Picture 10" descr="A picture containing dark&#10;&#10;Description automatically generated">
            <a:extLst>
              <a:ext uri="{FF2B5EF4-FFF2-40B4-BE49-F238E27FC236}">
                <a16:creationId xmlns:a16="http://schemas.microsoft.com/office/drawing/2014/main" id="{BEE9BCDC-059D-2F0E-53B7-20C3687C84EB}"/>
              </a:ext>
            </a:extLst>
          </p:cNvPr>
          <p:cNvPicPr>
            <a:picLocks noChangeAspect="1"/>
          </p:cNvPicPr>
          <p:nvPr/>
        </p:nvPicPr>
        <p:blipFill rotWithShape="1">
          <a:blip r:embed="rId4">
            <a:extLst>
              <a:ext uri="{28A0092B-C50C-407E-A947-70E740481C1C}">
                <a14:useLocalDpi xmlns:a14="http://schemas.microsoft.com/office/drawing/2010/main" val="0"/>
              </a:ext>
            </a:extLst>
          </a:blip>
          <a:srcRect r="84202"/>
          <a:stretch/>
        </p:blipFill>
        <p:spPr>
          <a:xfrm>
            <a:off x="-1" y="0"/>
            <a:ext cx="5143955" cy="6858000"/>
          </a:xfrm>
          <a:prstGeom prst="rect">
            <a:avLst/>
          </a:prstGeom>
        </p:spPr>
      </p:pic>
      <p:sp>
        <p:nvSpPr>
          <p:cNvPr id="2" name="Title 1">
            <a:extLst>
              <a:ext uri="{FF2B5EF4-FFF2-40B4-BE49-F238E27FC236}">
                <a16:creationId xmlns:a16="http://schemas.microsoft.com/office/drawing/2014/main" id="{E4136DA6-E060-A1CF-F4DC-A7BF92F5E61D}"/>
              </a:ext>
            </a:extLst>
          </p:cNvPr>
          <p:cNvSpPr>
            <a:spLocks noGrp="1"/>
          </p:cNvSpPr>
          <p:nvPr>
            <p:ph type="title"/>
          </p:nvPr>
        </p:nvSpPr>
        <p:spPr>
          <a:xfrm>
            <a:off x="1358899" y="2844800"/>
            <a:ext cx="5143955" cy="1325563"/>
          </a:xfrm>
        </p:spPr>
        <p:txBody>
          <a:bodyPr>
            <a:noAutofit/>
          </a:bodyPr>
          <a:lstStyle/>
          <a:p>
            <a:r>
              <a:rPr lang="en-US" sz="3200">
                <a:solidFill>
                  <a:schemeClr val="bg1"/>
                </a:solidFill>
              </a:rPr>
              <a:t>For the industrial revolution in services, we believe that a crucial tipping point has just passed. </a:t>
            </a:r>
            <a:br>
              <a:rPr lang="en-US" sz="3200">
                <a:solidFill>
                  <a:schemeClr val="bg1"/>
                </a:solidFill>
              </a:rPr>
            </a:br>
            <a:br>
              <a:rPr lang="en-US" sz="3200">
                <a:solidFill>
                  <a:schemeClr val="bg1"/>
                </a:solidFill>
              </a:rPr>
            </a:br>
            <a:r>
              <a:rPr lang="en-US" sz="3200">
                <a:solidFill>
                  <a:schemeClr val="bg1"/>
                </a:solidFill>
              </a:rPr>
              <a:t>After decades of incremental change, service delivery is now set on an irreversible path to radical reinvention.</a:t>
            </a:r>
            <a:endParaRPr lang="en-GB" sz="3200">
              <a:solidFill>
                <a:schemeClr val="bg1"/>
              </a:solidFill>
            </a:endParaRPr>
          </a:p>
        </p:txBody>
      </p:sp>
      <p:pic>
        <p:nvPicPr>
          <p:cNvPr id="6" name="Picture 5">
            <a:extLst>
              <a:ext uri="{FF2B5EF4-FFF2-40B4-BE49-F238E27FC236}">
                <a16:creationId xmlns:a16="http://schemas.microsoft.com/office/drawing/2014/main" id="{6D41F3E3-6C15-3401-F5C8-60D78BF4B5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12" name="TextBox 11">
            <a:extLst>
              <a:ext uri="{FF2B5EF4-FFF2-40B4-BE49-F238E27FC236}">
                <a16:creationId xmlns:a16="http://schemas.microsoft.com/office/drawing/2014/main" id="{503761AD-A0E1-2ADD-0DD6-C555CC6BCCC8}"/>
              </a:ext>
            </a:extLst>
          </p:cNvPr>
          <p:cNvSpPr txBox="1"/>
          <p:nvPr/>
        </p:nvSpPr>
        <p:spPr>
          <a:xfrm>
            <a:off x="4775200" y="5721555"/>
            <a:ext cx="1710725" cy="369332"/>
          </a:xfrm>
          <a:prstGeom prst="rect">
            <a:avLst/>
          </a:prstGeom>
          <a:noFill/>
        </p:spPr>
        <p:txBody>
          <a:bodyPr wrap="none" rtlCol="0">
            <a:spAutoFit/>
          </a:bodyPr>
          <a:lstStyle/>
          <a:p>
            <a:r>
              <a:rPr lang="en-GB">
                <a:solidFill>
                  <a:schemeClr val="bg1"/>
                </a:solidFill>
                <a:latin typeface="Times New Roman" panose="02020603050405020304" pitchFamily="18" charset="0"/>
                <a:cs typeface="Times New Roman" panose="02020603050405020304" pitchFamily="18" charset="0"/>
              </a:rPr>
              <a:t>McKinsey &amp; Co</a:t>
            </a:r>
          </a:p>
        </p:txBody>
      </p:sp>
      <p:sp>
        <p:nvSpPr>
          <p:cNvPr id="4" name="TextBox 3">
            <a:extLst>
              <a:ext uri="{FF2B5EF4-FFF2-40B4-BE49-F238E27FC236}">
                <a16:creationId xmlns:a16="http://schemas.microsoft.com/office/drawing/2014/main" id="{400BB50B-7D7B-D29B-7433-5F6A2F6F5A8E}"/>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4000604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ark&#10;&#10;Description automatically generated">
            <a:extLst>
              <a:ext uri="{FF2B5EF4-FFF2-40B4-BE49-F238E27FC236}">
                <a16:creationId xmlns:a16="http://schemas.microsoft.com/office/drawing/2014/main" id="{B2FB131C-FBA3-F48D-60E1-60742558067E}"/>
              </a:ext>
            </a:extLst>
          </p:cNvPr>
          <p:cNvPicPr>
            <a:picLocks noChangeAspect="1"/>
          </p:cNvPicPr>
          <p:nvPr/>
        </p:nvPicPr>
        <p:blipFill rotWithShape="1">
          <a:blip r:embed="rId3">
            <a:extLst>
              <a:ext uri="{28A0092B-C50C-407E-A947-70E740481C1C}">
                <a14:useLocalDpi xmlns:a14="http://schemas.microsoft.com/office/drawing/2010/main" val="0"/>
              </a:ext>
            </a:extLst>
          </a:blip>
          <a:srcRect r="31492"/>
          <a:stretch/>
        </p:blipFill>
        <p:spPr>
          <a:xfrm>
            <a:off x="5143955" y="0"/>
            <a:ext cx="7048045" cy="6858000"/>
          </a:xfrm>
          <a:prstGeom prst="rect">
            <a:avLst/>
          </a:prstGeom>
        </p:spPr>
      </p:pic>
      <p:pic>
        <p:nvPicPr>
          <p:cNvPr id="11" name="Picture 10" descr="A picture containing dark&#10;&#10;Description automatically generated">
            <a:extLst>
              <a:ext uri="{FF2B5EF4-FFF2-40B4-BE49-F238E27FC236}">
                <a16:creationId xmlns:a16="http://schemas.microsoft.com/office/drawing/2014/main" id="{BEE9BCDC-059D-2F0E-53B7-20C3687C84EB}"/>
              </a:ext>
            </a:extLst>
          </p:cNvPr>
          <p:cNvPicPr>
            <a:picLocks noChangeAspect="1"/>
          </p:cNvPicPr>
          <p:nvPr/>
        </p:nvPicPr>
        <p:blipFill rotWithShape="1">
          <a:blip r:embed="rId4">
            <a:extLst>
              <a:ext uri="{28A0092B-C50C-407E-A947-70E740481C1C}">
                <a14:useLocalDpi xmlns:a14="http://schemas.microsoft.com/office/drawing/2010/main" val="0"/>
              </a:ext>
            </a:extLst>
          </a:blip>
          <a:srcRect r="84202"/>
          <a:stretch/>
        </p:blipFill>
        <p:spPr>
          <a:xfrm>
            <a:off x="-1" y="0"/>
            <a:ext cx="5143955" cy="6858000"/>
          </a:xfrm>
          <a:prstGeom prst="rect">
            <a:avLst/>
          </a:prstGeom>
        </p:spPr>
      </p:pic>
      <p:sp>
        <p:nvSpPr>
          <p:cNvPr id="2" name="Title 1">
            <a:extLst>
              <a:ext uri="{FF2B5EF4-FFF2-40B4-BE49-F238E27FC236}">
                <a16:creationId xmlns:a16="http://schemas.microsoft.com/office/drawing/2014/main" id="{E4136DA6-E060-A1CF-F4DC-A7BF92F5E61D}"/>
              </a:ext>
            </a:extLst>
          </p:cNvPr>
          <p:cNvSpPr>
            <a:spLocks noGrp="1"/>
          </p:cNvSpPr>
          <p:nvPr>
            <p:ph type="title"/>
          </p:nvPr>
        </p:nvSpPr>
        <p:spPr>
          <a:xfrm>
            <a:off x="1358899" y="2844800"/>
            <a:ext cx="6413501" cy="1325563"/>
          </a:xfrm>
        </p:spPr>
        <p:txBody>
          <a:bodyPr>
            <a:noAutofit/>
          </a:bodyPr>
          <a:lstStyle/>
          <a:p>
            <a:r>
              <a:rPr lang="en-US" sz="3200">
                <a:solidFill>
                  <a:schemeClr val="bg1"/>
                </a:solidFill>
              </a:rPr>
              <a:t>Any executive who has risen to the top of an organization already has compelling reasons to focus on service operations.</a:t>
            </a:r>
            <a:br>
              <a:rPr lang="en-US" sz="3200">
                <a:solidFill>
                  <a:schemeClr val="bg1"/>
                </a:solidFill>
              </a:rPr>
            </a:br>
            <a:r>
              <a:rPr lang="en-US" sz="3200">
                <a:solidFill>
                  <a:schemeClr val="bg1"/>
                </a:solidFill>
              </a:rPr>
              <a:t> </a:t>
            </a:r>
            <a:br>
              <a:rPr lang="en-US" sz="3200">
                <a:solidFill>
                  <a:schemeClr val="bg1"/>
                </a:solidFill>
              </a:rPr>
            </a:br>
            <a:r>
              <a:rPr lang="en-US" sz="3200">
                <a:solidFill>
                  <a:schemeClr val="bg1"/>
                </a:solidFill>
              </a:rPr>
              <a:t>Service operations account for at least 80 percent of operating expenses at major banks, healthcare providers, and telecommunications companies. In retail, that figure can reach 98 percent.</a:t>
            </a:r>
            <a:endParaRPr lang="en-GB" sz="3200">
              <a:solidFill>
                <a:schemeClr val="bg1"/>
              </a:solidFill>
            </a:endParaRPr>
          </a:p>
        </p:txBody>
      </p:sp>
      <p:pic>
        <p:nvPicPr>
          <p:cNvPr id="6" name="Picture 5">
            <a:extLst>
              <a:ext uri="{FF2B5EF4-FFF2-40B4-BE49-F238E27FC236}">
                <a16:creationId xmlns:a16="http://schemas.microsoft.com/office/drawing/2014/main" id="{6D41F3E3-6C15-3401-F5C8-60D78BF4B5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12" name="TextBox 11">
            <a:extLst>
              <a:ext uri="{FF2B5EF4-FFF2-40B4-BE49-F238E27FC236}">
                <a16:creationId xmlns:a16="http://schemas.microsoft.com/office/drawing/2014/main" id="{503761AD-A0E1-2ADD-0DD6-C555CC6BCCC8}"/>
              </a:ext>
            </a:extLst>
          </p:cNvPr>
          <p:cNvSpPr txBox="1"/>
          <p:nvPr/>
        </p:nvSpPr>
        <p:spPr>
          <a:xfrm>
            <a:off x="5613400" y="5861255"/>
            <a:ext cx="1710725" cy="369332"/>
          </a:xfrm>
          <a:prstGeom prst="rect">
            <a:avLst/>
          </a:prstGeom>
          <a:noFill/>
        </p:spPr>
        <p:txBody>
          <a:bodyPr wrap="none" rtlCol="0">
            <a:spAutoFit/>
          </a:bodyPr>
          <a:lstStyle/>
          <a:p>
            <a:r>
              <a:rPr lang="en-GB">
                <a:solidFill>
                  <a:schemeClr val="bg1"/>
                </a:solidFill>
                <a:latin typeface="Times New Roman" panose="02020603050405020304" pitchFamily="18" charset="0"/>
                <a:cs typeface="Times New Roman" panose="02020603050405020304" pitchFamily="18" charset="0"/>
              </a:rPr>
              <a:t>McKinsey &amp; Co</a:t>
            </a:r>
          </a:p>
        </p:txBody>
      </p:sp>
      <p:sp>
        <p:nvSpPr>
          <p:cNvPr id="4" name="TextBox 3">
            <a:extLst>
              <a:ext uri="{FF2B5EF4-FFF2-40B4-BE49-F238E27FC236}">
                <a16:creationId xmlns:a16="http://schemas.microsoft.com/office/drawing/2014/main" id="{F7AEB4AE-077B-E51B-1B36-EF06FD41FCBF}"/>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19483859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66E4AC9C-7A4F-5420-6342-C99947DE4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56" y="18191"/>
            <a:ext cx="13122893" cy="6839809"/>
          </a:xfrm>
          <a:prstGeom prst="rect">
            <a:avLst/>
          </a:prstGeom>
        </p:spPr>
      </p:pic>
      <p:pic>
        <p:nvPicPr>
          <p:cNvPr id="6" name="Picture 5">
            <a:extLst>
              <a:ext uri="{FF2B5EF4-FFF2-40B4-BE49-F238E27FC236}">
                <a16:creationId xmlns:a16="http://schemas.microsoft.com/office/drawing/2014/main" id="{6D41F3E3-6C15-3401-F5C8-60D78BF4B5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10" name="Title 1">
            <a:extLst>
              <a:ext uri="{FF2B5EF4-FFF2-40B4-BE49-F238E27FC236}">
                <a16:creationId xmlns:a16="http://schemas.microsoft.com/office/drawing/2014/main" id="{7E58B1A8-781C-0685-A676-98E143B81C7B}"/>
              </a:ext>
            </a:extLst>
          </p:cNvPr>
          <p:cNvSpPr>
            <a:spLocks noGrp="1"/>
          </p:cNvSpPr>
          <p:nvPr>
            <p:ph type="title"/>
          </p:nvPr>
        </p:nvSpPr>
        <p:spPr>
          <a:xfrm>
            <a:off x="1267456" y="2844800"/>
            <a:ext cx="5461449" cy="1325563"/>
          </a:xfrm>
        </p:spPr>
        <p:txBody>
          <a:bodyPr>
            <a:normAutofit fontScale="90000"/>
          </a:bodyPr>
          <a:lstStyle/>
          <a:p>
            <a:r>
              <a:rPr lang="en-GB" sz="5300" dirty="0">
                <a:solidFill>
                  <a:schemeClr val="bg1"/>
                </a:solidFill>
              </a:rPr>
              <a:t>Economic </a:t>
            </a:r>
            <a:br>
              <a:rPr lang="en-GB" sz="5300" dirty="0">
                <a:solidFill>
                  <a:schemeClr val="bg1"/>
                </a:solidFill>
              </a:rPr>
            </a:br>
            <a:r>
              <a:rPr lang="en-GB" sz="5300" dirty="0">
                <a:solidFill>
                  <a:schemeClr val="bg1"/>
                </a:solidFill>
              </a:rPr>
              <a:t>Headwinds</a:t>
            </a:r>
            <a:br>
              <a:rPr lang="en-GB" sz="5300" dirty="0">
                <a:solidFill>
                  <a:schemeClr val="bg1"/>
                </a:solidFill>
              </a:rPr>
            </a:br>
            <a:r>
              <a:rPr lang="en-GB" dirty="0">
                <a:solidFill>
                  <a:schemeClr val="bg1"/>
                </a:solidFill>
              </a:rPr>
              <a:t>demand efficiency </a:t>
            </a:r>
            <a:br>
              <a:rPr lang="en-GB" dirty="0">
                <a:solidFill>
                  <a:schemeClr val="bg1"/>
                </a:solidFill>
              </a:rPr>
            </a:br>
            <a:r>
              <a:rPr lang="en-GB" dirty="0">
                <a:solidFill>
                  <a:schemeClr val="bg1"/>
                </a:solidFill>
              </a:rPr>
              <a:t>like never before</a:t>
            </a:r>
          </a:p>
        </p:txBody>
      </p:sp>
      <p:sp>
        <p:nvSpPr>
          <p:cNvPr id="2" name="TextBox 1">
            <a:extLst>
              <a:ext uri="{FF2B5EF4-FFF2-40B4-BE49-F238E27FC236}">
                <a16:creationId xmlns:a16="http://schemas.microsoft.com/office/drawing/2014/main" id="{0A2A1B59-45AD-582C-D4EB-E1056B0BC61F}"/>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1210709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CABA9F-5388-B32B-7999-B4A05AD58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495081"/>
          </a:xfrm>
          <a:prstGeom prst="rect">
            <a:avLst/>
          </a:prstGeom>
        </p:spPr>
      </p:pic>
      <p:sp>
        <p:nvSpPr>
          <p:cNvPr id="7" name="TextBox 6">
            <a:extLst>
              <a:ext uri="{FF2B5EF4-FFF2-40B4-BE49-F238E27FC236}">
                <a16:creationId xmlns:a16="http://schemas.microsoft.com/office/drawing/2014/main" id="{F3D97130-B72C-F687-9088-AF60096E86FD}"/>
              </a:ext>
            </a:extLst>
          </p:cNvPr>
          <p:cNvSpPr txBox="1"/>
          <p:nvPr/>
        </p:nvSpPr>
        <p:spPr>
          <a:xfrm>
            <a:off x="279654" y="6516267"/>
            <a:ext cx="1745991" cy="230832"/>
          </a:xfrm>
          <a:prstGeom prst="rect">
            <a:avLst/>
          </a:prstGeom>
          <a:noFill/>
        </p:spPr>
        <p:txBody>
          <a:bodyPr wrap="none" rtlCol="0">
            <a:spAutoFit/>
          </a:bodyPr>
          <a:lstStyle/>
          <a:p>
            <a:r>
              <a:rPr lang="en-GB" sz="900">
                <a:solidFill>
                  <a:schemeClr val="bg1"/>
                </a:solidFill>
                <a:latin typeface="Inter Light" panose="02000503000000020004" pitchFamily="2" charset="0"/>
                <a:ea typeface="Inter Light" panose="02000503000000020004" pitchFamily="2" charset="0"/>
              </a:rPr>
              <a:t>Hornbill Confidential © 2022</a:t>
            </a:r>
          </a:p>
        </p:txBody>
      </p:sp>
      <p:sp>
        <p:nvSpPr>
          <p:cNvPr id="4" name="Rectangle 3">
            <a:extLst>
              <a:ext uri="{FF2B5EF4-FFF2-40B4-BE49-F238E27FC236}">
                <a16:creationId xmlns:a16="http://schemas.microsoft.com/office/drawing/2014/main" id="{4102BD9E-D172-5B82-918F-2316D0ADA523}"/>
              </a:ext>
            </a:extLst>
          </p:cNvPr>
          <p:cNvSpPr/>
          <p:nvPr/>
        </p:nvSpPr>
        <p:spPr>
          <a:xfrm>
            <a:off x="0" y="0"/>
            <a:ext cx="12192000" cy="7560698"/>
          </a:xfrm>
          <a:prstGeom prst="rect">
            <a:avLst/>
          </a:prstGeom>
          <a:solidFill>
            <a:srgbClr val="838A92">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E5BB8FD-F5C9-B4CA-5109-059D884EC9E6}"/>
              </a:ext>
            </a:extLst>
          </p:cNvPr>
          <p:cNvSpPr txBox="1">
            <a:spLocks/>
          </p:cNvSpPr>
          <p:nvPr/>
        </p:nvSpPr>
        <p:spPr>
          <a:xfrm>
            <a:off x="1358900" y="2844800"/>
            <a:ext cx="4965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bg1"/>
                </a:solidFill>
              </a:rPr>
              <a:t>42% executives believe IT can be outsourced with minimal impact on the business </a:t>
            </a:r>
            <a:endParaRPr lang="en-GB" sz="4000" dirty="0">
              <a:solidFill>
                <a:schemeClr val="bg1"/>
              </a:solidFill>
            </a:endParaRPr>
          </a:p>
        </p:txBody>
      </p:sp>
      <p:sp>
        <p:nvSpPr>
          <p:cNvPr id="13" name="TextBox 12">
            <a:extLst>
              <a:ext uri="{FF2B5EF4-FFF2-40B4-BE49-F238E27FC236}">
                <a16:creationId xmlns:a16="http://schemas.microsoft.com/office/drawing/2014/main" id="{08BB4920-7DE8-C44B-D76D-08F4FA768E7A}"/>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pic>
        <p:nvPicPr>
          <p:cNvPr id="14" name="Picture 13">
            <a:extLst>
              <a:ext uri="{FF2B5EF4-FFF2-40B4-BE49-F238E27FC236}">
                <a16:creationId xmlns:a16="http://schemas.microsoft.com/office/drawing/2014/main" id="{4FE56C99-ECE0-A50E-7059-8B84B512BC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Tree>
    <p:extLst>
      <p:ext uri="{BB962C8B-B14F-4D97-AF65-F5344CB8AC3E}">
        <p14:creationId xmlns:p14="http://schemas.microsoft.com/office/powerpoint/2010/main" val="409619613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white beard&#10;&#10;Description automatically generated">
            <a:extLst>
              <a:ext uri="{FF2B5EF4-FFF2-40B4-BE49-F238E27FC236}">
                <a16:creationId xmlns:a16="http://schemas.microsoft.com/office/drawing/2014/main" id="{2CD35F58-5C95-39BD-5DE9-93BF9804F665}"/>
              </a:ext>
            </a:extLst>
          </p:cNvPr>
          <p:cNvPicPr>
            <a:picLocks noChangeAspect="1"/>
          </p:cNvPicPr>
          <p:nvPr/>
        </p:nvPicPr>
        <p:blipFill rotWithShape="1">
          <a:blip r:embed="rId3">
            <a:extLst>
              <a:ext uri="{28A0092B-C50C-407E-A947-70E740481C1C}">
                <a14:useLocalDpi xmlns:a14="http://schemas.microsoft.com/office/drawing/2010/main" val="0"/>
              </a:ext>
            </a:extLst>
          </a:blip>
          <a:srcRect b="16923"/>
          <a:stretch/>
        </p:blipFill>
        <p:spPr>
          <a:xfrm>
            <a:off x="0" y="0"/>
            <a:ext cx="12382500" cy="6858000"/>
          </a:xfrm>
          <a:prstGeom prst="rect">
            <a:avLst/>
          </a:prstGeom>
        </p:spPr>
      </p:pic>
      <p:sp>
        <p:nvSpPr>
          <p:cNvPr id="2" name="Title 1">
            <a:extLst>
              <a:ext uri="{FF2B5EF4-FFF2-40B4-BE49-F238E27FC236}">
                <a16:creationId xmlns:a16="http://schemas.microsoft.com/office/drawing/2014/main" id="{E4136DA6-E060-A1CF-F4DC-A7BF92F5E61D}"/>
              </a:ext>
            </a:extLst>
          </p:cNvPr>
          <p:cNvSpPr>
            <a:spLocks noGrp="1"/>
          </p:cNvSpPr>
          <p:nvPr>
            <p:ph type="title"/>
          </p:nvPr>
        </p:nvSpPr>
        <p:spPr>
          <a:xfrm>
            <a:off x="1358900" y="2844800"/>
            <a:ext cx="3498850" cy="1325563"/>
          </a:xfrm>
        </p:spPr>
        <p:txBody>
          <a:bodyPr>
            <a:normAutofit/>
          </a:bodyPr>
          <a:lstStyle/>
          <a:p>
            <a:r>
              <a:rPr lang="en-GB" dirty="0">
                <a:solidFill>
                  <a:schemeClr val="bg1"/>
                </a:solidFill>
              </a:rPr>
              <a:t>We have changed</a:t>
            </a:r>
          </a:p>
        </p:txBody>
      </p:sp>
      <p:pic>
        <p:nvPicPr>
          <p:cNvPr id="6" name="Picture 5">
            <a:extLst>
              <a:ext uri="{FF2B5EF4-FFF2-40B4-BE49-F238E27FC236}">
                <a16:creationId xmlns:a16="http://schemas.microsoft.com/office/drawing/2014/main" id="{6D41F3E3-6C15-3401-F5C8-60D78BF4B5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3" name="TextBox 2">
            <a:extLst>
              <a:ext uri="{FF2B5EF4-FFF2-40B4-BE49-F238E27FC236}">
                <a16:creationId xmlns:a16="http://schemas.microsoft.com/office/drawing/2014/main" id="{4BD87184-71B4-E008-3C5B-BBCA17F59DC8}"/>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197174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group of people dancing on a stage&#10;&#10;Description automatically generated">
            <a:extLst>
              <a:ext uri="{FF2B5EF4-FFF2-40B4-BE49-F238E27FC236}">
                <a16:creationId xmlns:a16="http://schemas.microsoft.com/office/drawing/2014/main" id="{F9FDC6B3-184B-327B-995B-070C8AE67AD4}"/>
              </a:ext>
            </a:extLst>
          </p:cNvPr>
          <p:cNvPicPr>
            <a:picLocks noChangeAspect="1"/>
          </p:cNvPicPr>
          <p:nvPr/>
        </p:nvPicPr>
        <p:blipFill rotWithShape="1">
          <a:blip r:embed="rId3">
            <a:extLst>
              <a:ext uri="{28A0092B-C50C-407E-A947-70E740481C1C}">
                <a14:useLocalDpi xmlns:a14="http://schemas.microsoft.com/office/drawing/2010/main" val="0"/>
              </a:ext>
            </a:extLst>
          </a:blip>
          <a:srcRect r="97639"/>
          <a:stretch/>
        </p:blipFill>
        <p:spPr>
          <a:xfrm>
            <a:off x="0" y="0"/>
            <a:ext cx="12192001" cy="6858000"/>
          </a:xfrm>
          <a:prstGeom prst="rect">
            <a:avLst/>
          </a:prstGeom>
        </p:spPr>
      </p:pic>
      <p:pic>
        <p:nvPicPr>
          <p:cNvPr id="7" name="Picture 6">
            <a:extLst>
              <a:ext uri="{FF2B5EF4-FFF2-40B4-BE49-F238E27FC236}">
                <a16:creationId xmlns:a16="http://schemas.microsoft.com/office/drawing/2014/main" id="{0A2DC13B-602A-5F1D-BC90-6B605AE64C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6" y="235155"/>
            <a:ext cx="2153439" cy="297448"/>
          </a:xfrm>
          <a:prstGeom prst="rect">
            <a:avLst/>
          </a:prstGeom>
        </p:spPr>
      </p:pic>
      <p:pic>
        <p:nvPicPr>
          <p:cNvPr id="10" name="Picture 9">
            <a:extLst>
              <a:ext uri="{FF2B5EF4-FFF2-40B4-BE49-F238E27FC236}">
                <a16:creationId xmlns:a16="http://schemas.microsoft.com/office/drawing/2014/main" id="{F0542BBE-F344-364F-FDB2-2584C8089D0A}"/>
              </a:ext>
            </a:extLst>
          </p:cNvPr>
          <p:cNvPicPr>
            <a:picLocks noChangeAspect="1"/>
          </p:cNvPicPr>
          <p:nvPr/>
        </p:nvPicPr>
        <p:blipFill>
          <a:blip r:embed="rId5"/>
          <a:stretch>
            <a:fillRect/>
          </a:stretch>
        </p:blipFill>
        <p:spPr>
          <a:xfrm>
            <a:off x="5303838" y="904522"/>
            <a:ext cx="4248743" cy="5048955"/>
          </a:xfrm>
          <a:prstGeom prst="rect">
            <a:avLst/>
          </a:prstGeom>
        </p:spPr>
      </p:pic>
      <p:sp>
        <p:nvSpPr>
          <p:cNvPr id="2" name="Title 1">
            <a:extLst>
              <a:ext uri="{FF2B5EF4-FFF2-40B4-BE49-F238E27FC236}">
                <a16:creationId xmlns:a16="http://schemas.microsoft.com/office/drawing/2014/main" id="{E0A1F010-D886-6AEF-0308-93072CADFA07}"/>
              </a:ext>
            </a:extLst>
          </p:cNvPr>
          <p:cNvSpPr>
            <a:spLocks noGrp="1"/>
          </p:cNvSpPr>
          <p:nvPr>
            <p:ph type="title"/>
          </p:nvPr>
        </p:nvSpPr>
        <p:spPr>
          <a:xfrm>
            <a:off x="1354921" y="2867025"/>
            <a:ext cx="2582079" cy="1325563"/>
          </a:xfrm>
        </p:spPr>
        <p:txBody>
          <a:bodyPr>
            <a:normAutofit fontScale="90000"/>
          </a:bodyPr>
          <a:lstStyle/>
          <a:p>
            <a:r>
              <a:rPr lang="en-GB" dirty="0">
                <a:solidFill>
                  <a:schemeClr val="bg1"/>
                </a:solidFill>
              </a:rPr>
              <a:t>The Great Resignation is Real</a:t>
            </a:r>
          </a:p>
        </p:txBody>
      </p:sp>
      <p:pic>
        <p:nvPicPr>
          <p:cNvPr id="12" name="Picture 11">
            <a:extLst>
              <a:ext uri="{FF2B5EF4-FFF2-40B4-BE49-F238E27FC236}">
                <a16:creationId xmlns:a16="http://schemas.microsoft.com/office/drawing/2014/main" id="{B57F0C0E-DAB3-E19F-F85C-EA29A2BA3CA9}"/>
              </a:ext>
            </a:extLst>
          </p:cNvPr>
          <p:cNvPicPr>
            <a:picLocks noChangeAspect="1"/>
          </p:cNvPicPr>
          <p:nvPr/>
        </p:nvPicPr>
        <p:blipFill rotWithShape="1">
          <a:blip r:embed="rId6"/>
          <a:srcRect t="81199" r="77516" b="1344"/>
          <a:stretch/>
        </p:blipFill>
        <p:spPr>
          <a:xfrm>
            <a:off x="5302251" y="5953477"/>
            <a:ext cx="1389062" cy="503457"/>
          </a:xfrm>
          <a:prstGeom prst="rect">
            <a:avLst/>
          </a:prstGeom>
        </p:spPr>
      </p:pic>
      <p:sp>
        <p:nvSpPr>
          <p:cNvPr id="13" name="Rectangle 12">
            <a:extLst>
              <a:ext uri="{FF2B5EF4-FFF2-40B4-BE49-F238E27FC236}">
                <a16:creationId xmlns:a16="http://schemas.microsoft.com/office/drawing/2014/main" id="{63941C44-0796-0D3F-1837-22EFFBCC28A6}"/>
              </a:ext>
            </a:extLst>
          </p:cNvPr>
          <p:cNvSpPr/>
          <p:nvPr/>
        </p:nvSpPr>
        <p:spPr>
          <a:xfrm>
            <a:off x="6692900" y="5953477"/>
            <a:ext cx="2859681" cy="503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FB27DB3-3A26-15E7-8979-CF2189F1EEEC}"/>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9335657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group of people dancing on a stage&#10;&#10;Description automatically generated">
            <a:extLst>
              <a:ext uri="{FF2B5EF4-FFF2-40B4-BE49-F238E27FC236}">
                <a16:creationId xmlns:a16="http://schemas.microsoft.com/office/drawing/2014/main" id="{F9FDC6B3-184B-327B-995B-070C8AE67AD4}"/>
              </a:ext>
            </a:extLst>
          </p:cNvPr>
          <p:cNvPicPr>
            <a:picLocks noChangeAspect="1"/>
          </p:cNvPicPr>
          <p:nvPr/>
        </p:nvPicPr>
        <p:blipFill rotWithShape="1">
          <a:blip r:embed="rId3">
            <a:extLst>
              <a:ext uri="{28A0092B-C50C-407E-A947-70E740481C1C}">
                <a14:useLocalDpi xmlns:a14="http://schemas.microsoft.com/office/drawing/2010/main" val="0"/>
              </a:ext>
            </a:extLst>
          </a:blip>
          <a:srcRect r="97639"/>
          <a:stretch/>
        </p:blipFill>
        <p:spPr>
          <a:xfrm>
            <a:off x="0" y="0"/>
            <a:ext cx="12192001" cy="6858000"/>
          </a:xfrm>
          <a:prstGeom prst="rect">
            <a:avLst/>
          </a:prstGeom>
        </p:spPr>
      </p:pic>
      <p:sp>
        <p:nvSpPr>
          <p:cNvPr id="6" name="Rectangle 5">
            <a:extLst>
              <a:ext uri="{FF2B5EF4-FFF2-40B4-BE49-F238E27FC236}">
                <a16:creationId xmlns:a16="http://schemas.microsoft.com/office/drawing/2014/main" id="{21DA4F59-D077-2B37-1797-2E503507884C}"/>
              </a:ext>
            </a:extLst>
          </p:cNvPr>
          <p:cNvSpPr/>
          <p:nvPr/>
        </p:nvSpPr>
        <p:spPr>
          <a:xfrm>
            <a:off x="12699" y="0"/>
            <a:ext cx="12192000" cy="6858000"/>
          </a:xfrm>
          <a:prstGeom prst="rect">
            <a:avLst/>
          </a:prstGeom>
          <a:solidFill>
            <a:srgbClr val="00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A2DC13B-602A-5F1D-BC90-6B605AE64C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6" y="235155"/>
            <a:ext cx="2153439" cy="297448"/>
          </a:xfrm>
          <a:prstGeom prst="rect">
            <a:avLst/>
          </a:prstGeom>
        </p:spPr>
      </p:pic>
      <p:pic>
        <p:nvPicPr>
          <p:cNvPr id="3" name="Picture 2">
            <a:extLst>
              <a:ext uri="{FF2B5EF4-FFF2-40B4-BE49-F238E27FC236}">
                <a16:creationId xmlns:a16="http://schemas.microsoft.com/office/drawing/2014/main" id="{CE005BD5-D74F-15CA-0FED-BD1E85580E9C}"/>
              </a:ext>
            </a:extLst>
          </p:cNvPr>
          <p:cNvPicPr>
            <a:picLocks noChangeAspect="1"/>
          </p:cNvPicPr>
          <p:nvPr/>
        </p:nvPicPr>
        <p:blipFill>
          <a:blip r:embed="rId5"/>
          <a:stretch>
            <a:fillRect/>
          </a:stretch>
        </p:blipFill>
        <p:spPr>
          <a:xfrm>
            <a:off x="5303838" y="1874567"/>
            <a:ext cx="6178037" cy="2884077"/>
          </a:xfrm>
          <a:prstGeom prst="rect">
            <a:avLst/>
          </a:prstGeom>
        </p:spPr>
      </p:pic>
      <p:sp>
        <p:nvSpPr>
          <p:cNvPr id="5" name="TextBox 4">
            <a:extLst>
              <a:ext uri="{FF2B5EF4-FFF2-40B4-BE49-F238E27FC236}">
                <a16:creationId xmlns:a16="http://schemas.microsoft.com/office/drawing/2014/main" id="{002C1A45-3918-8DA2-173C-7AF62B680001}"/>
              </a:ext>
            </a:extLst>
          </p:cNvPr>
          <p:cNvSpPr txBox="1"/>
          <p:nvPr/>
        </p:nvSpPr>
        <p:spPr>
          <a:xfrm>
            <a:off x="5240337" y="1422400"/>
            <a:ext cx="6212663" cy="338554"/>
          </a:xfrm>
          <a:prstGeom prst="rect">
            <a:avLst/>
          </a:prstGeom>
          <a:noFill/>
        </p:spPr>
        <p:txBody>
          <a:bodyPr wrap="none" rtlCol="0">
            <a:spAutoFit/>
          </a:bodyPr>
          <a:lstStyle/>
          <a:p>
            <a:r>
              <a:rPr lang="en-GB" sz="1600">
                <a:solidFill>
                  <a:schemeClr val="bg1"/>
                </a:solidFill>
              </a:rPr>
              <a:t>Likelihood that employees will leave their current job in next 3-6 months</a:t>
            </a:r>
          </a:p>
        </p:txBody>
      </p:sp>
      <p:sp>
        <p:nvSpPr>
          <p:cNvPr id="11" name="Title 1">
            <a:extLst>
              <a:ext uri="{FF2B5EF4-FFF2-40B4-BE49-F238E27FC236}">
                <a16:creationId xmlns:a16="http://schemas.microsoft.com/office/drawing/2014/main" id="{A4AE0BDE-B532-8D8D-B977-2CDEA802C00D}"/>
              </a:ext>
            </a:extLst>
          </p:cNvPr>
          <p:cNvSpPr txBox="1">
            <a:spLocks/>
          </p:cNvSpPr>
          <p:nvPr/>
        </p:nvSpPr>
        <p:spPr>
          <a:xfrm>
            <a:off x="1354921" y="2867025"/>
            <a:ext cx="2582079"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solidFill>
                  <a:schemeClr val="bg1"/>
                </a:solidFill>
              </a:rPr>
              <a:t>The Great Resignation is Real</a:t>
            </a:r>
            <a:endParaRPr lang="en-GB" dirty="0">
              <a:solidFill>
                <a:schemeClr val="bg1"/>
              </a:solidFill>
            </a:endParaRPr>
          </a:p>
        </p:txBody>
      </p:sp>
      <p:sp>
        <p:nvSpPr>
          <p:cNvPr id="12" name="TextBox 11">
            <a:extLst>
              <a:ext uri="{FF2B5EF4-FFF2-40B4-BE49-F238E27FC236}">
                <a16:creationId xmlns:a16="http://schemas.microsoft.com/office/drawing/2014/main" id="{289B7BBC-92B6-5948-20D7-FB895AC66982}"/>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314409414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dancing on a stage&#10;&#10;Description automatically generated">
            <a:extLst>
              <a:ext uri="{FF2B5EF4-FFF2-40B4-BE49-F238E27FC236}">
                <a16:creationId xmlns:a16="http://schemas.microsoft.com/office/drawing/2014/main" id="{213177FD-6373-296A-B704-BA6CF15952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35245" y="0"/>
            <a:ext cx="9144000" cy="6858000"/>
          </a:xfrm>
        </p:spPr>
      </p:pic>
      <p:pic>
        <p:nvPicPr>
          <p:cNvPr id="7" name="Content Placeholder 5" descr="A group of people dancing on a stage&#10;&#10;Description automatically generated">
            <a:extLst>
              <a:ext uri="{FF2B5EF4-FFF2-40B4-BE49-F238E27FC236}">
                <a16:creationId xmlns:a16="http://schemas.microsoft.com/office/drawing/2014/main" id="{CBB0EE80-6C06-3D41-C9A9-179DE2CA3A73}"/>
              </a:ext>
            </a:extLst>
          </p:cNvPr>
          <p:cNvPicPr>
            <a:picLocks noChangeAspect="1"/>
          </p:cNvPicPr>
          <p:nvPr/>
        </p:nvPicPr>
        <p:blipFill rotWithShape="1">
          <a:blip r:embed="rId3">
            <a:extLst>
              <a:ext uri="{28A0092B-C50C-407E-A947-70E740481C1C}">
                <a14:useLocalDpi xmlns:a14="http://schemas.microsoft.com/office/drawing/2010/main" val="0"/>
              </a:ext>
            </a:extLst>
          </a:blip>
          <a:srcRect l="96528"/>
          <a:stretch/>
        </p:blipFill>
        <p:spPr>
          <a:xfrm>
            <a:off x="11366500" y="0"/>
            <a:ext cx="825500" cy="6858000"/>
          </a:xfrm>
          <a:prstGeom prst="rect">
            <a:avLst/>
          </a:prstGeom>
        </p:spPr>
      </p:pic>
      <p:pic>
        <p:nvPicPr>
          <p:cNvPr id="8" name="Content Placeholder 5" descr="A group of people dancing on a stage&#10;&#10;Description automatically generated">
            <a:extLst>
              <a:ext uri="{FF2B5EF4-FFF2-40B4-BE49-F238E27FC236}">
                <a16:creationId xmlns:a16="http://schemas.microsoft.com/office/drawing/2014/main" id="{7DF1DBAE-D0B0-A7A0-FDBA-1FF9627751C6}"/>
              </a:ext>
            </a:extLst>
          </p:cNvPr>
          <p:cNvPicPr>
            <a:picLocks noChangeAspect="1"/>
          </p:cNvPicPr>
          <p:nvPr/>
        </p:nvPicPr>
        <p:blipFill rotWithShape="1">
          <a:blip r:embed="rId3">
            <a:extLst>
              <a:ext uri="{28A0092B-C50C-407E-A947-70E740481C1C}">
                <a14:useLocalDpi xmlns:a14="http://schemas.microsoft.com/office/drawing/2010/main" val="0"/>
              </a:ext>
            </a:extLst>
          </a:blip>
          <a:srcRect r="97639"/>
          <a:stretch/>
        </p:blipFill>
        <p:spPr>
          <a:xfrm>
            <a:off x="-1" y="0"/>
            <a:ext cx="2735245" cy="6858000"/>
          </a:xfrm>
          <a:prstGeom prst="rect">
            <a:avLst/>
          </a:prstGeom>
        </p:spPr>
      </p:pic>
      <p:sp>
        <p:nvSpPr>
          <p:cNvPr id="10" name="Rectangle 9">
            <a:extLst>
              <a:ext uri="{FF2B5EF4-FFF2-40B4-BE49-F238E27FC236}">
                <a16:creationId xmlns:a16="http://schemas.microsoft.com/office/drawing/2014/main" id="{CADBFEA8-7D53-5A06-E9E2-1B421168F26C}"/>
              </a:ext>
            </a:extLst>
          </p:cNvPr>
          <p:cNvSpPr/>
          <p:nvPr/>
        </p:nvSpPr>
        <p:spPr>
          <a:xfrm>
            <a:off x="-12702" y="0"/>
            <a:ext cx="12192000" cy="6858000"/>
          </a:xfrm>
          <a:prstGeom prst="rect">
            <a:avLst/>
          </a:prstGeom>
          <a:solidFill>
            <a:srgbClr val="00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136DA6-E060-A1CF-F4DC-A7BF92F5E61D}"/>
              </a:ext>
            </a:extLst>
          </p:cNvPr>
          <p:cNvSpPr>
            <a:spLocks noGrp="1"/>
          </p:cNvSpPr>
          <p:nvPr>
            <p:ph type="title"/>
          </p:nvPr>
        </p:nvSpPr>
        <p:spPr>
          <a:xfrm>
            <a:off x="1354921" y="2867025"/>
            <a:ext cx="2016125" cy="1325563"/>
          </a:xfrm>
        </p:spPr>
        <p:txBody>
          <a:bodyPr/>
          <a:lstStyle/>
          <a:p>
            <a:r>
              <a:rPr lang="en-GB" dirty="0">
                <a:solidFill>
                  <a:schemeClr val="bg1"/>
                </a:solidFill>
              </a:rPr>
              <a:t>War for Talent</a:t>
            </a:r>
          </a:p>
        </p:txBody>
      </p:sp>
      <p:pic>
        <p:nvPicPr>
          <p:cNvPr id="9" name="Picture 8">
            <a:extLst>
              <a:ext uri="{FF2B5EF4-FFF2-40B4-BE49-F238E27FC236}">
                <a16:creationId xmlns:a16="http://schemas.microsoft.com/office/drawing/2014/main" id="{3819E195-3D85-9A34-D6BA-54387AE8BF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45" y="235155"/>
            <a:ext cx="2153439" cy="297448"/>
          </a:xfrm>
          <a:prstGeom prst="rect">
            <a:avLst/>
          </a:prstGeom>
        </p:spPr>
      </p:pic>
      <p:sp>
        <p:nvSpPr>
          <p:cNvPr id="3" name="TextBox 2">
            <a:extLst>
              <a:ext uri="{FF2B5EF4-FFF2-40B4-BE49-F238E27FC236}">
                <a16:creationId xmlns:a16="http://schemas.microsoft.com/office/drawing/2014/main" id="{1457DD40-7628-94C2-04A4-951D738C7A0D}"/>
              </a:ext>
            </a:extLst>
          </p:cNvPr>
          <p:cNvSpPr txBox="1"/>
          <p:nvPr/>
        </p:nvSpPr>
        <p:spPr>
          <a:xfrm>
            <a:off x="421659" y="6552366"/>
            <a:ext cx="3328155" cy="230832"/>
          </a:xfrm>
          <a:prstGeom prst="rect">
            <a:avLst/>
          </a:prstGeom>
          <a:noFill/>
        </p:spPr>
        <p:txBody>
          <a:bodyPr wrap="none" rtlCol="0">
            <a:spAutoFit/>
          </a:bodyPr>
          <a:lstStyle/>
          <a:p>
            <a:r>
              <a:rPr lang="en-GB" sz="900" dirty="0">
                <a:solidFill>
                  <a:schemeClr val="bg1"/>
                </a:solidFill>
                <a:latin typeface="Proxima Nova Light" panose="02000506030000020004" pitchFamily="2" charset="0"/>
              </a:rPr>
              <a:t>© Hornbill 2023 | </a:t>
            </a:r>
            <a:r>
              <a:rPr lang="en-GB" sz="900" b="0" i="0" kern="1200" dirty="0">
                <a:solidFill>
                  <a:schemeClr val="bg1"/>
                </a:solidFill>
                <a:latin typeface="Proxima Nova Medium" panose="02000506030000020004" pitchFamily="2" charset="0"/>
                <a:ea typeface="+mn-ea"/>
                <a:cs typeface="+mn-cs"/>
              </a:rPr>
              <a:t>The Future of Service Management in 2023</a:t>
            </a:r>
            <a:endParaRPr lang="en-GB" sz="1400" dirty="0">
              <a:solidFill>
                <a:schemeClr val="bg1"/>
              </a:solidFill>
              <a:latin typeface="Proxima Nova Light" panose="02000506030000020004" pitchFamily="2" charset="0"/>
            </a:endParaRPr>
          </a:p>
        </p:txBody>
      </p:sp>
    </p:spTree>
    <p:extLst>
      <p:ext uri="{BB962C8B-B14F-4D97-AF65-F5344CB8AC3E}">
        <p14:creationId xmlns:p14="http://schemas.microsoft.com/office/powerpoint/2010/main" val="16789950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rnbill 2021BLACK">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xima Nova">
      <a:majorFont>
        <a:latin typeface="Proxima Nova" panose="020B0604020202020204"/>
        <a:ea typeface=""/>
        <a:cs typeface=""/>
      </a:majorFont>
      <a:minorFont>
        <a:latin typeface="Proxima Nov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nbill 2020" id="{16F8B6EA-E6D5-C84B-B257-E5F464B5102B}" vid="{BFBBD448-140C-9E4E-BAD6-456DAC2D084E}"/>
    </a:ext>
  </a:extLst>
</a:theme>
</file>

<file path=ppt/theme/theme3.xml><?xml version="1.0" encoding="utf-8"?>
<a:theme xmlns:a="http://schemas.openxmlformats.org/drawingml/2006/main" name="Hornbill 2021">
  <a:themeElements>
    <a:clrScheme name="Hornbill">
      <a:dk1>
        <a:srgbClr val="000000"/>
      </a:dk1>
      <a:lt1>
        <a:srgbClr val="FFFFFF"/>
      </a:lt1>
      <a:dk2>
        <a:srgbClr val="47536D"/>
      </a:dk2>
      <a:lt2>
        <a:srgbClr val="F7F8F9"/>
      </a:lt2>
      <a:accent1>
        <a:srgbClr val="0096E4"/>
      </a:accent1>
      <a:accent2>
        <a:srgbClr val="D9004D"/>
      </a:accent2>
      <a:accent3>
        <a:srgbClr val="00C476"/>
      </a:accent3>
      <a:accent4>
        <a:srgbClr val="FF8200"/>
      </a:accent4>
      <a:accent5>
        <a:srgbClr val="00B3EE"/>
      </a:accent5>
      <a:accent6>
        <a:srgbClr val="16418B"/>
      </a:accent6>
      <a:hlink>
        <a:srgbClr val="0096E4"/>
      </a:hlink>
      <a:folHlink>
        <a:srgbClr val="878FA0"/>
      </a:folHlink>
    </a:clrScheme>
    <a:fontScheme name="Proxima Nova">
      <a:majorFont>
        <a:latin typeface="Proxima Nova" panose="020B0604020202020204"/>
        <a:ea typeface=""/>
        <a:cs typeface=""/>
      </a:majorFont>
      <a:minorFont>
        <a:latin typeface="Proxima Nov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nbill 2020" id="{16F8B6EA-E6D5-C84B-B257-E5F464B5102B}" vid="{BFBBD448-140C-9E4E-BAD6-456DAC2D084E}"/>
    </a:ext>
  </a:extLst>
</a:theme>
</file>

<file path=ppt/theme/theme4.xml><?xml version="1.0" encoding="utf-8"?>
<a:theme xmlns:a="http://schemas.openxmlformats.org/drawingml/2006/main" name="1_Hornbill 2021BLACK">
  <a:themeElements>
    <a:clrScheme name="Hornbill">
      <a:dk1>
        <a:srgbClr val="000000"/>
      </a:dk1>
      <a:lt1>
        <a:srgbClr val="FFFFFF"/>
      </a:lt1>
      <a:dk2>
        <a:srgbClr val="47536D"/>
      </a:dk2>
      <a:lt2>
        <a:srgbClr val="F7F8F9"/>
      </a:lt2>
      <a:accent1>
        <a:srgbClr val="0096E4"/>
      </a:accent1>
      <a:accent2>
        <a:srgbClr val="D9004D"/>
      </a:accent2>
      <a:accent3>
        <a:srgbClr val="00C476"/>
      </a:accent3>
      <a:accent4>
        <a:srgbClr val="FF8200"/>
      </a:accent4>
      <a:accent5>
        <a:srgbClr val="00B3EE"/>
      </a:accent5>
      <a:accent6>
        <a:srgbClr val="16418B"/>
      </a:accent6>
      <a:hlink>
        <a:srgbClr val="0096E4"/>
      </a:hlink>
      <a:folHlink>
        <a:srgbClr val="878FA0"/>
      </a:folHlink>
    </a:clrScheme>
    <a:fontScheme name="Proxima Nova">
      <a:majorFont>
        <a:latin typeface="Proxima Nova" panose="020B0604020202020204"/>
        <a:ea typeface=""/>
        <a:cs typeface=""/>
      </a:majorFont>
      <a:minorFont>
        <a:latin typeface="Proxima Nov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nbill 2020" id="{16F8B6EA-E6D5-C84B-B257-E5F464B5102B}" vid="{BFBBD448-140C-9E4E-BAD6-456DAC2D084E}"/>
    </a:ext>
  </a:extLst>
</a:theme>
</file>

<file path=ppt/theme/theme5.xml><?xml version="1.0" encoding="utf-8"?>
<a:theme xmlns:a="http://schemas.openxmlformats.org/drawingml/2006/main" name="2_Hornbill 2021BLACK">
  <a:themeElements>
    <a:clrScheme name="Hornbill">
      <a:dk1>
        <a:srgbClr val="000000"/>
      </a:dk1>
      <a:lt1>
        <a:srgbClr val="FFFFFF"/>
      </a:lt1>
      <a:dk2>
        <a:srgbClr val="47536D"/>
      </a:dk2>
      <a:lt2>
        <a:srgbClr val="F7F8F9"/>
      </a:lt2>
      <a:accent1>
        <a:srgbClr val="0096E4"/>
      </a:accent1>
      <a:accent2>
        <a:srgbClr val="D9004D"/>
      </a:accent2>
      <a:accent3>
        <a:srgbClr val="00C476"/>
      </a:accent3>
      <a:accent4>
        <a:srgbClr val="FF8200"/>
      </a:accent4>
      <a:accent5>
        <a:srgbClr val="00B3EE"/>
      </a:accent5>
      <a:accent6>
        <a:srgbClr val="16418B"/>
      </a:accent6>
      <a:hlink>
        <a:srgbClr val="0096E4"/>
      </a:hlink>
      <a:folHlink>
        <a:srgbClr val="878FA0"/>
      </a:folHlink>
    </a:clrScheme>
    <a:fontScheme name="Proxima Nova">
      <a:majorFont>
        <a:latin typeface="Proxima Nova" panose="020B0604020202020204"/>
        <a:ea typeface=""/>
        <a:cs typeface=""/>
      </a:majorFont>
      <a:minorFont>
        <a:latin typeface="Proxima Nov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nbill 2020" id="{16F8B6EA-E6D5-C84B-B257-E5F464B5102B}" vid="{BFBBD448-140C-9E4E-BAD6-456DAC2D084E}"/>
    </a:ext>
  </a:extLst>
</a:theme>
</file>

<file path=ppt/theme/theme6.xml><?xml version="1.0" encoding="utf-8"?>
<a:theme xmlns:a="http://schemas.openxmlformats.org/drawingml/2006/main" name="1_Hornbill 2021">
  <a:themeElements>
    <a:clrScheme name="Hornbill">
      <a:dk1>
        <a:srgbClr val="000000"/>
      </a:dk1>
      <a:lt1>
        <a:srgbClr val="FFFFFF"/>
      </a:lt1>
      <a:dk2>
        <a:srgbClr val="47536D"/>
      </a:dk2>
      <a:lt2>
        <a:srgbClr val="F7F8F9"/>
      </a:lt2>
      <a:accent1>
        <a:srgbClr val="0096E4"/>
      </a:accent1>
      <a:accent2>
        <a:srgbClr val="D9004D"/>
      </a:accent2>
      <a:accent3>
        <a:srgbClr val="00C476"/>
      </a:accent3>
      <a:accent4>
        <a:srgbClr val="FF8200"/>
      </a:accent4>
      <a:accent5>
        <a:srgbClr val="00B3EE"/>
      </a:accent5>
      <a:accent6>
        <a:srgbClr val="16418B"/>
      </a:accent6>
      <a:hlink>
        <a:srgbClr val="0096E4"/>
      </a:hlink>
      <a:folHlink>
        <a:srgbClr val="878FA0"/>
      </a:folHlink>
    </a:clrScheme>
    <a:fontScheme name="Proxima Nova">
      <a:majorFont>
        <a:latin typeface="Proxima Nova" panose="020B0604020202020204"/>
        <a:ea typeface=""/>
        <a:cs typeface=""/>
      </a:majorFont>
      <a:minorFont>
        <a:latin typeface="Proxima Nov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nbill 2020" id="{16F8B6EA-E6D5-C84B-B257-E5F464B5102B}" vid="{BFBBD448-140C-9E4E-BAD6-456DAC2D084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06cb9d6-5971-4cb1-a08b-ee213583f45e" xsi:nil="true"/>
    <lcf76f155ced4ddcb4097134ff3c332f xmlns="81e1f70a-3588-471e-b9e4-d75d058e3a34">
      <Terms xmlns="http://schemas.microsoft.com/office/infopath/2007/PartnerControls"/>
    </lcf76f155ced4ddcb4097134ff3c332f>
    <Year xmlns="f06cb9d6-5971-4cb1-a08b-ee213583f45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SDI Document" ma:contentTypeID="0x0101008CC05121F24C30458E38B2BD4887012400FCF9D5CB7E6662408DEDF89735DE3D4C" ma:contentTypeVersion="14" ma:contentTypeDescription="" ma:contentTypeScope="" ma:versionID="42cba752bb8073dd445b5131fe3150c7">
  <xsd:schema xmlns:xsd="http://www.w3.org/2001/XMLSchema" xmlns:xs="http://www.w3.org/2001/XMLSchema" xmlns:p="http://schemas.microsoft.com/office/2006/metadata/properties" xmlns:ns2="f06cb9d6-5971-4cb1-a08b-ee213583f45e" xmlns:ns3="bc32bf36-db88-44a8-97a9-e27b31910c31" xmlns:ns5="81e1f70a-3588-471e-b9e4-d75d058e3a34" targetNamespace="http://schemas.microsoft.com/office/2006/metadata/properties" ma:root="true" ma:fieldsID="07fcd0b027ca18dfe3282bbbd781311c" ns2:_="" ns3:_="" ns5:_="">
    <xsd:import namespace="f06cb9d6-5971-4cb1-a08b-ee213583f45e"/>
    <xsd:import namespace="bc32bf36-db88-44a8-97a9-e27b31910c31"/>
    <xsd:import namespace="81e1f70a-3588-471e-b9e4-d75d058e3a34"/>
    <xsd:element name="properties">
      <xsd:complexType>
        <xsd:sequence>
          <xsd:element name="documentManagement">
            <xsd:complexType>
              <xsd:all>
                <xsd:element ref="ns2:Year" minOccurs="0"/>
                <xsd:element ref="ns2:TaxCatchAll" minOccurs="0"/>
                <xsd:element ref="ns2:TaxCatchAllLabel" minOccurs="0"/>
                <xsd:element ref="ns3:MediaServiceMetadata" minOccurs="0"/>
                <xsd:element ref="ns3:MediaServiceFastMetadata" minOccurs="0"/>
                <xsd:element ref="ns2:SharedWithUsers" minOccurs="0"/>
                <xsd:element ref="ns2:SharedWithDetails" minOccurs="0"/>
                <xsd:element ref="ns5:MediaServiceDateTaken" minOccurs="0"/>
                <xsd:element ref="ns5:MediaServiceLocation" minOccurs="0"/>
                <xsd:element ref="ns5:MediaServiceGenerationTime" minOccurs="0"/>
                <xsd:element ref="ns5:MediaServiceEventHashCode" minOccurs="0"/>
                <xsd:element ref="ns5:MediaServiceOCR" minOccurs="0"/>
                <xsd:element ref="ns5:MediaServiceAutoKeyPoints" minOccurs="0"/>
                <xsd:element ref="ns5:MediaServiceKeyPoints" minOccurs="0"/>
                <xsd:element ref="ns5:MediaLengthInSeconds"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6cb9d6-5971-4cb1-a08b-ee213583f45e" elementFormDefault="qualified">
    <xsd:import namespace="http://schemas.microsoft.com/office/2006/documentManagement/types"/>
    <xsd:import namespace="http://schemas.microsoft.com/office/infopath/2007/PartnerControls"/>
    <xsd:element name="Year" ma:index="2" nillable="true" ma:displayName="Year" ma:format="Dropdown" ma:internalName="Year">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enumeration value="2028"/>
          <xsd:enumeration value="2029"/>
          <xsd:enumeration value="2030"/>
        </xsd:restriction>
      </xsd:simpleType>
    </xsd:element>
    <xsd:element name="TaxCatchAll" ma:index="9" nillable="true" ma:displayName="Taxonomy Catch All Column" ma:hidden="true" ma:list="{9f3b5dcd-b999-4006-bc1e-c2e34327ca88}" ma:internalName="TaxCatchAll" ma:showField="CatchAllData" ma:web="f06cb9d6-5971-4cb1-a08b-ee213583f45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9f3b5dcd-b999-4006-bc1e-c2e34327ca88}" ma:internalName="TaxCatchAllLabel" ma:readOnly="true" ma:showField="CatchAllDataLabel" ma:web="f06cb9d6-5971-4cb1-a08b-ee213583f45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32bf36-db88-44a8-97a9-e27b31910c31"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e1f70a-3588-471e-b9e4-d75d058e3a34" elementFormDefault="qualified">
    <xsd:import namespace="http://schemas.microsoft.com/office/2006/documentManagement/types"/>
    <xsd:import namespace="http://schemas.microsoft.com/office/infopath/2007/PartnerControls"/>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LengthInSeconds" ma:index="30" nillable="true" ma:displayName="MediaLengthInSeconds" ma:hidden="true" ma:internalName="MediaLengthInSeconds" ma:readOnly="true">
      <xsd:simpleType>
        <xsd:restriction base="dms:Unknown"/>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c9e36bdd-eed9-4f22-a847-161c6f1e786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F8B958-CFAA-4650-A526-69E27671C459}">
  <ds:schemaRefs>
    <ds:schemaRef ds:uri="5d963151-401e-44e3-b297-c3f380f749ef"/>
    <ds:schemaRef ds:uri="http://www.w3.org/XML/1998/namespace"/>
    <ds:schemaRef ds:uri="307c954c-1210-43a2-8ba3-2fdaa5d8745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 ds:uri="http://purl.org/dc/elements/1.1/"/>
    <ds:schemaRef ds:uri="f06cb9d6-5971-4cb1-a08b-ee213583f45e"/>
    <ds:schemaRef ds:uri="81e1f70a-3588-471e-b9e4-d75d058e3a34"/>
  </ds:schemaRefs>
</ds:datastoreItem>
</file>

<file path=customXml/itemProps2.xml><?xml version="1.0" encoding="utf-8"?>
<ds:datastoreItem xmlns:ds="http://schemas.openxmlformats.org/officeDocument/2006/customXml" ds:itemID="{16AC7C5D-2768-468B-B674-67CDE25A34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6cb9d6-5971-4cb1-a08b-ee213583f45e"/>
    <ds:schemaRef ds:uri="bc32bf36-db88-44a8-97a9-e27b31910c31"/>
    <ds:schemaRef ds:uri="81e1f70a-3588-471e-b9e4-d75d058e3a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CA39A8-833F-4C22-80E8-8EAA7986C3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1406</TotalTime>
  <Words>2406</Words>
  <Application>Microsoft Office PowerPoint</Application>
  <PresentationFormat>Widescreen</PresentationFormat>
  <Paragraphs>285</Paragraphs>
  <Slides>18</Slides>
  <Notes>18</Notes>
  <HiddenSlides>0</HiddenSlides>
  <MMClips>0</MMClip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Office Theme</vt:lpstr>
      <vt:lpstr>Hornbill 2021BLACK</vt:lpstr>
      <vt:lpstr>Hornbill 2021</vt:lpstr>
      <vt:lpstr>1_Hornbill 2021BLACK</vt:lpstr>
      <vt:lpstr>2_Hornbill 2021BLACK</vt:lpstr>
      <vt:lpstr>1_Hornbill 2021</vt:lpstr>
      <vt:lpstr>PowerPoint Presentation</vt:lpstr>
      <vt:lpstr>For the industrial revolution in services, we believe that a crucial tipping point has just passed.   After decades of incremental change, service delivery is now set on an irreversible path to radical reinvention.</vt:lpstr>
      <vt:lpstr>Any executive who has risen to the top of an organization already has compelling reasons to focus on service operations.   Service operations account for at least 80 percent of operating expenses at major banks, healthcare providers, and telecommunications companies. In retail, that figure can reach 98 percent.</vt:lpstr>
      <vt:lpstr>Economic  Headwinds demand efficiency  like never before</vt:lpstr>
      <vt:lpstr>PowerPoint Presentation</vt:lpstr>
      <vt:lpstr>We have changed</vt:lpstr>
      <vt:lpstr>The Great Resignation is Real</vt:lpstr>
      <vt:lpstr>PowerPoint Presentation</vt:lpstr>
      <vt:lpstr>War for Talent</vt:lpstr>
      <vt:lpstr>Employees demand experience</vt:lpstr>
      <vt:lpstr>Experience must be… </vt:lpstr>
      <vt:lpstr>PowerPoint Presentation</vt:lpstr>
      <vt:lpstr>PowerPoint Presentation</vt:lpstr>
      <vt:lpstr>PowerPoint Presentation</vt:lpstr>
      <vt:lpstr>Vinci Construction UK</vt:lpstr>
      <vt:lpstr>Market Polarisation</vt:lpstr>
      <vt:lpstr>An undeniable shift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Martin</dc:creator>
  <cp:lastModifiedBy>Patrick Bolger</cp:lastModifiedBy>
  <cp:revision>7</cp:revision>
  <dcterms:created xsi:type="dcterms:W3CDTF">2022-10-13T12:57:01Z</dcterms:created>
  <dcterms:modified xsi:type="dcterms:W3CDTF">2023-03-23T09:48:28Z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0x0101008CC05121F24C30458E38B2BD4887012400FCF9D5CB7E6662408DEDF89735DE3D4C</vt:lpwstr>
  </property>
  <property fmtid="{D5CDD505-2E9C-101B-9397-08002B2CF9AE}" pid="3" name="MediaServiceImageTags">
    <vt:lpwstr/>
  </property>
</Properties>
</file>