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3" r:id="rId4"/>
    <p:sldMasterId id="2147483648" r:id="rId5"/>
  </p:sldMasterIdLst>
  <p:notesMasterIdLst>
    <p:notesMasterId r:id="rId26"/>
  </p:notesMasterIdLst>
  <p:sldIdLst>
    <p:sldId id="349" r:id="rId6"/>
    <p:sldId id="350" r:id="rId7"/>
    <p:sldId id="373" r:id="rId8"/>
    <p:sldId id="338" r:id="rId9"/>
    <p:sldId id="351" r:id="rId10"/>
    <p:sldId id="375" r:id="rId11"/>
    <p:sldId id="376" r:id="rId12"/>
    <p:sldId id="362" r:id="rId13"/>
    <p:sldId id="359" r:id="rId14"/>
    <p:sldId id="364" r:id="rId15"/>
    <p:sldId id="374" r:id="rId16"/>
    <p:sldId id="356" r:id="rId17"/>
    <p:sldId id="357" r:id="rId18"/>
    <p:sldId id="358" r:id="rId19"/>
    <p:sldId id="360" r:id="rId20"/>
    <p:sldId id="353" r:id="rId21"/>
    <p:sldId id="354" r:id="rId22"/>
    <p:sldId id="379" r:id="rId23"/>
    <p:sldId id="365" r:id="rId24"/>
    <p:sldId id="321" r:id="rId25"/>
  </p:sldIdLst>
  <p:sldSz cx="12192000" cy="6858000"/>
  <p:notesSz cx="9144000" cy="6858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Verdana" panose="020B0604030504040204" pitchFamily="34" charset="0"/>
      <p:regular r:id="rId33"/>
      <p:bold r:id="rId34"/>
      <p:italic r:id="rId35"/>
      <p:boldItalic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51" userDrawn="1">
          <p15:clr>
            <a:srgbClr val="A4A3A4"/>
          </p15:clr>
        </p15:guide>
        <p15:guide id="3" pos="3940" userDrawn="1">
          <p15:clr>
            <a:srgbClr val="A4A3A4"/>
          </p15:clr>
        </p15:guide>
        <p15:guide id="4" pos="731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600"/>
    <a:srgbClr val="FF9900"/>
    <a:srgbClr val="0099CC"/>
    <a:srgbClr val="FFFFFF"/>
    <a:srgbClr val="FFCC66"/>
    <a:srgbClr val="66CCFF"/>
    <a:srgbClr val="0099FF"/>
    <a:srgbClr val="92BDF2"/>
    <a:srgbClr val="FFCC99"/>
    <a:srgbClr val="0D0D0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4" d="100"/>
          <a:sy n="74" d="100"/>
        </p:scale>
        <p:origin x="1236" y="798"/>
      </p:cViewPr>
      <p:guideLst>
        <p:guide orient="horz" pos="2160"/>
        <p:guide pos="551"/>
        <p:guide pos="3940"/>
        <p:guide pos="731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font" Target="fonts/font8.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6AA413AA-2547-40A7-8A02-DA9181C42216}" type="datetimeFigureOut">
              <a:rPr lang="en-GB" smtClean="0"/>
              <a:t>23/03/2023</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44D52CD0-F5AD-4C02-A4FB-D622185B0D0B}" type="slidenum">
              <a:rPr lang="en-GB" smtClean="0"/>
              <a:t>‹#›</a:t>
            </a:fld>
            <a:endParaRPr lang="en-GB"/>
          </a:p>
        </p:txBody>
      </p:sp>
    </p:spTree>
    <p:extLst>
      <p:ext uri="{BB962C8B-B14F-4D97-AF65-F5344CB8AC3E}">
        <p14:creationId xmlns:p14="http://schemas.microsoft.com/office/powerpoint/2010/main" val="942553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SS - For those of you who came here expecting to see pictures of pole dancing…</a:t>
            </a:r>
          </a:p>
        </p:txBody>
      </p:sp>
      <p:sp>
        <p:nvSpPr>
          <p:cNvPr id="4" name="Slide Number Placeholder 3"/>
          <p:cNvSpPr>
            <a:spLocks noGrp="1"/>
          </p:cNvSpPr>
          <p:nvPr>
            <p:ph type="sldNum" sz="quarter" idx="5"/>
          </p:nvPr>
        </p:nvSpPr>
        <p:spPr/>
        <p:txBody>
          <a:bodyPr/>
          <a:lstStyle/>
          <a:p>
            <a:fld id="{44D52CD0-F5AD-4C02-A4FB-D622185B0D0B}" type="slidenum">
              <a:rPr lang="en-GB" smtClean="0"/>
              <a:t>2</a:t>
            </a:fld>
            <a:endParaRPr lang="en-GB"/>
          </a:p>
        </p:txBody>
      </p:sp>
    </p:spTree>
    <p:extLst>
      <p:ext uri="{BB962C8B-B14F-4D97-AF65-F5344CB8AC3E}">
        <p14:creationId xmlns:p14="http://schemas.microsoft.com/office/powerpoint/2010/main" val="3175033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MG How we run a successful hybrid service desk:</a:t>
            </a:r>
          </a:p>
          <a:p>
            <a:r>
              <a:rPr lang="en-GB"/>
              <a:t>Based across the country (Letchworth, where the head office is, but with member of the team also in London, Durham, Liverpool, Sam in Stafford. Even some people in Stevenage)</a:t>
            </a:r>
          </a:p>
          <a:p>
            <a:r>
              <a:rPr lang="en-GB"/>
              <a:t>Tools: ServiceNow, Cirrus</a:t>
            </a:r>
          </a:p>
          <a:p>
            <a:r>
              <a:rPr lang="en-GB"/>
              <a:t>Regular team meetings and stand ups, but with an emphasis on the social element of the team, everyone sharing their experiences both in and out of work, their strengths and concerns, creating a culture where they can help and support each other</a:t>
            </a:r>
          </a:p>
          <a:p>
            <a:r>
              <a:rPr lang="en-GB"/>
              <a:t>Continual interaction – Teams chats for the team but also for other stakeholder groups (licensing, procurement, etc)</a:t>
            </a:r>
          </a:p>
          <a:p>
            <a:r>
              <a:rPr lang="en-GB"/>
              <a:t>Cirrus is configured to support this: the team are delivered new customer calls even if they are already in a Teams call. If they’re already speaking to a customer, that takes priority. But if they’re speaking to a colleague, coaching and mentoring, or just having a chat about the weather, this can drop quickly to take the incoming call</a:t>
            </a:r>
          </a:p>
        </p:txBody>
      </p:sp>
      <p:sp>
        <p:nvSpPr>
          <p:cNvPr id="4" name="Slide Number Placeholder 3"/>
          <p:cNvSpPr>
            <a:spLocks noGrp="1"/>
          </p:cNvSpPr>
          <p:nvPr>
            <p:ph type="sldNum" sz="quarter" idx="5"/>
          </p:nvPr>
        </p:nvSpPr>
        <p:spPr/>
        <p:txBody>
          <a:bodyPr/>
          <a:lstStyle/>
          <a:p>
            <a:fld id="{44D52CD0-F5AD-4C02-A4FB-D622185B0D0B}" type="slidenum">
              <a:rPr lang="en-GB" smtClean="0"/>
              <a:t>11</a:t>
            </a:fld>
            <a:endParaRPr lang="en-GB"/>
          </a:p>
        </p:txBody>
      </p:sp>
    </p:spTree>
    <p:extLst>
      <p:ext uri="{BB962C8B-B14F-4D97-AF65-F5344CB8AC3E}">
        <p14:creationId xmlns:p14="http://schemas.microsoft.com/office/powerpoint/2010/main" val="1863795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MG</a:t>
            </a:r>
          </a:p>
        </p:txBody>
      </p:sp>
      <p:sp>
        <p:nvSpPr>
          <p:cNvPr id="4" name="Slide Number Placeholder 3"/>
          <p:cNvSpPr>
            <a:spLocks noGrp="1"/>
          </p:cNvSpPr>
          <p:nvPr>
            <p:ph type="sldNum" sz="quarter" idx="5"/>
          </p:nvPr>
        </p:nvSpPr>
        <p:spPr/>
        <p:txBody>
          <a:bodyPr/>
          <a:lstStyle/>
          <a:p>
            <a:fld id="{44D52CD0-F5AD-4C02-A4FB-D622185B0D0B}" type="slidenum">
              <a:rPr lang="en-GB" smtClean="0"/>
              <a:t>12</a:t>
            </a:fld>
            <a:endParaRPr lang="en-GB"/>
          </a:p>
        </p:txBody>
      </p:sp>
    </p:spTree>
    <p:extLst>
      <p:ext uri="{BB962C8B-B14F-4D97-AF65-F5344CB8AC3E}">
        <p14:creationId xmlns:p14="http://schemas.microsoft.com/office/powerpoint/2010/main" val="3677458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MG</a:t>
            </a:r>
          </a:p>
        </p:txBody>
      </p:sp>
      <p:sp>
        <p:nvSpPr>
          <p:cNvPr id="4" name="Slide Number Placeholder 3"/>
          <p:cNvSpPr>
            <a:spLocks noGrp="1"/>
          </p:cNvSpPr>
          <p:nvPr>
            <p:ph type="sldNum" sz="quarter" idx="5"/>
          </p:nvPr>
        </p:nvSpPr>
        <p:spPr/>
        <p:txBody>
          <a:bodyPr/>
          <a:lstStyle/>
          <a:p>
            <a:fld id="{44D52CD0-F5AD-4C02-A4FB-D622185B0D0B}" type="slidenum">
              <a:rPr lang="en-GB" smtClean="0"/>
              <a:t>13</a:t>
            </a:fld>
            <a:endParaRPr lang="en-GB"/>
          </a:p>
        </p:txBody>
      </p:sp>
    </p:spTree>
    <p:extLst>
      <p:ext uri="{BB962C8B-B14F-4D97-AF65-F5344CB8AC3E}">
        <p14:creationId xmlns:p14="http://schemas.microsoft.com/office/powerpoint/2010/main" val="4014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MG</a:t>
            </a:r>
          </a:p>
        </p:txBody>
      </p:sp>
      <p:sp>
        <p:nvSpPr>
          <p:cNvPr id="4" name="Slide Number Placeholder 3"/>
          <p:cNvSpPr>
            <a:spLocks noGrp="1"/>
          </p:cNvSpPr>
          <p:nvPr>
            <p:ph type="sldNum" sz="quarter" idx="5"/>
          </p:nvPr>
        </p:nvSpPr>
        <p:spPr/>
        <p:txBody>
          <a:bodyPr/>
          <a:lstStyle/>
          <a:p>
            <a:fld id="{44D52CD0-F5AD-4C02-A4FB-D622185B0D0B}" type="slidenum">
              <a:rPr lang="en-GB" smtClean="0"/>
              <a:t>14</a:t>
            </a:fld>
            <a:endParaRPr lang="en-GB"/>
          </a:p>
        </p:txBody>
      </p:sp>
    </p:spTree>
    <p:extLst>
      <p:ext uri="{BB962C8B-B14F-4D97-AF65-F5344CB8AC3E}">
        <p14:creationId xmlns:p14="http://schemas.microsoft.com/office/powerpoint/2010/main" val="4016120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MG - Established 1852 – Family owned construction company: That’s Rick Willmott there on the screen - £1billion turnover, but this is construction and the margins are slim! – Strong social values: Carbon neutral since 2012, Net zero by 2030, targeting gender pay parity by 2030. In 2022, Willmott Dixon topped the prestigious Sunday Times Top 100 Best Companies to Work for.</a:t>
            </a:r>
          </a:p>
        </p:txBody>
      </p:sp>
      <p:sp>
        <p:nvSpPr>
          <p:cNvPr id="4" name="Slide Number Placeholder 3"/>
          <p:cNvSpPr>
            <a:spLocks noGrp="1"/>
          </p:cNvSpPr>
          <p:nvPr>
            <p:ph type="sldNum" sz="quarter" idx="5"/>
          </p:nvPr>
        </p:nvSpPr>
        <p:spPr/>
        <p:txBody>
          <a:bodyPr/>
          <a:lstStyle/>
          <a:p>
            <a:fld id="{44D52CD0-F5AD-4C02-A4FB-D622185B0D0B}" type="slidenum">
              <a:rPr lang="en-GB" smtClean="0"/>
              <a:t>3</a:t>
            </a:fld>
            <a:endParaRPr lang="en-GB"/>
          </a:p>
        </p:txBody>
      </p:sp>
    </p:spTree>
    <p:extLst>
      <p:ext uri="{BB962C8B-B14F-4D97-AF65-F5344CB8AC3E}">
        <p14:creationId xmlns:p14="http://schemas.microsoft.com/office/powerpoint/2010/main" val="415033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MG – We’re going to talk about our transformation which is really summed up well by this quote. It’s relevant because it relates to the construction industry and the improvements to our IT department but it’s really about procrastination. Anyone can have a dream or a vision. It takes effort and determination to continually perform the mundane steps to turn that design into beautiful reality </a:t>
            </a:r>
          </a:p>
        </p:txBody>
      </p:sp>
      <p:sp>
        <p:nvSpPr>
          <p:cNvPr id="4" name="Slide Number Placeholder 3"/>
          <p:cNvSpPr>
            <a:spLocks noGrp="1"/>
          </p:cNvSpPr>
          <p:nvPr>
            <p:ph type="sldNum" sz="quarter" idx="5"/>
          </p:nvPr>
        </p:nvSpPr>
        <p:spPr/>
        <p:txBody>
          <a:bodyPr/>
          <a:lstStyle/>
          <a:p>
            <a:fld id="{44D52CD0-F5AD-4C02-A4FB-D622185B0D0B}" type="slidenum">
              <a:rPr lang="en-GB" smtClean="0"/>
              <a:t>4</a:t>
            </a:fld>
            <a:endParaRPr lang="en-GB"/>
          </a:p>
        </p:txBody>
      </p:sp>
    </p:spTree>
    <p:extLst>
      <p:ext uri="{BB962C8B-B14F-4D97-AF65-F5344CB8AC3E}">
        <p14:creationId xmlns:p14="http://schemas.microsoft.com/office/powerpoint/2010/main" val="3667089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4D52CD0-F5AD-4C02-A4FB-D622185B0D0B}" type="slidenum">
              <a:rPr lang="en-GB" smtClean="0"/>
              <a:t>5</a:t>
            </a:fld>
            <a:endParaRPr lang="en-GB"/>
          </a:p>
        </p:txBody>
      </p:sp>
    </p:spTree>
    <p:extLst>
      <p:ext uri="{BB962C8B-B14F-4D97-AF65-F5344CB8AC3E}">
        <p14:creationId xmlns:p14="http://schemas.microsoft.com/office/powerpoint/2010/main" val="2429621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SS</a:t>
            </a:r>
          </a:p>
        </p:txBody>
      </p:sp>
      <p:sp>
        <p:nvSpPr>
          <p:cNvPr id="4" name="Slide Number Placeholder 3"/>
          <p:cNvSpPr>
            <a:spLocks noGrp="1"/>
          </p:cNvSpPr>
          <p:nvPr>
            <p:ph type="sldNum" sz="quarter" idx="5"/>
          </p:nvPr>
        </p:nvSpPr>
        <p:spPr/>
        <p:txBody>
          <a:bodyPr/>
          <a:lstStyle/>
          <a:p>
            <a:fld id="{44D52CD0-F5AD-4C02-A4FB-D622185B0D0B}" type="slidenum">
              <a:rPr lang="en-GB" smtClean="0"/>
              <a:t>6</a:t>
            </a:fld>
            <a:endParaRPr lang="en-GB"/>
          </a:p>
        </p:txBody>
      </p:sp>
    </p:spTree>
    <p:extLst>
      <p:ext uri="{BB962C8B-B14F-4D97-AF65-F5344CB8AC3E}">
        <p14:creationId xmlns:p14="http://schemas.microsoft.com/office/powerpoint/2010/main" val="263173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SS</a:t>
            </a:r>
          </a:p>
        </p:txBody>
      </p:sp>
      <p:sp>
        <p:nvSpPr>
          <p:cNvPr id="4" name="Slide Number Placeholder 3"/>
          <p:cNvSpPr>
            <a:spLocks noGrp="1"/>
          </p:cNvSpPr>
          <p:nvPr>
            <p:ph type="sldNum" sz="quarter" idx="5"/>
          </p:nvPr>
        </p:nvSpPr>
        <p:spPr/>
        <p:txBody>
          <a:bodyPr/>
          <a:lstStyle/>
          <a:p>
            <a:fld id="{44D52CD0-F5AD-4C02-A4FB-D622185B0D0B}" type="slidenum">
              <a:rPr lang="en-GB" smtClean="0"/>
              <a:t>7</a:t>
            </a:fld>
            <a:endParaRPr lang="en-GB"/>
          </a:p>
        </p:txBody>
      </p:sp>
    </p:spTree>
    <p:extLst>
      <p:ext uri="{BB962C8B-B14F-4D97-AF65-F5344CB8AC3E}">
        <p14:creationId xmlns:p14="http://schemas.microsoft.com/office/powerpoint/2010/main" val="3740685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SS</a:t>
            </a:r>
          </a:p>
          <a:p>
            <a:endParaRPr lang="en-GB"/>
          </a:p>
          <a:p>
            <a:endParaRPr lang="en-GB"/>
          </a:p>
          <a:p>
            <a:endParaRPr lang="en-GB"/>
          </a:p>
          <a:p>
            <a:endParaRPr lang="en-GB"/>
          </a:p>
        </p:txBody>
      </p:sp>
      <p:sp>
        <p:nvSpPr>
          <p:cNvPr id="4" name="Slide Number Placeholder 3"/>
          <p:cNvSpPr>
            <a:spLocks noGrp="1"/>
          </p:cNvSpPr>
          <p:nvPr>
            <p:ph type="sldNum" sz="quarter" idx="5"/>
          </p:nvPr>
        </p:nvSpPr>
        <p:spPr/>
        <p:txBody>
          <a:bodyPr/>
          <a:lstStyle/>
          <a:p>
            <a:fld id="{44D52CD0-F5AD-4C02-A4FB-D622185B0D0B}" type="slidenum">
              <a:rPr lang="en-GB" smtClean="0"/>
              <a:t>8</a:t>
            </a:fld>
            <a:endParaRPr lang="en-GB"/>
          </a:p>
        </p:txBody>
      </p:sp>
    </p:spTree>
    <p:extLst>
      <p:ext uri="{BB962C8B-B14F-4D97-AF65-F5344CB8AC3E}">
        <p14:creationId xmlns:p14="http://schemas.microsoft.com/office/powerpoint/2010/main" val="4058780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SS</a:t>
            </a:r>
          </a:p>
          <a:p>
            <a:endParaRPr lang="en-GB"/>
          </a:p>
          <a:p>
            <a:r>
              <a:rPr lang="en-GB" sz="1200"/>
              <a:t>No energy</a:t>
            </a:r>
          </a:p>
          <a:p>
            <a:r>
              <a:rPr lang="en-GB" sz="1200"/>
              <a:t>Emailing to ask for help</a:t>
            </a:r>
          </a:p>
          <a:p>
            <a:r>
              <a:rPr lang="en-GB" sz="1200"/>
              <a:t>No reporting</a:t>
            </a:r>
          </a:p>
          <a:p>
            <a:r>
              <a:rPr lang="en-GB" sz="1200"/>
              <a:t>No ownership</a:t>
            </a:r>
          </a:p>
          <a:p>
            <a:r>
              <a:rPr lang="en-GB" sz="1200"/>
              <a:t>Nothing documented – tea rota</a:t>
            </a:r>
          </a:p>
          <a:p>
            <a:r>
              <a:rPr lang="en-GB" sz="1200"/>
              <a:t>No wall boards</a:t>
            </a:r>
          </a:p>
          <a:p>
            <a:endParaRPr lang="en-GB" sz="1200"/>
          </a:p>
          <a:p>
            <a:endParaRPr lang="en-GB" sz="1200"/>
          </a:p>
          <a:p>
            <a:r>
              <a:rPr lang="en-GB" sz="1200"/>
              <a:t>Blind</a:t>
            </a:r>
          </a:p>
          <a:p>
            <a:endParaRPr lang="en-GB" sz="1200"/>
          </a:p>
          <a:p>
            <a:r>
              <a:rPr lang="en-GB" sz="1200"/>
              <a:t>The team was wrong</a:t>
            </a:r>
          </a:p>
          <a:p>
            <a:endParaRPr lang="en-GB"/>
          </a:p>
          <a:p>
            <a:endParaRPr lang="en-GB"/>
          </a:p>
        </p:txBody>
      </p:sp>
      <p:sp>
        <p:nvSpPr>
          <p:cNvPr id="4" name="Slide Number Placeholder 3"/>
          <p:cNvSpPr>
            <a:spLocks noGrp="1"/>
          </p:cNvSpPr>
          <p:nvPr>
            <p:ph type="sldNum" sz="quarter" idx="5"/>
          </p:nvPr>
        </p:nvSpPr>
        <p:spPr/>
        <p:txBody>
          <a:bodyPr/>
          <a:lstStyle/>
          <a:p>
            <a:fld id="{44D52CD0-F5AD-4C02-A4FB-D622185B0D0B}" type="slidenum">
              <a:rPr lang="en-GB" smtClean="0"/>
              <a:t>9</a:t>
            </a:fld>
            <a:endParaRPr lang="en-GB"/>
          </a:p>
        </p:txBody>
      </p:sp>
    </p:spTree>
    <p:extLst>
      <p:ext uri="{BB962C8B-B14F-4D97-AF65-F5344CB8AC3E}">
        <p14:creationId xmlns:p14="http://schemas.microsoft.com/office/powerpoint/2010/main" val="843277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SS</a:t>
            </a:r>
          </a:p>
          <a:p>
            <a:endParaRPr lang="en-GB"/>
          </a:p>
          <a:p>
            <a:r>
              <a:rPr lang="en-GB"/>
              <a:t>Put in service now, for the first time ever we had the visibility of tickets</a:t>
            </a:r>
          </a:p>
          <a:p>
            <a:r>
              <a:rPr lang="en-GB"/>
              <a:t>Didn’t completely go to plan</a:t>
            </a:r>
          </a:p>
          <a:p>
            <a:endParaRPr lang="en-GB"/>
          </a:p>
          <a:p>
            <a:r>
              <a:rPr lang="en-GB"/>
              <a:t>Put structures in place:</a:t>
            </a:r>
          </a:p>
          <a:p>
            <a:r>
              <a:rPr lang="en-GB"/>
              <a:t>Weekly ops meeting</a:t>
            </a:r>
          </a:p>
          <a:p>
            <a:r>
              <a:rPr lang="en-GB"/>
              <a:t>Reporting template</a:t>
            </a:r>
          </a:p>
          <a:p>
            <a:r>
              <a:rPr lang="en-GB"/>
              <a:t>KPIs but no SLA’s</a:t>
            </a:r>
          </a:p>
          <a:p>
            <a:endParaRPr lang="en-GB"/>
          </a:p>
          <a:p>
            <a:endParaRPr lang="en-GB"/>
          </a:p>
          <a:p>
            <a:r>
              <a:rPr lang="en-GB"/>
              <a:t>Behaviours and hired on personality over technical skills</a:t>
            </a:r>
          </a:p>
          <a:p>
            <a:endParaRPr lang="en-GB"/>
          </a:p>
          <a:p>
            <a:r>
              <a:rPr lang="en-GB"/>
              <a:t>Said yes, instead of no. </a:t>
            </a:r>
          </a:p>
          <a:p>
            <a:r>
              <a:rPr lang="en-GB"/>
              <a:t>Humbly accepted criticism</a:t>
            </a:r>
          </a:p>
          <a:p>
            <a:r>
              <a:rPr lang="en-GB"/>
              <a:t>Build the teams confidence – give them the power to try things even if I knew it wasn’t going to work</a:t>
            </a:r>
          </a:p>
          <a:p>
            <a:r>
              <a:rPr lang="en-GB"/>
              <a:t>The key was making small intricate changes over a period of time. Had to put the service desk in to the centre of the dept not on an island on its own. </a:t>
            </a:r>
          </a:p>
          <a:p>
            <a:endParaRPr lang="en-GB"/>
          </a:p>
          <a:p>
            <a:endParaRPr lang="en-GB"/>
          </a:p>
          <a:p>
            <a:endParaRPr lang="en-GB"/>
          </a:p>
        </p:txBody>
      </p:sp>
      <p:sp>
        <p:nvSpPr>
          <p:cNvPr id="4" name="Slide Number Placeholder 3"/>
          <p:cNvSpPr>
            <a:spLocks noGrp="1"/>
          </p:cNvSpPr>
          <p:nvPr>
            <p:ph type="sldNum" sz="quarter" idx="5"/>
          </p:nvPr>
        </p:nvSpPr>
        <p:spPr/>
        <p:txBody>
          <a:bodyPr/>
          <a:lstStyle/>
          <a:p>
            <a:fld id="{44D52CD0-F5AD-4C02-A4FB-D622185B0D0B}" type="slidenum">
              <a:rPr lang="en-GB" smtClean="0"/>
              <a:t>10</a:t>
            </a:fld>
            <a:endParaRPr lang="en-GB"/>
          </a:p>
        </p:txBody>
      </p:sp>
    </p:spTree>
    <p:extLst>
      <p:ext uri="{BB962C8B-B14F-4D97-AF65-F5344CB8AC3E}">
        <p14:creationId xmlns:p14="http://schemas.microsoft.com/office/powerpoint/2010/main" val="3898803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65747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000985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88941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858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59280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978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59280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1360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7037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30856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3/23/2023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84305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3/23/2023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2593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027109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3207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108184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3/23/2023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34478430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650" r:id="rId13"/>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548714"/>
      </p:ext>
    </p:extLst>
  </p:cSld>
  <p:clrMap bg1="lt1" tx1="dk1" bg2="lt2" tx2="dk2" accent1="accent1" accent2="accent2" accent3="accent3" accent4="accent4" accent5="accent5" accent6="accent6" hlink="hlink" folHlink="folHlink"/>
  <p:sldLayoutIdLst>
    <p:sldLayoutId id="2147483649" r:id="rId1"/>
    <p:sldLayoutId id="214748371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50 Most WTF Animal Pics Of The Year | Funny animals, Cute animals, Doggy">
            <a:extLst>
              <a:ext uri="{FF2B5EF4-FFF2-40B4-BE49-F238E27FC236}">
                <a16:creationId xmlns:a16="http://schemas.microsoft.com/office/drawing/2014/main" id="{9CA21542-E0DB-5698-4E8F-1241416A085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405718" y="-8968"/>
            <a:ext cx="6786282" cy="68759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57" y="-17932"/>
            <a:ext cx="10515792" cy="6875931"/>
          </a:xfrm>
          <a:custGeom>
            <a:avLst/>
            <a:gdLst>
              <a:gd name="connsiteX0" fmla="*/ 0 w 12191999"/>
              <a:gd name="connsiteY0" fmla="*/ 0 h 6866965"/>
              <a:gd name="connsiteX1" fmla="*/ 12191999 w 12191999"/>
              <a:gd name="connsiteY1" fmla="*/ 0 h 6866965"/>
              <a:gd name="connsiteX2" fmla="*/ 12191999 w 12191999"/>
              <a:gd name="connsiteY2" fmla="*/ 6866965 h 6866965"/>
              <a:gd name="connsiteX3" fmla="*/ 0 w 12191999"/>
              <a:gd name="connsiteY3" fmla="*/ 6866965 h 6866965"/>
              <a:gd name="connsiteX4" fmla="*/ 0 w 12191999"/>
              <a:gd name="connsiteY4" fmla="*/ 0 h 6866965"/>
              <a:gd name="connsiteX0" fmla="*/ 0 w 12211877"/>
              <a:gd name="connsiteY0" fmla="*/ 0 h 6876904"/>
              <a:gd name="connsiteX1" fmla="*/ 12191999 w 12211877"/>
              <a:gd name="connsiteY1" fmla="*/ 0 h 6876904"/>
              <a:gd name="connsiteX2" fmla="*/ 12211877 w 12211877"/>
              <a:gd name="connsiteY2" fmla="*/ 6876904 h 6876904"/>
              <a:gd name="connsiteX3" fmla="*/ 0 w 12211877"/>
              <a:gd name="connsiteY3" fmla="*/ 6866965 h 6876904"/>
              <a:gd name="connsiteX4" fmla="*/ 0 w 12211877"/>
              <a:gd name="connsiteY4" fmla="*/ 0 h 6876904"/>
              <a:gd name="connsiteX0" fmla="*/ 0 w 23693380"/>
              <a:gd name="connsiteY0" fmla="*/ 0 h 6866965"/>
              <a:gd name="connsiteX1" fmla="*/ 12191999 w 23693380"/>
              <a:gd name="connsiteY1" fmla="*/ 0 h 6866965"/>
              <a:gd name="connsiteX2" fmla="*/ 23693380 w 23693380"/>
              <a:gd name="connsiteY2" fmla="*/ 6866965 h 6866965"/>
              <a:gd name="connsiteX3" fmla="*/ 0 w 23693380"/>
              <a:gd name="connsiteY3" fmla="*/ 6866965 h 6866965"/>
              <a:gd name="connsiteX4" fmla="*/ 0 w 23693380"/>
              <a:gd name="connsiteY4" fmla="*/ 0 h 6866965"/>
              <a:gd name="connsiteX0" fmla="*/ 0 w 23693380"/>
              <a:gd name="connsiteY0" fmla="*/ 0 h 6866965"/>
              <a:gd name="connsiteX1" fmla="*/ 12277895 w 23693380"/>
              <a:gd name="connsiteY1" fmla="*/ 9939 h 6866965"/>
              <a:gd name="connsiteX2" fmla="*/ 23693380 w 23693380"/>
              <a:gd name="connsiteY2" fmla="*/ 6866965 h 6866965"/>
              <a:gd name="connsiteX3" fmla="*/ 0 w 23693380"/>
              <a:gd name="connsiteY3" fmla="*/ 6866965 h 6866965"/>
              <a:gd name="connsiteX4" fmla="*/ 0 w 23693380"/>
              <a:gd name="connsiteY4" fmla="*/ 0 h 6866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93380" h="6866965">
                <a:moveTo>
                  <a:pt x="0" y="0"/>
                </a:moveTo>
                <a:lnTo>
                  <a:pt x="12277895" y="9939"/>
                </a:lnTo>
                <a:lnTo>
                  <a:pt x="23693380" y="6866965"/>
                </a:lnTo>
                <a:lnTo>
                  <a:pt x="0" y="6866965"/>
                </a:lnTo>
                <a:lnTo>
                  <a:pt x="0" y="0"/>
                </a:lnTo>
                <a:close/>
              </a:path>
            </a:pathLst>
          </a:custGeom>
          <a:solidFill>
            <a:srgbClr val="494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43536" y="871068"/>
            <a:ext cx="1739153" cy="1090202"/>
          </a:xfrm>
          <a:prstGeom prst="rect">
            <a:avLst/>
          </a:prstGeom>
        </p:spPr>
      </p:pic>
      <p:sp>
        <p:nvSpPr>
          <p:cNvPr id="7" name="TextBox 6"/>
          <p:cNvSpPr txBox="1"/>
          <p:nvPr/>
        </p:nvSpPr>
        <p:spPr>
          <a:xfrm>
            <a:off x="828645" y="2351241"/>
            <a:ext cx="4846014" cy="1759456"/>
          </a:xfrm>
          <a:prstGeom prst="rect">
            <a:avLst/>
          </a:prstGeom>
          <a:noFill/>
        </p:spPr>
        <p:txBody>
          <a:bodyPr wrap="square" rtlCol="0">
            <a:spAutoFit/>
          </a:bodyPr>
          <a:lstStyle/>
          <a:p>
            <a:pPr marL="0">
              <a:lnSpc>
                <a:spcPts val="6500"/>
              </a:lnSpc>
            </a:pPr>
            <a:r>
              <a:rPr lang="en-GB" sz="6000" b="1" i="0" spc="-150" dirty="0">
                <a:solidFill>
                  <a:srgbClr val="FDC300"/>
                </a:solidFill>
                <a:latin typeface="Arial" charset="0"/>
                <a:ea typeface="Arial" charset="0"/>
                <a:cs typeface="Arial" charset="0"/>
              </a:rPr>
              <a:t>Structurally Flexible IT </a:t>
            </a:r>
          </a:p>
        </p:txBody>
      </p:sp>
      <p:sp>
        <p:nvSpPr>
          <p:cNvPr id="2" name="TextBox 1">
            <a:extLst>
              <a:ext uri="{FF2B5EF4-FFF2-40B4-BE49-F238E27FC236}">
                <a16:creationId xmlns:a16="http://schemas.microsoft.com/office/drawing/2014/main" id="{92EA038F-FCC1-550E-4720-BE08031FF95F}"/>
              </a:ext>
            </a:extLst>
          </p:cNvPr>
          <p:cNvSpPr txBox="1"/>
          <p:nvPr/>
        </p:nvSpPr>
        <p:spPr>
          <a:xfrm>
            <a:off x="828644" y="4556559"/>
            <a:ext cx="7275449" cy="925894"/>
          </a:xfrm>
          <a:prstGeom prst="rect">
            <a:avLst/>
          </a:prstGeom>
          <a:noFill/>
        </p:spPr>
        <p:txBody>
          <a:bodyPr wrap="square" rtlCol="0">
            <a:spAutoFit/>
          </a:bodyPr>
          <a:lstStyle/>
          <a:p>
            <a:pPr marL="0">
              <a:lnSpc>
                <a:spcPts val="6500"/>
              </a:lnSpc>
            </a:pPr>
            <a:r>
              <a:rPr lang="en-GB" sz="6000" b="1" i="0" spc="-150" dirty="0">
                <a:solidFill>
                  <a:schemeClr val="bg1">
                    <a:lumMod val="95000"/>
                  </a:schemeClr>
                </a:solidFill>
                <a:latin typeface="Arial" charset="0"/>
                <a:ea typeface="Arial" charset="0"/>
                <a:cs typeface="Arial" charset="0"/>
              </a:rPr>
              <a:t>From pole to dancer</a:t>
            </a:r>
            <a:endParaRPr lang="en-US" sz="6000" b="1" i="0" spc="-150" dirty="0">
              <a:solidFill>
                <a:schemeClr val="bg1">
                  <a:lumMod val="95000"/>
                </a:schemeClr>
              </a:solidFill>
              <a:latin typeface="Arial" charset="0"/>
              <a:ea typeface="Arial" charset="0"/>
              <a:cs typeface="Arial" charset="0"/>
            </a:endParaRPr>
          </a:p>
        </p:txBody>
      </p:sp>
    </p:spTree>
    <p:extLst>
      <p:ext uri="{BB962C8B-B14F-4D97-AF65-F5344CB8AC3E}">
        <p14:creationId xmlns:p14="http://schemas.microsoft.com/office/powerpoint/2010/main" val="442604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y did David Bowie have different colored eyes and lightning bolt makeup?  | Marca">
            <a:extLst>
              <a:ext uri="{FF2B5EF4-FFF2-40B4-BE49-F238E27FC236}">
                <a16:creationId xmlns:a16="http://schemas.microsoft.com/office/drawing/2014/main" id="{7A3FF033-B03F-1903-BB47-35C45E2FC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p:nvPr/>
        </p:nvSpPr>
        <p:spPr>
          <a:xfrm>
            <a:off x="7701480" y="0"/>
            <a:ext cx="4490520" cy="6869493"/>
          </a:xfrm>
          <a:custGeom>
            <a:avLst/>
            <a:gdLst>
              <a:gd name="connsiteX0" fmla="*/ 0 w 9511553"/>
              <a:gd name="connsiteY0" fmla="*/ 0 h 6866965"/>
              <a:gd name="connsiteX1" fmla="*/ 9511553 w 9511553"/>
              <a:gd name="connsiteY1" fmla="*/ 0 h 6866965"/>
              <a:gd name="connsiteX2" fmla="*/ 9511553 w 9511553"/>
              <a:gd name="connsiteY2" fmla="*/ 6866965 h 6866965"/>
              <a:gd name="connsiteX3" fmla="*/ 0 w 9511553"/>
              <a:gd name="connsiteY3" fmla="*/ 6866965 h 6866965"/>
              <a:gd name="connsiteX4" fmla="*/ 0 w 9511553"/>
              <a:gd name="connsiteY4" fmla="*/ 0 h 6866965"/>
              <a:gd name="connsiteX0" fmla="*/ 5871883 w 9511553"/>
              <a:gd name="connsiteY0" fmla="*/ 466165 h 6866965"/>
              <a:gd name="connsiteX1" fmla="*/ 9511553 w 9511553"/>
              <a:gd name="connsiteY1" fmla="*/ 0 h 6866965"/>
              <a:gd name="connsiteX2" fmla="*/ 9511553 w 9511553"/>
              <a:gd name="connsiteY2" fmla="*/ 6866965 h 6866965"/>
              <a:gd name="connsiteX3" fmla="*/ 0 w 9511553"/>
              <a:gd name="connsiteY3" fmla="*/ 6866965 h 6866965"/>
              <a:gd name="connsiteX4" fmla="*/ 5871883 w 9511553"/>
              <a:gd name="connsiteY4" fmla="*/ 466165 h 6866965"/>
              <a:gd name="connsiteX0" fmla="*/ 6122895 w 9511553"/>
              <a:gd name="connsiteY0" fmla="*/ 8965 h 6866965"/>
              <a:gd name="connsiteX1" fmla="*/ 9511553 w 9511553"/>
              <a:gd name="connsiteY1" fmla="*/ 0 h 6866965"/>
              <a:gd name="connsiteX2" fmla="*/ 9511553 w 9511553"/>
              <a:gd name="connsiteY2" fmla="*/ 6866965 h 6866965"/>
              <a:gd name="connsiteX3" fmla="*/ 0 w 9511553"/>
              <a:gd name="connsiteY3" fmla="*/ 6866965 h 6866965"/>
              <a:gd name="connsiteX4" fmla="*/ 6122895 w 9511553"/>
              <a:gd name="connsiteY4" fmla="*/ 8965 h 6866965"/>
              <a:gd name="connsiteX0" fmla="*/ 376519 w 3765177"/>
              <a:gd name="connsiteY0" fmla="*/ 8965 h 6866965"/>
              <a:gd name="connsiteX1" fmla="*/ 3765177 w 3765177"/>
              <a:gd name="connsiteY1" fmla="*/ 0 h 6866965"/>
              <a:gd name="connsiteX2" fmla="*/ 3765177 w 3765177"/>
              <a:gd name="connsiteY2" fmla="*/ 6866965 h 6866965"/>
              <a:gd name="connsiteX3" fmla="*/ 0 w 3765177"/>
              <a:gd name="connsiteY3" fmla="*/ 5880847 h 6866965"/>
              <a:gd name="connsiteX4" fmla="*/ 376519 w 3765177"/>
              <a:gd name="connsiteY4" fmla="*/ 8965 h 6866965"/>
              <a:gd name="connsiteX0" fmla="*/ 4204448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4204448 w 7593106"/>
              <a:gd name="connsiteY4" fmla="*/ 896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4168589 w 7593106"/>
              <a:gd name="connsiteY0" fmla="*/ 295835 h 6866965"/>
              <a:gd name="connsiteX1" fmla="*/ 7593106 w 7593106"/>
              <a:gd name="connsiteY1" fmla="*/ 0 h 6866965"/>
              <a:gd name="connsiteX2" fmla="*/ 7593106 w 7593106"/>
              <a:gd name="connsiteY2" fmla="*/ 6866965 h 6866965"/>
              <a:gd name="connsiteX3" fmla="*/ 0 w 7593106"/>
              <a:gd name="connsiteY3" fmla="*/ 6858000 h 6866965"/>
              <a:gd name="connsiteX4" fmla="*/ 4168589 w 7593106"/>
              <a:gd name="connsiteY4" fmla="*/ 29583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3944471 w 7593106"/>
              <a:gd name="connsiteY0" fmla="*/ 17930 h 6866965"/>
              <a:gd name="connsiteX1" fmla="*/ 7593106 w 7593106"/>
              <a:gd name="connsiteY1" fmla="*/ 0 h 6866965"/>
              <a:gd name="connsiteX2" fmla="*/ 7593106 w 7593106"/>
              <a:gd name="connsiteY2" fmla="*/ 6866965 h 6866965"/>
              <a:gd name="connsiteX3" fmla="*/ 0 w 7593106"/>
              <a:gd name="connsiteY3" fmla="*/ 6858000 h 6866965"/>
              <a:gd name="connsiteX4" fmla="*/ 3944471 w 7593106"/>
              <a:gd name="connsiteY4" fmla="*/ 17930 h 6866965"/>
              <a:gd name="connsiteX0" fmla="*/ 3962400 w 7593106"/>
              <a:gd name="connsiteY0" fmla="*/ 0 h 6875929"/>
              <a:gd name="connsiteX1" fmla="*/ 7593106 w 7593106"/>
              <a:gd name="connsiteY1" fmla="*/ 8964 h 6875929"/>
              <a:gd name="connsiteX2" fmla="*/ 7593106 w 7593106"/>
              <a:gd name="connsiteY2" fmla="*/ 6875929 h 6875929"/>
              <a:gd name="connsiteX3" fmla="*/ 0 w 7593106"/>
              <a:gd name="connsiteY3" fmla="*/ 6866964 h 6875929"/>
              <a:gd name="connsiteX4" fmla="*/ 3962400 w 7593106"/>
              <a:gd name="connsiteY4" fmla="*/ 0 h 6875929"/>
              <a:gd name="connsiteX0" fmla="*/ 3971365 w 7602071"/>
              <a:gd name="connsiteY0" fmla="*/ 0 h 6884894"/>
              <a:gd name="connsiteX1" fmla="*/ 7602071 w 7602071"/>
              <a:gd name="connsiteY1" fmla="*/ 8964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6074485 w 7602071"/>
              <a:gd name="connsiteY1" fmla="*/ 331693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4998720 w 7602071"/>
              <a:gd name="connsiteY1" fmla="*/ 19721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4998720"/>
              <a:gd name="connsiteY0" fmla="*/ 0 h 6884894"/>
              <a:gd name="connsiteX1" fmla="*/ 4998720 w 4998720"/>
              <a:gd name="connsiteY1" fmla="*/ 19721 h 6884894"/>
              <a:gd name="connsiteX2" fmla="*/ 4148866 w 4998720"/>
              <a:gd name="connsiteY2" fmla="*/ 6251985 h 6884894"/>
              <a:gd name="connsiteX3" fmla="*/ 0 w 4998720"/>
              <a:gd name="connsiteY3" fmla="*/ 6884894 h 6884894"/>
              <a:gd name="connsiteX4" fmla="*/ 3971365 w 4998720"/>
              <a:gd name="connsiteY4" fmla="*/ 0 h 6884894"/>
              <a:gd name="connsiteX0" fmla="*/ 3971365 w 4998720"/>
              <a:gd name="connsiteY0" fmla="*/ 0 h 6897444"/>
              <a:gd name="connsiteX1" fmla="*/ 4998720 w 4998720"/>
              <a:gd name="connsiteY1" fmla="*/ 19721 h 6897444"/>
              <a:gd name="connsiteX2" fmla="*/ 4998720 w 4998720"/>
              <a:gd name="connsiteY2" fmla="*/ 6897444 h 6897444"/>
              <a:gd name="connsiteX3" fmla="*/ 0 w 4998720"/>
              <a:gd name="connsiteY3" fmla="*/ 6884894 h 6897444"/>
              <a:gd name="connsiteX4" fmla="*/ 3971365 w 4998720"/>
              <a:gd name="connsiteY4" fmla="*/ 0 h 6897444"/>
              <a:gd name="connsiteX0" fmla="*/ 3971365 w 4998720"/>
              <a:gd name="connsiteY0" fmla="*/ 0 h 6897444"/>
              <a:gd name="connsiteX1" fmla="*/ 4998720 w 4998720"/>
              <a:gd name="connsiteY1" fmla="*/ 8963 h 6897444"/>
              <a:gd name="connsiteX2" fmla="*/ 4998720 w 4998720"/>
              <a:gd name="connsiteY2" fmla="*/ 6897444 h 6897444"/>
              <a:gd name="connsiteX3" fmla="*/ 0 w 4998720"/>
              <a:gd name="connsiteY3" fmla="*/ 6884894 h 6897444"/>
              <a:gd name="connsiteX4" fmla="*/ 3971365 w 4998720"/>
              <a:gd name="connsiteY4" fmla="*/ 0 h 689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720" h="6897444">
                <a:moveTo>
                  <a:pt x="3971365" y="0"/>
                </a:moveTo>
                <a:lnTo>
                  <a:pt x="4998720" y="8963"/>
                </a:lnTo>
                <a:lnTo>
                  <a:pt x="4998720" y="6897444"/>
                </a:lnTo>
                <a:lnTo>
                  <a:pt x="0" y="6884894"/>
                </a:lnTo>
                <a:lnTo>
                  <a:pt x="3971365" y="0"/>
                </a:lnTo>
                <a:close/>
              </a:path>
            </a:pathLst>
          </a:custGeom>
          <a:solidFill>
            <a:srgbClr val="494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036424" y="3788229"/>
            <a:ext cx="3155576" cy="1754326"/>
          </a:xfrm>
          <a:prstGeom prst="rect">
            <a:avLst/>
          </a:prstGeom>
          <a:noFill/>
        </p:spPr>
        <p:txBody>
          <a:bodyPr wrap="square" rtlCol="0">
            <a:spAutoFit/>
          </a:bodyPr>
          <a:lstStyle/>
          <a:p>
            <a:pPr algn="r"/>
            <a:r>
              <a:rPr lang="en-US" sz="5400" b="1">
                <a:solidFill>
                  <a:srgbClr val="FDC300"/>
                </a:solidFill>
                <a:latin typeface="+mj-lt"/>
                <a:ea typeface="Arial" charset="0"/>
                <a:cs typeface="Arial" charset="0"/>
              </a:rPr>
              <a:t>Ch </a:t>
            </a:r>
            <a:r>
              <a:rPr lang="en-US" sz="5400" b="1" err="1">
                <a:solidFill>
                  <a:srgbClr val="FDC300"/>
                </a:solidFill>
                <a:latin typeface="+mj-lt"/>
                <a:ea typeface="Arial" charset="0"/>
                <a:cs typeface="Arial" charset="0"/>
              </a:rPr>
              <a:t>ch</a:t>
            </a:r>
            <a:r>
              <a:rPr lang="en-US" sz="5400" b="1">
                <a:solidFill>
                  <a:srgbClr val="FDC300"/>
                </a:solidFill>
                <a:latin typeface="+mj-lt"/>
                <a:ea typeface="Arial" charset="0"/>
                <a:cs typeface="Arial" charset="0"/>
              </a:rPr>
              <a:t> </a:t>
            </a:r>
            <a:r>
              <a:rPr lang="en-US" sz="5400" b="1" err="1">
                <a:solidFill>
                  <a:srgbClr val="FDC300"/>
                </a:solidFill>
                <a:latin typeface="+mj-lt"/>
                <a:ea typeface="Arial" charset="0"/>
                <a:cs typeface="Arial" charset="0"/>
              </a:rPr>
              <a:t>ch</a:t>
            </a:r>
            <a:r>
              <a:rPr lang="en-US" sz="5400" b="1">
                <a:solidFill>
                  <a:srgbClr val="FDC300"/>
                </a:solidFill>
                <a:latin typeface="+mj-lt"/>
                <a:ea typeface="Arial" charset="0"/>
                <a:cs typeface="Arial" charset="0"/>
              </a:rPr>
              <a:t> changes…</a:t>
            </a:r>
            <a:endParaRPr lang="en-US" sz="5400" b="1" i="0">
              <a:solidFill>
                <a:srgbClr val="FDC300"/>
              </a:solidFill>
              <a:latin typeface="+mj-lt"/>
              <a:ea typeface="Arial" charset="0"/>
              <a:cs typeface="Arial" charset="0"/>
            </a:endParaRPr>
          </a:p>
        </p:txBody>
      </p:sp>
      <p:sp>
        <p:nvSpPr>
          <p:cNvPr id="3" name="Rectangle 2">
            <a:extLst>
              <a:ext uri="{FF2B5EF4-FFF2-40B4-BE49-F238E27FC236}">
                <a16:creationId xmlns:a16="http://schemas.microsoft.com/office/drawing/2014/main" id="{A6C06A63-0916-43FF-AF9B-24DF37396964}"/>
              </a:ext>
            </a:extLst>
          </p:cNvPr>
          <p:cNvSpPr/>
          <p:nvPr/>
        </p:nvSpPr>
        <p:spPr>
          <a:xfrm>
            <a:off x="621074" y="1246909"/>
            <a:ext cx="7621777" cy="615553"/>
          </a:xfrm>
          <a:prstGeom prst="rect">
            <a:avLst/>
          </a:prstGeom>
        </p:spPr>
        <p:txBody>
          <a:bodyPr wrap="square">
            <a:spAutoFit/>
          </a:bodyPr>
          <a:lstStyle/>
          <a:p>
            <a:pPr marL="285750" indent="-285750">
              <a:buFont typeface="Arial" panose="020B0604020202020204" pitchFamily="34" charset="0"/>
              <a:buChar char="•"/>
            </a:pPr>
            <a:endParaRPr lang="en-GB" sz="1600"/>
          </a:p>
          <a:p>
            <a:pPr marL="285750" indent="-285750">
              <a:buFont typeface="Arial" panose="020B0604020202020204" pitchFamily="34" charset="0"/>
              <a:buChar char="•"/>
            </a:pPr>
            <a:endParaRPr lang="en-GB">
              <a:latin typeface="Calibri" panose="020F0502020204030204" pitchFamily="34" charset="0"/>
            </a:endParaRPr>
          </a:p>
        </p:txBody>
      </p:sp>
    </p:spTree>
    <p:extLst>
      <p:ext uri="{BB962C8B-B14F-4D97-AF65-F5344CB8AC3E}">
        <p14:creationId xmlns:p14="http://schemas.microsoft.com/office/powerpoint/2010/main" val="1161577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10 Bizarre Hybrid Animal That Actually Exist - YouTube">
            <a:extLst>
              <a:ext uri="{FF2B5EF4-FFF2-40B4-BE49-F238E27FC236}">
                <a16:creationId xmlns:a16="http://schemas.microsoft.com/office/drawing/2014/main" id="{7FD099D9-2664-7050-7E6E-C68D4F8F1D2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0683" y="0"/>
            <a:ext cx="11510681" cy="686949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p:nvPr/>
        </p:nvSpPr>
        <p:spPr>
          <a:xfrm>
            <a:off x="7205033" y="-1"/>
            <a:ext cx="4998720" cy="6869493"/>
          </a:xfrm>
          <a:custGeom>
            <a:avLst/>
            <a:gdLst>
              <a:gd name="connsiteX0" fmla="*/ 0 w 9511553"/>
              <a:gd name="connsiteY0" fmla="*/ 0 h 6866965"/>
              <a:gd name="connsiteX1" fmla="*/ 9511553 w 9511553"/>
              <a:gd name="connsiteY1" fmla="*/ 0 h 6866965"/>
              <a:gd name="connsiteX2" fmla="*/ 9511553 w 9511553"/>
              <a:gd name="connsiteY2" fmla="*/ 6866965 h 6866965"/>
              <a:gd name="connsiteX3" fmla="*/ 0 w 9511553"/>
              <a:gd name="connsiteY3" fmla="*/ 6866965 h 6866965"/>
              <a:gd name="connsiteX4" fmla="*/ 0 w 9511553"/>
              <a:gd name="connsiteY4" fmla="*/ 0 h 6866965"/>
              <a:gd name="connsiteX0" fmla="*/ 5871883 w 9511553"/>
              <a:gd name="connsiteY0" fmla="*/ 466165 h 6866965"/>
              <a:gd name="connsiteX1" fmla="*/ 9511553 w 9511553"/>
              <a:gd name="connsiteY1" fmla="*/ 0 h 6866965"/>
              <a:gd name="connsiteX2" fmla="*/ 9511553 w 9511553"/>
              <a:gd name="connsiteY2" fmla="*/ 6866965 h 6866965"/>
              <a:gd name="connsiteX3" fmla="*/ 0 w 9511553"/>
              <a:gd name="connsiteY3" fmla="*/ 6866965 h 6866965"/>
              <a:gd name="connsiteX4" fmla="*/ 5871883 w 9511553"/>
              <a:gd name="connsiteY4" fmla="*/ 466165 h 6866965"/>
              <a:gd name="connsiteX0" fmla="*/ 6122895 w 9511553"/>
              <a:gd name="connsiteY0" fmla="*/ 8965 h 6866965"/>
              <a:gd name="connsiteX1" fmla="*/ 9511553 w 9511553"/>
              <a:gd name="connsiteY1" fmla="*/ 0 h 6866965"/>
              <a:gd name="connsiteX2" fmla="*/ 9511553 w 9511553"/>
              <a:gd name="connsiteY2" fmla="*/ 6866965 h 6866965"/>
              <a:gd name="connsiteX3" fmla="*/ 0 w 9511553"/>
              <a:gd name="connsiteY3" fmla="*/ 6866965 h 6866965"/>
              <a:gd name="connsiteX4" fmla="*/ 6122895 w 9511553"/>
              <a:gd name="connsiteY4" fmla="*/ 8965 h 6866965"/>
              <a:gd name="connsiteX0" fmla="*/ 376519 w 3765177"/>
              <a:gd name="connsiteY0" fmla="*/ 8965 h 6866965"/>
              <a:gd name="connsiteX1" fmla="*/ 3765177 w 3765177"/>
              <a:gd name="connsiteY1" fmla="*/ 0 h 6866965"/>
              <a:gd name="connsiteX2" fmla="*/ 3765177 w 3765177"/>
              <a:gd name="connsiteY2" fmla="*/ 6866965 h 6866965"/>
              <a:gd name="connsiteX3" fmla="*/ 0 w 3765177"/>
              <a:gd name="connsiteY3" fmla="*/ 5880847 h 6866965"/>
              <a:gd name="connsiteX4" fmla="*/ 376519 w 3765177"/>
              <a:gd name="connsiteY4" fmla="*/ 8965 h 6866965"/>
              <a:gd name="connsiteX0" fmla="*/ 4204448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4204448 w 7593106"/>
              <a:gd name="connsiteY4" fmla="*/ 896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4168589 w 7593106"/>
              <a:gd name="connsiteY0" fmla="*/ 295835 h 6866965"/>
              <a:gd name="connsiteX1" fmla="*/ 7593106 w 7593106"/>
              <a:gd name="connsiteY1" fmla="*/ 0 h 6866965"/>
              <a:gd name="connsiteX2" fmla="*/ 7593106 w 7593106"/>
              <a:gd name="connsiteY2" fmla="*/ 6866965 h 6866965"/>
              <a:gd name="connsiteX3" fmla="*/ 0 w 7593106"/>
              <a:gd name="connsiteY3" fmla="*/ 6858000 h 6866965"/>
              <a:gd name="connsiteX4" fmla="*/ 4168589 w 7593106"/>
              <a:gd name="connsiteY4" fmla="*/ 29583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3944471 w 7593106"/>
              <a:gd name="connsiteY0" fmla="*/ 17930 h 6866965"/>
              <a:gd name="connsiteX1" fmla="*/ 7593106 w 7593106"/>
              <a:gd name="connsiteY1" fmla="*/ 0 h 6866965"/>
              <a:gd name="connsiteX2" fmla="*/ 7593106 w 7593106"/>
              <a:gd name="connsiteY2" fmla="*/ 6866965 h 6866965"/>
              <a:gd name="connsiteX3" fmla="*/ 0 w 7593106"/>
              <a:gd name="connsiteY3" fmla="*/ 6858000 h 6866965"/>
              <a:gd name="connsiteX4" fmla="*/ 3944471 w 7593106"/>
              <a:gd name="connsiteY4" fmla="*/ 17930 h 6866965"/>
              <a:gd name="connsiteX0" fmla="*/ 3962400 w 7593106"/>
              <a:gd name="connsiteY0" fmla="*/ 0 h 6875929"/>
              <a:gd name="connsiteX1" fmla="*/ 7593106 w 7593106"/>
              <a:gd name="connsiteY1" fmla="*/ 8964 h 6875929"/>
              <a:gd name="connsiteX2" fmla="*/ 7593106 w 7593106"/>
              <a:gd name="connsiteY2" fmla="*/ 6875929 h 6875929"/>
              <a:gd name="connsiteX3" fmla="*/ 0 w 7593106"/>
              <a:gd name="connsiteY3" fmla="*/ 6866964 h 6875929"/>
              <a:gd name="connsiteX4" fmla="*/ 3962400 w 7593106"/>
              <a:gd name="connsiteY4" fmla="*/ 0 h 6875929"/>
              <a:gd name="connsiteX0" fmla="*/ 3971365 w 7602071"/>
              <a:gd name="connsiteY0" fmla="*/ 0 h 6884894"/>
              <a:gd name="connsiteX1" fmla="*/ 7602071 w 7602071"/>
              <a:gd name="connsiteY1" fmla="*/ 8964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6074485 w 7602071"/>
              <a:gd name="connsiteY1" fmla="*/ 331693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4998720 w 7602071"/>
              <a:gd name="connsiteY1" fmla="*/ 19721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4998720"/>
              <a:gd name="connsiteY0" fmla="*/ 0 h 6884894"/>
              <a:gd name="connsiteX1" fmla="*/ 4998720 w 4998720"/>
              <a:gd name="connsiteY1" fmla="*/ 19721 h 6884894"/>
              <a:gd name="connsiteX2" fmla="*/ 4148866 w 4998720"/>
              <a:gd name="connsiteY2" fmla="*/ 6251985 h 6884894"/>
              <a:gd name="connsiteX3" fmla="*/ 0 w 4998720"/>
              <a:gd name="connsiteY3" fmla="*/ 6884894 h 6884894"/>
              <a:gd name="connsiteX4" fmla="*/ 3971365 w 4998720"/>
              <a:gd name="connsiteY4" fmla="*/ 0 h 6884894"/>
              <a:gd name="connsiteX0" fmla="*/ 3971365 w 4998720"/>
              <a:gd name="connsiteY0" fmla="*/ 0 h 6897444"/>
              <a:gd name="connsiteX1" fmla="*/ 4998720 w 4998720"/>
              <a:gd name="connsiteY1" fmla="*/ 19721 h 6897444"/>
              <a:gd name="connsiteX2" fmla="*/ 4998720 w 4998720"/>
              <a:gd name="connsiteY2" fmla="*/ 6897444 h 6897444"/>
              <a:gd name="connsiteX3" fmla="*/ 0 w 4998720"/>
              <a:gd name="connsiteY3" fmla="*/ 6884894 h 6897444"/>
              <a:gd name="connsiteX4" fmla="*/ 3971365 w 4998720"/>
              <a:gd name="connsiteY4" fmla="*/ 0 h 6897444"/>
              <a:gd name="connsiteX0" fmla="*/ 3971365 w 4998720"/>
              <a:gd name="connsiteY0" fmla="*/ 0 h 6897444"/>
              <a:gd name="connsiteX1" fmla="*/ 4998720 w 4998720"/>
              <a:gd name="connsiteY1" fmla="*/ 8963 h 6897444"/>
              <a:gd name="connsiteX2" fmla="*/ 4998720 w 4998720"/>
              <a:gd name="connsiteY2" fmla="*/ 6897444 h 6897444"/>
              <a:gd name="connsiteX3" fmla="*/ 0 w 4998720"/>
              <a:gd name="connsiteY3" fmla="*/ 6884894 h 6897444"/>
              <a:gd name="connsiteX4" fmla="*/ 3971365 w 4998720"/>
              <a:gd name="connsiteY4" fmla="*/ 0 h 689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720" h="6897444">
                <a:moveTo>
                  <a:pt x="3971365" y="0"/>
                </a:moveTo>
                <a:lnTo>
                  <a:pt x="4998720" y="8963"/>
                </a:lnTo>
                <a:lnTo>
                  <a:pt x="4998720" y="6897444"/>
                </a:lnTo>
                <a:lnTo>
                  <a:pt x="0" y="6884894"/>
                </a:lnTo>
                <a:lnTo>
                  <a:pt x="3971365" y="0"/>
                </a:lnTo>
                <a:close/>
              </a:path>
            </a:pathLst>
          </a:custGeom>
          <a:solidFill>
            <a:srgbClr val="494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482519" y="4307584"/>
            <a:ext cx="3521413" cy="1754326"/>
          </a:xfrm>
          <a:prstGeom prst="rect">
            <a:avLst/>
          </a:prstGeom>
          <a:noFill/>
        </p:spPr>
        <p:txBody>
          <a:bodyPr wrap="square" rtlCol="0">
            <a:spAutoFit/>
          </a:bodyPr>
          <a:lstStyle/>
          <a:p>
            <a:pPr algn="r"/>
            <a:r>
              <a:rPr lang="en-US" sz="5400" b="1">
                <a:solidFill>
                  <a:srgbClr val="FDC300"/>
                </a:solidFill>
                <a:latin typeface="+mj-lt"/>
                <a:ea typeface="Arial" charset="0"/>
                <a:cs typeface="Arial" charset="0"/>
              </a:rPr>
              <a:t>The hybrid service desk</a:t>
            </a:r>
            <a:endParaRPr lang="en-US" sz="5400" b="1" i="0">
              <a:solidFill>
                <a:srgbClr val="FDC300"/>
              </a:solidFill>
              <a:latin typeface="+mj-lt"/>
              <a:ea typeface="Arial" charset="0"/>
              <a:cs typeface="Arial" charset="0"/>
            </a:endParaRPr>
          </a:p>
        </p:txBody>
      </p:sp>
    </p:spTree>
    <p:extLst>
      <p:ext uri="{BB962C8B-B14F-4D97-AF65-F5344CB8AC3E}">
        <p14:creationId xmlns:p14="http://schemas.microsoft.com/office/powerpoint/2010/main" val="4165351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avelling by air | Bournemouth University">
            <a:extLst>
              <a:ext uri="{FF2B5EF4-FFF2-40B4-BE49-F238E27FC236}">
                <a16:creationId xmlns:a16="http://schemas.microsoft.com/office/drawing/2014/main" id="{1A011C1D-3D13-AAB7-2BBC-4C31CD378F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444" y="-11494"/>
            <a:ext cx="11160558" cy="686949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p:nvPr/>
        </p:nvSpPr>
        <p:spPr>
          <a:xfrm flipH="1">
            <a:off x="-1" y="-11494"/>
            <a:ext cx="5381625" cy="6888544"/>
          </a:xfrm>
          <a:custGeom>
            <a:avLst/>
            <a:gdLst>
              <a:gd name="connsiteX0" fmla="*/ 0 w 9511553"/>
              <a:gd name="connsiteY0" fmla="*/ 0 h 6866965"/>
              <a:gd name="connsiteX1" fmla="*/ 9511553 w 9511553"/>
              <a:gd name="connsiteY1" fmla="*/ 0 h 6866965"/>
              <a:gd name="connsiteX2" fmla="*/ 9511553 w 9511553"/>
              <a:gd name="connsiteY2" fmla="*/ 6866965 h 6866965"/>
              <a:gd name="connsiteX3" fmla="*/ 0 w 9511553"/>
              <a:gd name="connsiteY3" fmla="*/ 6866965 h 6866965"/>
              <a:gd name="connsiteX4" fmla="*/ 0 w 9511553"/>
              <a:gd name="connsiteY4" fmla="*/ 0 h 6866965"/>
              <a:gd name="connsiteX0" fmla="*/ 5871883 w 9511553"/>
              <a:gd name="connsiteY0" fmla="*/ 466165 h 6866965"/>
              <a:gd name="connsiteX1" fmla="*/ 9511553 w 9511553"/>
              <a:gd name="connsiteY1" fmla="*/ 0 h 6866965"/>
              <a:gd name="connsiteX2" fmla="*/ 9511553 w 9511553"/>
              <a:gd name="connsiteY2" fmla="*/ 6866965 h 6866965"/>
              <a:gd name="connsiteX3" fmla="*/ 0 w 9511553"/>
              <a:gd name="connsiteY3" fmla="*/ 6866965 h 6866965"/>
              <a:gd name="connsiteX4" fmla="*/ 5871883 w 9511553"/>
              <a:gd name="connsiteY4" fmla="*/ 466165 h 6866965"/>
              <a:gd name="connsiteX0" fmla="*/ 6122895 w 9511553"/>
              <a:gd name="connsiteY0" fmla="*/ 8965 h 6866965"/>
              <a:gd name="connsiteX1" fmla="*/ 9511553 w 9511553"/>
              <a:gd name="connsiteY1" fmla="*/ 0 h 6866965"/>
              <a:gd name="connsiteX2" fmla="*/ 9511553 w 9511553"/>
              <a:gd name="connsiteY2" fmla="*/ 6866965 h 6866965"/>
              <a:gd name="connsiteX3" fmla="*/ 0 w 9511553"/>
              <a:gd name="connsiteY3" fmla="*/ 6866965 h 6866965"/>
              <a:gd name="connsiteX4" fmla="*/ 6122895 w 9511553"/>
              <a:gd name="connsiteY4" fmla="*/ 8965 h 6866965"/>
              <a:gd name="connsiteX0" fmla="*/ 376519 w 3765177"/>
              <a:gd name="connsiteY0" fmla="*/ 8965 h 6866965"/>
              <a:gd name="connsiteX1" fmla="*/ 3765177 w 3765177"/>
              <a:gd name="connsiteY1" fmla="*/ 0 h 6866965"/>
              <a:gd name="connsiteX2" fmla="*/ 3765177 w 3765177"/>
              <a:gd name="connsiteY2" fmla="*/ 6866965 h 6866965"/>
              <a:gd name="connsiteX3" fmla="*/ 0 w 3765177"/>
              <a:gd name="connsiteY3" fmla="*/ 5880847 h 6866965"/>
              <a:gd name="connsiteX4" fmla="*/ 376519 w 3765177"/>
              <a:gd name="connsiteY4" fmla="*/ 8965 h 6866965"/>
              <a:gd name="connsiteX0" fmla="*/ 4204448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4204448 w 7593106"/>
              <a:gd name="connsiteY4" fmla="*/ 896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4168589 w 7593106"/>
              <a:gd name="connsiteY0" fmla="*/ 295835 h 6866965"/>
              <a:gd name="connsiteX1" fmla="*/ 7593106 w 7593106"/>
              <a:gd name="connsiteY1" fmla="*/ 0 h 6866965"/>
              <a:gd name="connsiteX2" fmla="*/ 7593106 w 7593106"/>
              <a:gd name="connsiteY2" fmla="*/ 6866965 h 6866965"/>
              <a:gd name="connsiteX3" fmla="*/ 0 w 7593106"/>
              <a:gd name="connsiteY3" fmla="*/ 6858000 h 6866965"/>
              <a:gd name="connsiteX4" fmla="*/ 4168589 w 7593106"/>
              <a:gd name="connsiteY4" fmla="*/ 29583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3944471 w 7593106"/>
              <a:gd name="connsiteY0" fmla="*/ 17930 h 6866965"/>
              <a:gd name="connsiteX1" fmla="*/ 7593106 w 7593106"/>
              <a:gd name="connsiteY1" fmla="*/ 0 h 6866965"/>
              <a:gd name="connsiteX2" fmla="*/ 7593106 w 7593106"/>
              <a:gd name="connsiteY2" fmla="*/ 6866965 h 6866965"/>
              <a:gd name="connsiteX3" fmla="*/ 0 w 7593106"/>
              <a:gd name="connsiteY3" fmla="*/ 6858000 h 6866965"/>
              <a:gd name="connsiteX4" fmla="*/ 3944471 w 7593106"/>
              <a:gd name="connsiteY4" fmla="*/ 17930 h 6866965"/>
              <a:gd name="connsiteX0" fmla="*/ 3962400 w 7593106"/>
              <a:gd name="connsiteY0" fmla="*/ 0 h 6875929"/>
              <a:gd name="connsiteX1" fmla="*/ 7593106 w 7593106"/>
              <a:gd name="connsiteY1" fmla="*/ 8964 h 6875929"/>
              <a:gd name="connsiteX2" fmla="*/ 7593106 w 7593106"/>
              <a:gd name="connsiteY2" fmla="*/ 6875929 h 6875929"/>
              <a:gd name="connsiteX3" fmla="*/ 0 w 7593106"/>
              <a:gd name="connsiteY3" fmla="*/ 6866964 h 6875929"/>
              <a:gd name="connsiteX4" fmla="*/ 3962400 w 7593106"/>
              <a:gd name="connsiteY4" fmla="*/ 0 h 6875929"/>
              <a:gd name="connsiteX0" fmla="*/ 3971365 w 7602071"/>
              <a:gd name="connsiteY0" fmla="*/ 0 h 6884894"/>
              <a:gd name="connsiteX1" fmla="*/ 7602071 w 7602071"/>
              <a:gd name="connsiteY1" fmla="*/ 8964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6074485 w 7602071"/>
              <a:gd name="connsiteY1" fmla="*/ 331693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4998720 w 7602071"/>
              <a:gd name="connsiteY1" fmla="*/ 19721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4998720"/>
              <a:gd name="connsiteY0" fmla="*/ 0 h 6884894"/>
              <a:gd name="connsiteX1" fmla="*/ 4998720 w 4998720"/>
              <a:gd name="connsiteY1" fmla="*/ 19721 h 6884894"/>
              <a:gd name="connsiteX2" fmla="*/ 4148866 w 4998720"/>
              <a:gd name="connsiteY2" fmla="*/ 6251985 h 6884894"/>
              <a:gd name="connsiteX3" fmla="*/ 0 w 4998720"/>
              <a:gd name="connsiteY3" fmla="*/ 6884894 h 6884894"/>
              <a:gd name="connsiteX4" fmla="*/ 3971365 w 4998720"/>
              <a:gd name="connsiteY4" fmla="*/ 0 h 6884894"/>
              <a:gd name="connsiteX0" fmla="*/ 3971365 w 4998720"/>
              <a:gd name="connsiteY0" fmla="*/ 0 h 6897444"/>
              <a:gd name="connsiteX1" fmla="*/ 4998720 w 4998720"/>
              <a:gd name="connsiteY1" fmla="*/ 19721 h 6897444"/>
              <a:gd name="connsiteX2" fmla="*/ 4998720 w 4998720"/>
              <a:gd name="connsiteY2" fmla="*/ 6897444 h 6897444"/>
              <a:gd name="connsiteX3" fmla="*/ 0 w 4998720"/>
              <a:gd name="connsiteY3" fmla="*/ 6884894 h 6897444"/>
              <a:gd name="connsiteX4" fmla="*/ 3971365 w 4998720"/>
              <a:gd name="connsiteY4" fmla="*/ 0 h 6897444"/>
              <a:gd name="connsiteX0" fmla="*/ 3971365 w 4998720"/>
              <a:gd name="connsiteY0" fmla="*/ 0 h 6897444"/>
              <a:gd name="connsiteX1" fmla="*/ 4998720 w 4998720"/>
              <a:gd name="connsiteY1" fmla="*/ 8963 h 6897444"/>
              <a:gd name="connsiteX2" fmla="*/ 4998720 w 4998720"/>
              <a:gd name="connsiteY2" fmla="*/ 6897444 h 6897444"/>
              <a:gd name="connsiteX3" fmla="*/ 0 w 4998720"/>
              <a:gd name="connsiteY3" fmla="*/ 6884894 h 6897444"/>
              <a:gd name="connsiteX4" fmla="*/ 3971365 w 4998720"/>
              <a:gd name="connsiteY4" fmla="*/ 0 h 689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720" h="6897444">
                <a:moveTo>
                  <a:pt x="3971365" y="0"/>
                </a:moveTo>
                <a:lnTo>
                  <a:pt x="4998720" y="8963"/>
                </a:lnTo>
                <a:lnTo>
                  <a:pt x="4998720" y="6897444"/>
                </a:lnTo>
                <a:lnTo>
                  <a:pt x="0" y="6884894"/>
                </a:lnTo>
                <a:lnTo>
                  <a:pt x="3971365" y="0"/>
                </a:lnTo>
                <a:close/>
              </a:path>
            </a:pathLst>
          </a:custGeom>
          <a:solidFill>
            <a:srgbClr val="494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0000" y="540000"/>
            <a:ext cx="1283832" cy="804781"/>
          </a:xfrm>
          <a:prstGeom prst="rect">
            <a:avLst/>
          </a:prstGeom>
        </p:spPr>
      </p:pic>
      <p:sp>
        <p:nvSpPr>
          <p:cNvPr id="9" name="TextBox 8"/>
          <p:cNvSpPr txBox="1"/>
          <p:nvPr/>
        </p:nvSpPr>
        <p:spPr>
          <a:xfrm>
            <a:off x="295895" y="4601231"/>
            <a:ext cx="3466480" cy="1754326"/>
          </a:xfrm>
          <a:prstGeom prst="rect">
            <a:avLst/>
          </a:prstGeom>
          <a:noFill/>
        </p:spPr>
        <p:txBody>
          <a:bodyPr wrap="square" rtlCol="0">
            <a:spAutoFit/>
          </a:bodyPr>
          <a:lstStyle/>
          <a:p>
            <a:r>
              <a:rPr lang="en-US" sz="5400" b="1">
                <a:solidFill>
                  <a:srgbClr val="FDC300"/>
                </a:solidFill>
                <a:latin typeface="+mj-lt"/>
                <a:ea typeface="Arial" charset="0"/>
                <a:cs typeface="Arial" charset="0"/>
              </a:rPr>
              <a:t>Matt’s arrival</a:t>
            </a:r>
            <a:endParaRPr lang="en-US" sz="5400" b="1" i="0">
              <a:solidFill>
                <a:srgbClr val="FDC300"/>
              </a:solidFill>
              <a:latin typeface="+mj-lt"/>
              <a:ea typeface="Arial" charset="0"/>
              <a:cs typeface="Arial" charset="0"/>
            </a:endParaRPr>
          </a:p>
        </p:txBody>
      </p:sp>
    </p:spTree>
    <p:extLst>
      <p:ext uri="{BB962C8B-B14F-4D97-AF65-F5344CB8AC3E}">
        <p14:creationId xmlns:p14="http://schemas.microsoft.com/office/powerpoint/2010/main" val="3412206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0F6D5B-0392-DA97-1FB9-BC4571852E9C}"/>
              </a:ext>
            </a:extLst>
          </p:cNvPr>
          <p:cNvPicPr>
            <a:picLocks noChangeAspect="1"/>
          </p:cNvPicPr>
          <p:nvPr/>
        </p:nvPicPr>
        <p:blipFill>
          <a:blip r:embed="rId3"/>
          <a:stretch>
            <a:fillRect/>
          </a:stretch>
        </p:blipFill>
        <p:spPr>
          <a:xfrm rot="721999">
            <a:off x="7511854" y="184961"/>
            <a:ext cx="2283374" cy="2779759"/>
          </a:xfrm>
          <a:prstGeom prst="rect">
            <a:avLst/>
          </a:prstGeom>
        </p:spPr>
      </p:pic>
      <p:pic>
        <p:nvPicPr>
          <p:cNvPr id="5" name="Picture 4">
            <a:extLst>
              <a:ext uri="{FF2B5EF4-FFF2-40B4-BE49-F238E27FC236}">
                <a16:creationId xmlns:a16="http://schemas.microsoft.com/office/drawing/2014/main" id="{B84D0430-84A3-4F76-6D66-2F56D19EE4E2}"/>
              </a:ext>
            </a:extLst>
          </p:cNvPr>
          <p:cNvPicPr>
            <a:picLocks noChangeAspect="1"/>
          </p:cNvPicPr>
          <p:nvPr/>
        </p:nvPicPr>
        <p:blipFill rotWithShape="1">
          <a:blip r:embed="rId4"/>
          <a:srcRect l="2487" t="2926" r="2540" b="4425"/>
          <a:stretch/>
        </p:blipFill>
        <p:spPr>
          <a:xfrm>
            <a:off x="188068" y="1394692"/>
            <a:ext cx="7329471" cy="4619594"/>
          </a:xfrm>
          <a:prstGeom prst="rect">
            <a:avLst/>
          </a:prstGeom>
        </p:spPr>
      </p:pic>
      <p:sp>
        <p:nvSpPr>
          <p:cNvPr id="7" name="Rectangle 8"/>
          <p:cNvSpPr/>
          <p:nvPr/>
        </p:nvSpPr>
        <p:spPr>
          <a:xfrm>
            <a:off x="7205033" y="-1"/>
            <a:ext cx="4998720" cy="6869493"/>
          </a:xfrm>
          <a:custGeom>
            <a:avLst/>
            <a:gdLst>
              <a:gd name="connsiteX0" fmla="*/ 0 w 9511553"/>
              <a:gd name="connsiteY0" fmla="*/ 0 h 6866965"/>
              <a:gd name="connsiteX1" fmla="*/ 9511553 w 9511553"/>
              <a:gd name="connsiteY1" fmla="*/ 0 h 6866965"/>
              <a:gd name="connsiteX2" fmla="*/ 9511553 w 9511553"/>
              <a:gd name="connsiteY2" fmla="*/ 6866965 h 6866965"/>
              <a:gd name="connsiteX3" fmla="*/ 0 w 9511553"/>
              <a:gd name="connsiteY3" fmla="*/ 6866965 h 6866965"/>
              <a:gd name="connsiteX4" fmla="*/ 0 w 9511553"/>
              <a:gd name="connsiteY4" fmla="*/ 0 h 6866965"/>
              <a:gd name="connsiteX0" fmla="*/ 5871883 w 9511553"/>
              <a:gd name="connsiteY0" fmla="*/ 466165 h 6866965"/>
              <a:gd name="connsiteX1" fmla="*/ 9511553 w 9511553"/>
              <a:gd name="connsiteY1" fmla="*/ 0 h 6866965"/>
              <a:gd name="connsiteX2" fmla="*/ 9511553 w 9511553"/>
              <a:gd name="connsiteY2" fmla="*/ 6866965 h 6866965"/>
              <a:gd name="connsiteX3" fmla="*/ 0 w 9511553"/>
              <a:gd name="connsiteY3" fmla="*/ 6866965 h 6866965"/>
              <a:gd name="connsiteX4" fmla="*/ 5871883 w 9511553"/>
              <a:gd name="connsiteY4" fmla="*/ 466165 h 6866965"/>
              <a:gd name="connsiteX0" fmla="*/ 6122895 w 9511553"/>
              <a:gd name="connsiteY0" fmla="*/ 8965 h 6866965"/>
              <a:gd name="connsiteX1" fmla="*/ 9511553 w 9511553"/>
              <a:gd name="connsiteY1" fmla="*/ 0 h 6866965"/>
              <a:gd name="connsiteX2" fmla="*/ 9511553 w 9511553"/>
              <a:gd name="connsiteY2" fmla="*/ 6866965 h 6866965"/>
              <a:gd name="connsiteX3" fmla="*/ 0 w 9511553"/>
              <a:gd name="connsiteY3" fmla="*/ 6866965 h 6866965"/>
              <a:gd name="connsiteX4" fmla="*/ 6122895 w 9511553"/>
              <a:gd name="connsiteY4" fmla="*/ 8965 h 6866965"/>
              <a:gd name="connsiteX0" fmla="*/ 376519 w 3765177"/>
              <a:gd name="connsiteY0" fmla="*/ 8965 h 6866965"/>
              <a:gd name="connsiteX1" fmla="*/ 3765177 w 3765177"/>
              <a:gd name="connsiteY1" fmla="*/ 0 h 6866965"/>
              <a:gd name="connsiteX2" fmla="*/ 3765177 w 3765177"/>
              <a:gd name="connsiteY2" fmla="*/ 6866965 h 6866965"/>
              <a:gd name="connsiteX3" fmla="*/ 0 w 3765177"/>
              <a:gd name="connsiteY3" fmla="*/ 5880847 h 6866965"/>
              <a:gd name="connsiteX4" fmla="*/ 376519 w 3765177"/>
              <a:gd name="connsiteY4" fmla="*/ 8965 h 6866965"/>
              <a:gd name="connsiteX0" fmla="*/ 4204448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4204448 w 7593106"/>
              <a:gd name="connsiteY4" fmla="*/ 896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4168589 w 7593106"/>
              <a:gd name="connsiteY0" fmla="*/ 295835 h 6866965"/>
              <a:gd name="connsiteX1" fmla="*/ 7593106 w 7593106"/>
              <a:gd name="connsiteY1" fmla="*/ 0 h 6866965"/>
              <a:gd name="connsiteX2" fmla="*/ 7593106 w 7593106"/>
              <a:gd name="connsiteY2" fmla="*/ 6866965 h 6866965"/>
              <a:gd name="connsiteX3" fmla="*/ 0 w 7593106"/>
              <a:gd name="connsiteY3" fmla="*/ 6858000 h 6866965"/>
              <a:gd name="connsiteX4" fmla="*/ 4168589 w 7593106"/>
              <a:gd name="connsiteY4" fmla="*/ 29583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3944471 w 7593106"/>
              <a:gd name="connsiteY0" fmla="*/ 17930 h 6866965"/>
              <a:gd name="connsiteX1" fmla="*/ 7593106 w 7593106"/>
              <a:gd name="connsiteY1" fmla="*/ 0 h 6866965"/>
              <a:gd name="connsiteX2" fmla="*/ 7593106 w 7593106"/>
              <a:gd name="connsiteY2" fmla="*/ 6866965 h 6866965"/>
              <a:gd name="connsiteX3" fmla="*/ 0 w 7593106"/>
              <a:gd name="connsiteY3" fmla="*/ 6858000 h 6866965"/>
              <a:gd name="connsiteX4" fmla="*/ 3944471 w 7593106"/>
              <a:gd name="connsiteY4" fmla="*/ 17930 h 6866965"/>
              <a:gd name="connsiteX0" fmla="*/ 3962400 w 7593106"/>
              <a:gd name="connsiteY0" fmla="*/ 0 h 6875929"/>
              <a:gd name="connsiteX1" fmla="*/ 7593106 w 7593106"/>
              <a:gd name="connsiteY1" fmla="*/ 8964 h 6875929"/>
              <a:gd name="connsiteX2" fmla="*/ 7593106 w 7593106"/>
              <a:gd name="connsiteY2" fmla="*/ 6875929 h 6875929"/>
              <a:gd name="connsiteX3" fmla="*/ 0 w 7593106"/>
              <a:gd name="connsiteY3" fmla="*/ 6866964 h 6875929"/>
              <a:gd name="connsiteX4" fmla="*/ 3962400 w 7593106"/>
              <a:gd name="connsiteY4" fmla="*/ 0 h 6875929"/>
              <a:gd name="connsiteX0" fmla="*/ 3971365 w 7602071"/>
              <a:gd name="connsiteY0" fmla="*/ 0 h 6884894"/>
              <a:gd name="connsiteX1" fmla="*/ 7602071 w 7602071"/>
              <a:gd name="connsiteY1" fmla="*/ 8964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6074485 w 7602071"/>
              <a:gd name="connsiteY1" fmla="*/ 331693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4998720 w 7602071"/>
              <a:gd name="connsiteY1" fmla="*/ 19721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4998720"/>
              <a:gd name="connsiteY0" fmla="*/ 0 h 6884894"/>
              <a:gd name="connsiteX1" fmla="*/ 4998720 w 4998720"/>
              <a:gd name="connsiteY1" fmla="*/ 19721 h 6884894"/>
              <a:gd name="connsiteX2" fmla="*/ 4148866 w 4998720"/>
              <a:gd name="connsiteY2" fmla="*/ 6251985 h 6884894"/>
              <a:gd name="connsiteX3" fmla="*/ 0 w 4998720"/>
              <a:gd name="connsiteY3" fmla="*/ 6884894 h 6884894"/>
              <a:gd name="connsiteX4" fmla="*/ 3971365 w 4998720"/>
              <a:gd name="connsiteY4" fmla="*/ 0 h 6884894"/>
              <a:gd name="connsiteX0" fmla="*/ 3971365 w 4998720"/>
              <a:gd name="connsiteY0" fmla="*/ 0 h 6897444"/>
              <a:gd name="connsiteX1" fmla="*/ 4998720 w 4998720"/>
              <a:gd name="connsiteY1" fmla="*/ 19721 h 6897444"/>
              <a:gd name="connsiteX2" fmla="*/ 4998720 w 4998720"/>
              <a:gd name="connsiteY2" fmla="*/ 6897444 h 6897444"/>
              <a:gd name="connsiteX3" fmla="*/ 0 w 4998720"/>
              <a:gd name="connsiteY3" fmla="*/ 6884894 h 6897444"/>
              <a:gd name="connsiteX4" fmla="*/ 3971365 w 4998720"/>
              <a:gd name="connsiteY4" fmla="*/ 0 h 6897444"/>
              <a:gd name="connsiteX0" fmla="*/ 3971365 w 4998720"/>
              <a:gd name="connsiteY0" fmla="*/ 0 h 6897444"/>
              <a:gd name="connsiteX1" fmla="*/ 4998720 w 4998720"/>
              <a:gd name="connsiteY1" fmla="*/ 8963 h 6897444"/>
              <a:gd name="connsiteX2" fmla="*/ 4998720 w 4998720"/>
              <a:gd name="connsiteY2" fmla="*/ 6897444 h 6897444"/>
              <a:gd name="connsiteX3" fmla="*/ 0 w 4998720"/>
              <a:gd name="connsiteY3" fmla="*/ 6884894 h 6897444"/>
              <a:gd name="connsiteX4" fmla="*/ 3971365 w 4998720"/>
              <a:gd name="connsiteY4" fmla="*/ 0 h 689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720" h="6897444">
                <a:moveTo>
                  <a:pt x="3971365" y="0"/>
                </a:moveTo>
                <a:lnTo>
                  <a:pt x="4998720" y="8963"/>
                </a:lnTo>
                <a:lnTo>
                  <a:pt x="4998720" y="6897444"/>
                </a:lnTo>
                <a:lnTo>
                  <a:pt x="0" y="6884894"/>
                </a:lnTo>
                <a:lnTo>
                  <a:pt x="3971365" y="0"/>
                </a:lnTo>
                <a:close/>
              </a:path>
            </a:pathLst>
          </a:custGeom>
          <a:solidFill>
            <a:srgbClr val="494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537452" y="4259959"/>
            <a:ext cx="3466480" cy="1754326"/>
          </a:xfrm>
          <a:prstGeom prst="rect">
            <a:avLst/>
          </a:prstGeom>
          <a:noFill/>
        </p:spPr>
        <p:txBody>
          <a:bodyPr wrap="square" rtlCol="0">
            <a:spAutoFit/>
          </a:bodyPr>
          <a:lstStyle/>
          <a:p>
            <a:pPr algn="r"/>
            <a:r>
              <a:rPr lang="en-US" sz="5400" b="1">
                <a:solidFill>
                  <a:srgbClr val="FDC300"/>
                </a:solidFill>
                <a:latin typeface="+mj-lt"/>
                <a:ea typeface="Arial" charset="0"/>
                <a:cs typeface="Arial" charset="0"/>
              </a:rPr>
              <a:t>Service desk audit</a:t>
            </a:r>
            <a:endParaRPr lang="en-US" sz="5400" b="1" i="0">
              <a:solidFill>
                <a:srgbClr val="FDC300"/>
              </a:solidFill>
              <a:latin typeface="+mj-lt"/>
              <a:ea typeface="Arial" charset="0"/>
              <a:cs typeface="Arial" charset="0"/>
            </a:endParaRPr>
          </a:p>
        </p:txBody>
      </p:sp>
    </p:spTree>
    <p:extLst>
      <p:ext uri="{BB962C8B-B14F-4D97-AF65-F5344CB8AC3E}">
        <p14:creationId xmlns:p14="http://schemas.microsoft.com/office/powerpoint/2010/main" val="26682068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9900">
            <a:alpha val="20000"/>
          </a:srgbClr>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BBE7B27A-1593-0386-DFEA-AC2F56B6D7EB}"/>
              </a:ext>
            </a:extLst>
          </p:cNvPr>
          <p:cNvSpPr/>
          <p:nvPr/>
        </p:nvSpPr>
        <p:spPr>
          <a:xfrm>
            <a:off x="11052000" y="144000"/>
            <a:ext cx="1036057" cy="1512000"/>
          </a:xfrm>
          <a:prstGeom prst="rect">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2037C9E-3E86-04FD-F79C-6F93518DD379}"/>
              </a:ext>
            </a:extLst>
          </p:cNvPr>
          <p:cNvSpPr/>
          <p:nvPr/>
        </p:nvSpPr>
        <p:spPr>
          <a:xfrm>
            <a:off x="6624000" y="144000"/>
            <a:ext cx="4320000" cy="1512000"/>
          </a:xfrm>
          <a:prstGeom prst="rect">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a:latin typeface="Verdana" panose="020B0604030504040204" pitchFamily="34" charset="0"/>
                <a:ea typeface="Verdana" panose="020B0604030504040204" pitchFamily="34" charset="0"/>
              </a:rPr>
              <a:t>Embrace and prepare for staff turnover</a:t>
            </a:r>
          </a:p>
        </p:txBody>
      </p:sp>
      <p:sp>
        <p:nvSpPr>
          <p:cNvPr id="38" name="Rectangle 37">
            <a:extLst>
              <a:ext uri="{FF2B5EF4-FFF2-40B4-BE49-F238E27FC236}">
                <a16:creationId xmlns:a16="http://schemas.microsoft.com/office/drawing/2014/main" id="{AEDE75E7-4E6F-CB42-813F-1452B8F384D5}"/>
              </a:ext>
            </a:extLst>
          </p:cNvPr>
          <p:cNvSpPr/>
          <p:nvPr/>
        </p:nvSpPr>
        <p:spPr>
          <a:xfrm>
            <a:off x="8964000" y="1800000"/>
            <a:ext cx="1913875" cy="1512000"/>
          </a:xfrm>
          <a:prstGeom prst="rect">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B18411E-5E70-D90F-8D55-90E2633F3EF0}"/>
              </a:ext>
            </a:extLst>
          </p:cNvPr>
          <p:cNvSpPr/>
          <p:nvPr/>
        </p:nvSpPr>
        <p:spPr>
          <a:xfrm>
            <a:off x="4500000" y="5148000"/>
            <a:ext cx="4320000" cy="1512000"/>
          </a:xfrm>
          <a:prstGeom prst="rect">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a:latin typeface="Verdana" panose="020B0604030504040204" pitchFamily="34" charset="0"/>
                <a:ea typeface="Verdana" panose="020B0604030504040204" pitchFamily="34" charset="0"/>
              </a:rPr>
              <a:t>Have fun </a:t>
            </a:r>
            <a:r>
              <a:rPr lang="en-GB" sz="2800">
                <a:latin typeface="Verdana" panose="020B0604030504040204" pitchFamily="34" charset="0"/>
                <a:ea typeface="Verdana" panose="020B0604030504040204" pitchFamily="34" charset="0"/>
                <a:sym typeface="Wingdings" panose="05000000000000000000" pitchFamily="2" charset="2"/>
              </a:rPr>
              <a:t></a:t>
            </a:r>
            <a:endParaRPr lang="en-GB" sz="2800">
              <a:latin typeface="Verdana" panose="020B0604030504040204" pitchFamily="34" charset="0"/>
              <a:ea typeface="Verdana" panose="020B0604030504040204" pitchFamily="34" charset="0"/>
            </a:endParaRPr>
          </a:p>
        </p:txBody>
      </p:sp>
      <p:sp>
        <p:nvSpPr>
          <p:cNvPr id="14" name="Rectangle 13">
            <a:extLst>
              <a:ext uri="{FF2B5EF4-FFF2-40B4-BE49-F238E27FC236}">
                <a16:creationId xmlns:a16="http://schemas.microsoft.com/office/drawing/2014/main" id="{51E13501-516A-43D9-03CA-6D52C088311B}"/>
              </a:ext>
            </a:extLst>
          </p:cNvPr>
          <p:cNvSpPr/>
          <p:nvPr/>
        </p:nvSpPr>
        <p:spPr>
          <a:xfrm>
            <a:off x="6624000" y="3488543"/>
            <a:ext cx="4320000" cy="1512000"/>
          </a:xfrm>
          <a:prstGeom prst="rect">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Rectangle 8"/>
          <p:cNvSpPr/>
          <p:nvPr/>
        </p:nvSpPr>
        <p:spPr>
          <a:xfrm>
            <a:off x="7205033" y="-1"/>
            <a:ext cx="4998720" cy="6869493"/>
          </a:xfrm>
          <a:custGeom>
            <a:avLst/>
            <a:gdLst>
              <a:gd name="connsiteX0" fmla="*/ 0 w 9511553"/>
              <a:gd name="connsiteY0" fmla="*/ 0 h 6866965"/>
              <a:gd name="connsiteX1" fmla="*/ 9511553 w 9511553"/>
              <a:gd name="connsiteY1" fmla="*/ 0 h 6866965"/>
              <a:gd name="connsiteX2" fmla="*/ 9511553 w 9511553"/>
              <a:gd name="connsiteY2" fmla="*/ 6866965 h 6866965"/>
              <a:gd name="connsiteX3" fmla="*/ 0 w 9511553"/>
              <a:gd name="connsiteY3" fmla="*/ 6866965 h 6866965"/>
              <a:gd name="connsiteX4" fmla="*/ 0 w 9511553"/>
              <a:gd name="connsiteY4" fmla="*/ 0 h 6866965"/>
              <a:gd name="connsiteX0" fmla="*/ 5871883 w 9511553"/>
              <a:gd name="connsiteY0" fmla="*/ 466165 h 6866965"/>
              <a:gd name="connsiteX1" fmla="*/ 9511553 w 9511553"/>
              <a:gd name="connsiteY1" fmla="*/ 0 h 6866965"/>
              <a:gd name="connsiteX2" fmla="*/ 9511553 w 9511553"/>
              <a:gd name="connsiteY2" fmla="*/ 6866965 h 6866965"/>
              <a:gd name="connsiteX3" fmla="*/ 0 w 9511553"/>
              <a:gd name="connsiteY3" fmla="*/ 6866965 h 6866965"/>
              <a:gd name="connsiteX4" fmla="*/ 5871883 w 9511553"/>
              <a:gd name="connsiteY4" fmla="*/ 466165 h 6866965"/>
              <a:gd name="connsiteX0" fmla="*/ 6122895 w 9511553"/>
              <a:gd name="connsiteY0" fmla="*/ 8965 h 6866965"/>
              <a:gd name="connsiteX1" fmla="*/ 9511553 w 9511553"/>
              <a:gd name="connsiteY1" fmla="*/ 0 h 6866965"/>
              <a:gd name="connsiteX2" fmla="*/ 9511553 w 9511553"/>
              <a:gd name="connsiteY2" fmla="*/ 6866965 h 6866965"/>
              <a:gd name="connsiteX3" fmla="*/ 0 w 9511553"/>
              <a:gd name="connsiteY3" fmla="*/ 6866965 h 6866965"/>
              <a:gd name="connsiteX4" fmla="*/ 6122895 w 9511553"/>
              <a:gd name="connsiteY4" fmla="*/ 8965 h 6866965"/>
              <a:gd name="connsiteX0" fmla="*/ 376519 w 3765177"/>
              <a:gd name="connsiteY0" fmla="*/ 8965 h 6866965"/>
              <a:gd name="connsiteX1" fmla="*/ 3765177 w 3765177"/>
              <a:gd name="connsiteY1" fmla="*/ 0 h 6866965"/>
              <a:gd name="connsiteX2" fmla="*/ 3765177 w 3765177"/>
              <a:gd name="connsiteY2" fmla="*/ 6866965 h 6866965"/>
              <a:gd name="connsiteX3" fmla="*/ 0 w 3765177"/>
              <a:gd name="connsiteY3" fmla="*/ 5880847 h 6866965"/>
              <a:gd name="connsiteX4" fmla="*/ 376519 w 3765177"/>
              <a:gd name="connsiteY4" fmla="*/ 8965 h 6866965"/>
              <a:gd name="connsiteX0" fmla="*/ 4204448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4204448 w 7593106"/>
              <a:gd name="connsiteY4" fmla="*/ 896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4168589 w 7593106"/>
              <a:gd name="connsiteY0" fmla="*/ 295835 h 6866965"/>
              <a:gd name="connsiteX1" fmla="*/ 7593106 w 7593106"/>
              <a:gd name="connsiteY1" fmla="*/ 0 h 6866965"/>
              <a:gd name="connsiteX2" fmla="*/ 7593106 w 7593106"/>
              <a:gd name="connsiteY2" fmla="*/ 6866965 h 6866965"/>
              <a:gd name="connsiteX3" fmla="*/ 0 w 7593106"/>
              <a:gd name="connsiteY3" fmla="*/ 6858000 h 6866965"/>
              <a:gd name="connsiteX4" fmla="*/ 4168589 w 7593106"/>
              <a:gd name="connsiteY4" fmla="*/ 29583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3944471 w 7593106"/>
              <a:gd name="connsiteY0" fmla="*/ 17930 h 6866965"/>
              <a:gd name="connsiteX1" fmla="*/ 7593106 w 7593106"/>
              <a:gd name="connsiteY1" fmla="*/ 0 h 6866965"/>
              <a:gd name="connsiteX2" fmla="*/ 7593106 w 7593106"/>
              <a:gd name="connsiteY2" fmla="*/ 6866965 h 6866965"/>
              <a:gd name="connsiteX3" fmla="*/ 0 w 7593106"/>
              <a:gd name="connsiteY3" fmla="*/ 6858000 h 6866965"/>
              <a:gd name="connsiteX4" fmla="*/ 3944471 w 7593106"/>
              <a:gd name="connsiteY4" fmla="*/ 17930 h 6866965"/>
              <a:gd name="connsiteX0" fmla="*/ 3962400 w 7593106"/>
              <a:gd name="connsiteY0" fmla="*/ 0 h 6875929"/>
              <a:gd name="connsiteX1" fmla="*/ 7593106 w 7593106"/>
              <a:gd name="connsiteY1" fmla="*/ 8964 h 6875929"/>
              <a:gd name="connsiteX2" fmla="*/ 7593106 w 7593106"/>
              <a:gd name="connsiteY2" fmla="*/ 6875929 h 6875929"/>
              <a:gd name="connsiteX3" fmla="*/ 0 w 7593106"/>
              <a:gd name="connsiteY3" fmla="*/ 6866964 h 6875929"/>
              <a:gd name="connsiteX4" fmla="*/ 3962400 w 7593106"/>
              <a:gd name="connsiteY4" fmla="*/ 0 h 6875929"/>
              <a:gd name="connsiteX0" fmla="*/ 3971365 w 7602071"/>
              <a:gd name="connsiteY0" fmla="*/ 0 h 6884894"/>
              <a:gd name="connsiteX1" fmla="*/ 7602071 w 7602071"/>
              <a:gd name="connsiteY1" fmla="*/ 8964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6074485 w 7602071"/>
              <a:gd name="connsiteY1" fmla="*/ 331693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4998720 w 7602071"/>
              <a:gd name="connsiteY1" fmla="*/ 19721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4998720"/>
              <a:gd name="connsiteY0" fmla="*/ 0 h 6884894"/>
              <a:gd name="connsiteX1" fmla="*/ 4998720 w 4998720"/>
              <a:gd name="connsiteY1" fmla="*/ 19721 h 6884894"/>
              <a:gd name="connsiteX2" fmla="*/ 4148866 w 4998720"/>
              <a:gd name="connsiteY2" fmla="*/ 6251985 h 6884894"/>
              <a:gd name="connsiteX3" fmla="*/ 0 w 4998720"/>
              <a:gd name="connsiteY3" fmla="*/ 6884894 h 6884894"/>
              <a:gd name="connsiteX4" fmla="*/ 3971365 w 4998720"/>
              <a:gd name="connsiteY4" fmla="*/ 0 h 6884894"/>
              <a:gd name="connsiteX0" fmla="*/ 3971365 w 4998720"/>
              <a:gd name="connsiteY0" fmla="*/ 0 h 6897444"/>
              <a:gd name="connsiteX1" fmla="*/ 4998720 w 4998720"/>
              <a:gd name="connsiteY1" fmla="*/ 19721 h 6897444"/>
              <a:gd name="connsiteX2" fmla="*/ 4998720 w 4998720"/>
              <a:gd name="connsiteY2" fmla="*/ 6897444 h 6897444"/>
              <a:gd name="connsiteX3" fmla="*/ 0 w 4998720"/>
              <a:gd name="connsiteY3" fmla="*/ 6884894 h 6897444"/>
              <a:gd name="connsiteX4" fmla="*/ 3971365 w 4998720"/>
              <a:gd name="connsiteY4" fmla="*/ 0 h 6897444"/>
              <a:gd name="connsiteX0" fmla="*/ 3971365 w 4998720"/>
              <a:gd name="connsiteY0" fmla="*/ 0 h 6897444"/>
              <a:gd name="connsiteX1" fmla="*/ 4998720 w 4998720"/>
              <a:gd name="connsiteY1" fmla="*/ 8963 h 6897444"/>
              <a:gd name="connsiteX2" fmla="*/ 4998720 w 4998720"/>
              <a:gd name="connsiteY2" fmla="*/ 6897444 h 6897444"/>
              <a:gd name="connsiteX3" fmla="*/ 0 w 4998720"/>
              <a:gd name="connsiteY3" fmla="*/ 6884894 h 6897444"/>
              <a:gd name="connsiteX4" fmla="*/ 3971365 w 4998720"/>
              <a:gd name="connsiteY4" fmla="*/ 0 h 689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720" h="6897444">
                <a:moveTo>
                  <a:pt x="3971365" y="0"/>
                </a:moveTo>
                <a:lnTo>
                  <a:pt x="4998720" y="8963"/>
                </a:lnTo>
                <a:lnTo>
                  <a:pt x="4998720" y="6897444"/>
                </a:lnTo>
                <a:lnTo>
                  <a:pt x="0" y="6884894"/>
                </a:lnTo>
                <a:lnTo>
                  <a:pt x="3971365" y="0"/>
                </a:lnTo>
                <a:close/>
              </a:path>
            </a:pathLst>
          </a:custGeom>
          <a:solidFill>
            <a:srgbClr val="494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138C3F6-7479-5783-CC57-9D4DCEB542B4}"/>
              </a:ext>
            </a:extLst>
          </p:cNvPr>
          <p:cNvSpPr txBox="1"/>
          <p:nvPr/>
        </p:nvSpPr>
        <p:spPr>
          <a:xfrm>
            <a:off x="8537452" y="4259959"/>
            <a:ext cx="3466480" cy="2585323"/>
          </a:xfrm>
          <a:prstGeom prst="rect">
            <a:avLst/>
          </a:prstGeom>
          <a:noFill/>
        </p:spPr>
        <p:txBody>
          <a:bodyPr wrap="square" rtlCol="0">
            <a:spAutoFit/>
          </a:bodyPr>
          <a:lstStyle/>
          <a:p>
            <a:pPr algn="r"/>
            <a:r>
              <a:rPr lang="en-GB" sz="5400" b="1">
                <a:solidFill>
                  <a:srgbClr val="FDC300"/>
                </a:solidFill>
                <a:latin typeface="+mj-lt"/>
                <a:ea typeface="Arial" charset="0"/>
                <a:cs typeface="Arial" charset="0"/>
              </a:rPr>
              <a:t>Building blocks for the desk</a:t>
            </a:r>
          </a:p>
        </p:txBody>
      </p:sp>
      <p:sp>
        <p:nvSpPr>
          <p:cNvPr id="8" name="Rectangle 7">
            <a:extLst>
              <a:ext uri="{FF2B5EF4-FFF2-40B4-BE49-F238E27FC236}">
                <a16:creationId xmlns:a16="http://schemas.microsoft.com/office/drawing/2014/main" id="{D2F49FA1-243A-7114-333A-D634DAB44D39}"/>
              </a:ext>
            </a:extLst>
          </p:cNvPr>
          <p:cNvSpPr/>
          <p:nvPr/>
        </p:nvSpPr>
        <p:spPr>
          <a:xfrm>
            <a:off x="34353" y="1799686"/>
            <a:ext cx="4320000" cy="1512000"/>
          </a:xfrm>
          <a:prstGeom prst="rect">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a:latin typeface="Verdana" panose="020B0604030504040204" pitchFamily="34" charset="0"/>
                <a:ea typeface="Verdana" panose="020B0604030504040204" pitchFamily="34" charset="0"/>
              </a:rPr>
              <a:t>Deal with pain points</a:t>
            </a:r>
          </a:p>
        </p:txBody>
      </p:sp>
      <p:sp>
        <p:nvSpPr>
          <p:cNvPr id="9" name="Rectangle 8">
            <a:extLst>
              <a:ext uri="{FF2B5EF4-FFF2-40B4-BE49-F238E27FC236}">
                <a16:creationId xmlns:a16="http://schemas.microsoft.com/office/drawing/2014/main" id="{5DA01DA3-11A4-AD8C-220A-73949466F643}"/>
              </a:ext>
            </a:extLst>
          </p:cNvPr>
          <p:cNvSpPr/>
          <p:nvPr/>
        </p:nvSpPr>
        <p:spPr>
          <a:xfrm>
            <a:off x="34354" y="3488543"/>
            <a:ext cx="1913875" cy="1512000"/>
          </a:xfrm>
          <a:prstGeom prst="rect">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C4173C7-C314-E216-AB57-3B4E48F461F6}"/>
              </a:ext>
            </a:extLst>
          </p:cNvPr>
          <p:cNvSpPr/>
          <p:nvPr/>
        </p:nvSpPr>
        <p:spPr>
          <a:xfrm>
            <a:off x="4500000" y="1800000"/>
            <a:ext cx="4320000" cy="1512000"/>
          </a:xfrm>
          <a:prstGeom prst="rect">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a:latin typeface="Verdana" panose="020B0604030504040204" pitchFamily="34" charset="0"/>
                <a:ea typeface="Verdana" panose="020B0604030504040204" pitchFamily="34" charset="0"/>
              </a:rPr>
              <a:t>Write stuff down</a:t>
            </a:r>
          </a:p>
        </p:txBody>
      </p:sp>
      <p:sp>
        <p:nvSpPr>
          <p:cNvPr id="11" name="Rectangle 10">
            <a:extLst>
              <a:ext uri="{FF2B5EF4-FFF2-40B4-BE49-F238E27FC236}">
                <a16:creationId xmlns:a16="http://schemas.microsoft.com/office/drawing/2014/main" id="{4EC98C8E-F333-E8C6-E853-F2F2FF5F882E}"/>
              </a:ext>
            </a:extLst>
          </p:cNvPr>
          <p:cNvSpPr/>
          <p:nvPr/>
        </p:nvSpPr>
        <p:spPr>
          <a:xfrm>
            <a:off x="2124000" y="3488543"/>
            <a:ext cx="4320000" cy="1512000"/>
          </a:xfrm>
          <a:prstGeom prst="rect">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a:latin typeface="Verdana" panose="020B0604030504040204" pitchFamily="34" charset="0"/>
                <a:ea typeface="Verdana" panose="020B0604030504040204" pitchFamily="34" charset="0"/>
              </a:rPr>
              <a:t>Measure improvements</a:t>
            </a:r>
          </a:p>
        </p:txBody>
      </p:sp>
      <p:sp>
        <p:nvSpPr>
          <p:cNvPr id="13" name="Rectangle 12">
            <a:extLst>
              <a:ext uri="{FF2B5EF4-FFF2-40B4-BE49-F238E27FC236}">
                <a16:creationId xmlns:a16="http://schemas.microsoft.com/office/drawing/2014/main" id="{26CC12EF-4FD2-B113-FA22-3CB261CABF73}"/>
              </a:ext>
            </a:extLst>
          </p:cNvPr>
          <p:cNvSpPr/>
          <p:nvPr/>
        </p:nvSpPr>
        <p:spPr>
          <a:xfrm>
            <a:off x="34353" y="5148000"/>
            <a:ext cx="4320000" cy="1512000"/>
          </a:xfrm>
          <a:prstGeom prst="rect">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a:latin typeface="Verdana" panose="020B0604030504040204" pitchFamily="34" charset="0"/>
                <a:ea typeface="Verdana" panose="020B0604030504040204" pitchFamily="34" charset="0"/>
              </a:rPr>
              <a:t>Adopt a ‘ServiceNow first’ approach</a:t>
            </a:r>
          </a:p>
        </p:txBody>
      </p:sp>
      <p:sp>
        <p:nvSpPr>
          <p:cNvPr id="18" name="Rectangle 17">
            <a:extLst>
              <a:ext uri="{FF2B5EF4-FFF2-40B4-BE49-F238E27FC236}">
                <a16:creationId xmlns:a16="http://schemas.microsoft.com/office/drawing/2014/main" id="{01C70265-CF5C-0AAF-3319-9D632AEE8699}"/>
              </a:ext>
            </a:extLst>
          </p:cNvPr>
          <p:cNvSpPr/>
          <p:nvPr/>
        </p:nvSpPr>
        <p:spPr>
          <a:xfrm>
            <a:off x="2124000" y="144000"/>
            <a:ext cx="4320000" cy="1512000"/>
          </a:xfrm>
          <a:prstGeom prst="rect">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a:latin typeface="Verdana" panose="020B0604030504040204" pitchFamily="34" charset="0"/>
                <a:ea typeface="Verdana" panose="020B0604030504040204" pitchFamily="34" charset="0"/>
              </a:rPr>
              <a:t>Define the operational model</a:t>
            </a:r>
          </a:p>
        </p:txBody>
      </p:sp>
      <p:sp>
        <p:nvSpPr>
          <p:cNvPr id="20" name="Rectangle 19">
            <a:extLst>
              <a:ext uri="{FF2B5EF4-FFF2-40B4-BE49-F238E27FC236}">
                <a16:creationId xmlns:a16="http://schemas.microsoft.com/office/drawing/2014/main" id="{5575A320-CAD4-AE9E-A53E-D202BAFDF71B}"/>
              </a:ext>
            </a:extLst>
          </p:cNvPr>
          <p:cNvSpPr/>
          <p:nvPr/>
        </p:nvSpPr>
        <p:spPr>
          <a:xfrm>
            <a:off x="36000" y="144000"/>
            <a:ext cx="1913875" cy="1512000"/>
          </a:xfrm>
          <a:prstGeom prst="rect">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3346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n Holding a Megaphone · Free Stock Photo">
            <a:extLst>
              <a:ext uri="{FF2B5EF4-FFF2-40B4-BE49-F238E27FC236}">
                <a16:creationId xmlns:a16="http://schemas.microsoft.com/office/drawing/2014/main" id="{200D9192-7EBD-4516-6DB0-E5EE9911854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113425" y="1"/>
            <a:ext cx="10078575" cy="68770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p:nvPr/>
        </p:nvSpPr>
        <p:spPr>
          <a:xfrm flipH="1">
            <a:off x="-1" y="0"/>
            <a:ext cx="5381625" cy="6877050"/>
          </a:xfrm>
          <a:custGeom>
            <a:avLst/>
            <a:gdLst>
              <a:gd name="connsiteX0" fmla="*/ 0 w 9511553"/>
              <a:gd name="connsiteY0" fmla="*/ 0 h 6866965"/>
              <a:gd name="connsiteX1" fmla="*/ 9511553 w 9511553"/>
              <a:gd name="connsiteY1" fmla="*/ 0 h 6866965"/>
              <a:gd name="connsiteX2" fmla="*/ 9511553 w 9511553"/>
              <a:gd name="connsiteY2" fmla="*/ 6866965 h 6866965"/>
              <a:gd name="connsiteX3" fmla="*/ 0 w 9511553"/>
              <a:gd name="connsiteY3" fmla="*/ 6866965 h 6866965"/>
              <a:gd name="connsiteX4" fmla="*/ 0 w 9511553"/>
              <a:gd name="connsiteY4" fmla="*/ 0 h 6866965"/>
              <a:gd name="connsiteX0" fmla="*/ 5871883 w 9511553"/>
              <a:gd name="connsiteY0" fmla="*/ 466165 h 6866965"/>
              <a:gd name="connsiteX1" fmla="*/ 9511553 w 9511553"/>
              <a:gd name="connsiteY1" fmla="*/ 0 h 6866965"/>
              <a:gd name="connsiteX2" fmla="*/ 9511553 w 9511553"/>
              <a:gd name="connsiteY2" fmla="*/ 6866965 h 6866965"/>
              <a:gd name="connsiteX3" fmla="*/ 0 w 9511553"/>
              <a:gd name="connsiteY3" fmla="*/ 6866965 h 6866965"/>
              <a:gd name="connsiteX4" fmla="*/ 5871883 w 9511553"/>
              <a:gd name="connsiteY4" fmla="*/ 466165 h 6866965"/>
              <a:gd name="connsiteX0" fmla="*/ 6122895 w 9511553"/>
              <a:gd name="connsiteY0" fmla="*/ 8965 h 6866965"/>
              <a:gd name="connsiteX1" fmla="*/ 9511553 w 9511553"/>
              <a:gd name="connsiteY1" fmla="*/ 0 h 6866965"/>
              <a:gd name="connsiteX2" fmla="*/ 9511553 w 9511553"/>
              <a:gd name="connsiteY2" fmla="*/ 6866965 h 6866965"/>
              <a:gd name="connsiteX3" fmla="*/ 0 w 9511553"/>
              <a:gd name="connsiteY3" fmla="*/ 6866965 h 6866965"/>
              <a:gd name="connsiteX4" fmla="*/ 6122895 w 9511553"/>
              <a:gd name="connsiteY4" fmla="*/ 8965 h 6866965"/>
              <a:gd name="connsiteX0" fmla="*/ 376519 w 3765177"/>
              <a:gd name="connsiteY0" fmla="*/ 8965 h 6866965"/>
              <a:gd name="connsiteX1" fmla="*/ 3765177 w 3765177"/>
              <a:gd name="connsiteY1" fmla="*/ 0 h 6866965"/>
              <a:gd name="connsiteX2" fmla="*/ 3765177 w 3765177"/>
              <a:gd name="connsiteY2" fmla="*/ 6866965 h 6866965"/>
              <a:gd name="connsiteX3" fmla="*/ 0 w 3765177"/>
              <a:gd name="connsiteY3" fmla="*/ 5880847 h 6866965"/>
              <a:gd name="connsiteX4" fmla="*/ 376519 w 3765177"/>
              <a:gd name="connsiteY4" fmla="*/ 8965 h 6866965"/>
              <a:gd name="connsiteX0" fmla="*/ 4204448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4204448 w 7593106"/>
              <a:gd name="connsiteY4" fmla="*/ 896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4168589 w 7593106"/>
              <a:gd name="connsiteY0" fmla="*/ 295835 h 6866965"/>
              <a:gd name="connsiteX1" fmla="*/ 7593106 w 7593106"/>
              <a:gd name="connsiteY1" fmla="*/ 0 h 6866965"/>
              <a:gd name="connsiteX2" fmla="*/ 7593106 w 7593106"/>
              <a:gd name="connsiteY2" fmla="*/ 6866965 h 6866965"/>
              <a:gd name="connsiteX3" fmla="*/ 0 w 7593106"/>
              <a:gd name="connsiteY3" fmla="*/ 6858000 h 6866965"/>
              <a:gd name="connsiteX4" fmla="*/ 4168589 w 7593106"/>
              <a:gd name="connsiteY4" fmla="*/ 29583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3944471 w 7593106"/>
              <a:gd name="connsiteY0" fmla="*/ 17930 h 6866965"/>
              <a:gd name="connsiteX1" fmla="*/ 7593106 w 7593106"/>
              <a:gd name="connsiteY1" fmla="*/ 0 h 6866965"/>
              <a:gd name="connsiteX2" fmla="*/ 7593106 w 7593106"/>
              <a:gd name="connsiteY2" fmla="*/ 6866965 h 6866965"/>
              <a:gd name="connsiteX3" fmla="*/ 0 w 7593106"/>
              <a:gd name="connsiteY3" fmla="*/ 6858000 h 6866965"/>
              <a:gd name="connsiteX4" fmla="*/ 3944471 w 7593106"/>
              <a:gd name="connsiteY4" fmla="*/ 17930 h 6866965"/>
              <a:gd name="connsiteX0" fmla="*/ 3962400 w 7593106"/>
              <a:gd name="connsiteY0" fmla="*/ 0 h 6875929"/>
              <a:gd name="connsiteX1" fmla="*/ 7593106 w 7593106"/>
              <a:gd name="connsiteY1" fmla="*/ 8964 h 6875929"/>
              <a:gd name="connsiteX2" fmla="*/ 7593106 w 7593106"/>
              <a:gd name="connsiteY2" fmla="*/ 6875929 h 6875929"/>
              <a:gd name="connsiteX3" fmla="*/ 0 w 7593106"/>
              <a:gd name="connsiteY3" fmla="*/ 6866964 h 6875929"/>
              <a:gd name="connsiteX4" fmla="*/ 3962400 w 7593106"/>
              <a:gd name="connsiteY4" fmla="*/ 0 h 6875929"/>
              <a:gd name="connsiteX0" fmla="*/ 3971365 w 7602071"/>
              <a:gd name="connsiteY0" fmla="*/ 0 h 6884894"/>
              <a:gd name="connsiteX1" fmla="*/ 7602071 w 7602071"/>
              <a:gd name="connsiteY1" fmla="*/ 8964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6074485 w 7602071"/>
              <a:gd name="connsiteY1" fmla="*/ 331693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4998720 w 7602071"/>
              <a:gd name="connsiteY1" fmla="*/ 19721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4998720"/>
              <a:gd name="connsiteY0" fmla="*/ 0 h 6884894"/>
              <a:gd name="connsiteX1" fmla="*/ 4998720 w 4998720"/>
              <a:gd name="connsiteY1" fmla="*/ 19721 h 6884894"/>
              <a:gd name="connsiteX2" fmla="*/ 4148866 w 4998720"/>
              <a:gd name="connsiteY2" fmla="*/ 6251985 h 6884894"/>
              <a:gd name="connsiteX3" fmla="*/ 0 w 4998720"/>
              <a:gd name="connsiteY3" fmla="*/ 6884894 h 6884894"/>
              <a:gd name="connsiteX4" fmla="*/ 3971365 w 4998720"/>
              <a:gd name="connsiteY4" fmla="*/ 0 h 6884894"/>
              <a:gd name="connsiteX0" fmla="*/ 3971365 w 4998720"/>
              <a:gd name="connsiteY0" fmla="*/ 0 h 6897444"/>
              <a:gd name="connsiteX1" fmla="*/ 4998720 w 4998720"/>
              <a:gd name="connsiteY1" fmla="*/ 19721 h 6897444"/>
              <a:gd name="connsiteX2" fmla="*/ 4998720 w 4998720"/>
              <a:gd name="connsiteY2" fmla="*/ 6897444 h 6897444"/>
              <a:gd name="connsiteX3" fmla="*/ 0 w 4998720"/>
              <a:gd name="connsiteY3" fmla="*/ 6884894 h 6897444"/>
              <a:gd name="connsiteX4" fmla="*/ 3971365 w 4998720"/>
              <a:gd name="connsiteY4" fmla="*/ 0 h 6897444"/>
              <a:gd name="connsiteX0" fmla="*/ 3971365 w 4998720"/>
              <a:gd name="connsiteY0" fmla="*/ 0 h 6897444"/>
              <a:gd name="connsiteX1" fmla="*/ 4998720 w 4998720"/>
              <a:gd name="connsiteY1" fmla="*/ 8963 h 6897444"/>
              <a:gd name="connsiteX2" fmla="*/ 4998720 w 4998720"/>
              <a:gd name="connsiteY2" fmla="*/ 6897444 h 6897444"/>
              <a:gd name="connsiteX3" fmla="*/ 0 w 4998720"/>
              <a:gd name="connsiteY3" fmla="*/ 6884894 h 6897444"/>
              <a:gd name="connsiteX4" fmla="*/ 3971365 w 4998720"/>
              <a:gd name="connsiteY4" fmla="*/ 0 h 689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720" h="6897444">
                <a:moveTo>
                  <a:pt x="3971365" y="0"/>
                </a:moveTo>
                <a:lnTo>
                  <a:pt x="4998720" y="8963"/>
                </a:lnTo>
                <a:lnTo>
                  <a:pt x="4998720" y="6897444"/>
                </a:lnTo>
                <a:lnTo>
                  <a:pt x="0" y="6884894"/>
                </a:lnTo>
                <a:lnTo>
                  <a:pt x="3971365" y="0"/>
                </a:lnTo>
                <a:close/>
              </a:path>
            </a:pathLst>
          </a:custGeom>
          <a:solidFill>
            <a:srgbClr val="494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000" y="540000"/>
            <a:ext cx="1283832" cy="804781"/>
          </a:xfrm>
          <a:prstGeom prst="rect">
            <a:avLst/>
          </a:prstGeom>
        </p:spPr>
      </p:pic>
      <p:sp>
        <p:nvSpPr>
          <p:cNvPr id="9" name="TextBox 8"/>
          <p:cNvSpPr txBox="1"/>
          <p:nvPr/>
        </p:nvSpPr>
        <p:spPr>
          <a:xfrm>
            <a:off x="295895" y="4601231"/>
            <a:ext cx="3466480" cy="1754326"/>
          </a:xfrm>
          <a:prstGeom prst="rect">
            <a:avLst/>
          </a:prstGeom>
          <a:noFill/>
        </p:spPr>
        <p:txBody>
          <a:bodyPr wrap="square" rtlCol="0">
            <a:spAutoFit/>
          </a:bodyPr>
          <a:lstStyle/>
          <a:p>
            <a:r>
              <a:rPr lang="en-US" sz="5400" b="1">
                <a:solidFill>
                  <a:srgbClr val="FDC300"/>
                </a:solidFill>
                <a:latin typeface="+mj-lt"/>
                <a:ea typeface="Arial" charset="0"/>
                <a:cs typeface="Arial" charset="0"/>
              </a:rPr>
              <a:t>Customer feedback</a:t>
            </a:r>
            <a:endParaRPr lang="en-US" sz="5400" b="1" i="0">
              <a:solidFill>
                <a:srgbClr val="FDC300"/>
              </a:solidFill>
              <a:latin typeface="+mj-lt"/>
              <a:ea typeface="Arial" charset="0"/>
              <a:cs typeface="Arial" charset="0"/>
            </a:endParaRPr>
          </a:p>
        </p:txBody>
      </p:sp>
    </p:spTree>
    <p:extLst>
      <p:ext uri="{BB962C8B-B14F-4D97-AF65-F5344CB8AC3E}">
        <p14:creationId xmlns:p14="http://schemas.microsoft.com/office/powerpoint/2010/main" val="927622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p:nvPr/>
        </p:nvSpPr>
        <p:spPr>
          <a:xfrm>
            <a:off x="7205033" y="-1"/>
            <a:ext cx="4998720" cy="6869493"/>
          </a:xfrm>
          <a:custGeom>
            <a:avLst/>
            <a:gdLst>
              <a:gd name="connsiteX0" fmla="*/ 0 w 9511553"/>
              <a:gd name="connsiteY0" fmla="*/ 0 h 6866965"/>
              <a:gd name="connsiteX1" fmla="*/ 9511553 w 9511553"/>
              <a:gd name="connsiteY1" fmla="*/ 0 h 6866965"/>
              <a:gd name="connsiteX2" fmla="*/ 9511553 w 9511553"/>
              <a:gd name="connsiteY2" fmla="*/ 6866965 h 6866965"/>
              <a:gd name="connsiteX3" fmla="*/ 0 w 9511553"/>
              <a:gd name="connsiteY3" fmla="*/ 6866965 h 6866965"/>
              <a:gd name="connsiteX4" fmla="*/ 0 w 9511553"/>
              <a:gd name="connsiteY4" fmla="*/ 0 h 6866965"/>
              <a:gd name="connsiteX0" fmla="*/ 5871883 w 9511553"/>
              <a:gd name="connsiteY0" fmla="*/ 466165 h 6866965"/>
              <a:gd name="connsiteX1" fmla="*/ 9511553 w 9511553"/>
              <a:gd name="connsiteY1" fmla="*/ 0 h 6866965"/>
              <a:gd name="connsiteX2" fmla="*/ 9511553 w 9511553"/>
              <a:gd name="connsiteY2" fmla="*/ 6866965 h 6866965"/>
              <a:gd name="connsiteX3" fmla="*/ 0 w 9511553"/>
              <a:gd name="connsiteY3" fmla="*/ 6866965 h 6866965"/>
              <a:gd name="connsiteX4" fmla="*/ 5871883 w 9511553"/>
              <a:gd name="connsiteY4" fmla="*/ 466165 h 6866965"/>
              <a:gd name="connsiteX0" fmla="*/ 6122895 w 9511553"/>
              <a:gd name="connsiteY0" fmla="*/ 8965 h 6866965"/>
              <a:gd name="connsiteX1" fmla="*/ 9511553 w 9511553"/>
              <a:gd name="connsiteY1" fmla="*/ 0 h 6866965"/>
              <a:gd name="connsiteX2" fmla="*/ 9511553 w 9511553"/>
              <a:gd name="connsiteY2" fmla="*/ 6866965 h 6866965"/>
              <a:gd name="connsiteX3" fmla="*/ 0 w 9511553"/>
              <a:gd name="connsiteY3" fmla="*/ 6866965 h 6866965"/>
              <a:gd name="connsiteX4" fmla="*/ 6122895 w 9511553"/>
              <a:gd name="connsiteY4" fmla="*/ 8965 h 6866965"/>
              <a:gd name="connsiteX0" fmla="*/ 376519 w 3765177"/>
              <a:gd name="connsiteY0" fmla="*/ 8965 h 6866965"/>
              <a:gd name="connsiteX1" fmla="*/ 3765177 w 3765177"/>
              <a:gd name="connsiteY1" fmla="*/ 0 h 6866965"/>
              <a:gd name="connsiteX2" fmla="*/ 3765177 w 3765177"/>
              <a:gd name="connsiteY2" fmla="*/ 6866965 h 6866965"/>
              <a:gd name="connsiteX3" fmla="*/ 0 w 3765177"/>
              <a:gd name="connsiteY3" fmla="*/ 5880847 h 6866965"/>
              <a:gd name="connsiteX4" fmla="*/ 376519 w 3765177"/>
              <a:gd name="connsiteY4" fmla="*/ 8965 h 6866965"/>
              <a:gd name="connsiteX0" fmla="*/ 4204448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4204448 w 7593106"/>
              <a:gd name="connsiteY4" fmla="*/ 896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4168589 w 7593106"/>
              <a:gd name="connsiteY0" fmla="*/ 295835 h 6866965"/>
              <a:gd name="connsiteX1" fmla="*/ 7593106 w 7593106"/>
              <a:gd name="connsiteY1" fmla="*/ 0 h 6866965"/>
              <a:gd name="connsiteX2" fmla="*/ 7593106 w 7593106"/>
              <a:gd name="connsiteY2" fmla="*/ 6866965 h 6866965"/>
              <a:gd name="connsiteX3" fmla="*/ 0 w 7593106"/>
              <a:gd name="connsiteY3" fmla="*/ 6858000 h 6866965"/>
              <a:gd name="connsiteX4" fmla="*/ 4168589 w 7593106"/>
              <a:gd name="connsiteY4" fmla="*/ 29583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3944471 w 7593106"/>
              <a:gd name="connsiteY0" fmla="*/ 17930 h 6866965"/>
              <a:gd name="connsiteX1" fmla="*/ 7593106 w 7593106"/>
              <a:gd name="connsiteY1" fmla="*/ 0 h 6866965"/>
              <a:gd name="connsiteX2" fmla="*/ 7593106 w 7593106"/>
              <a:gd name="connsiteY2" fmla="*/ 6866965 h 6866965"/>
              <a:gd name="connsiteX3" fmla="*/ 0 w 7593106"/>
              <a:gd name="connsiteY3" fmla="*/ 6858000 h 6866965"/>
              <a:gd name="connsiteX4" fmla="*/ 3944471 w 7593106"/>
              <a:gd name="connsiteY4" fmla="*/ 17930 h 6866965"/>
              <a:gd name="connsiteX0" fmla="*/ 3962400 w 7593106"/>
              <a:gd name="connsiteY0" fmla="*/ 0 h 6875929"/>
              <a:gd name="connsiteX1" fmla="*/ 7593106 w 7593106"/>
              <a:gd name="connsiteY1" fmla="*/ 8964 h 6875929"/>
              <a:gd name="connsiteX2" fmla="*/ 7593106 w 7593106"/>
              <a:gd name="connsiteY2" fmla="*/ 6875929 h 6875929"/>
              <a:gd name="connsiteX3" fmla="*/ 0 w 7593106"/>
              <a:gd name="connsiteY3" fmla="*/ 6866964 h 6875929"/>
              <a:gd name="connsiteX4" fmla="*/ 3962400 w 7593106"/>
              <a:gd name="connsiteY4" fmla="*/ 0 h 6875929"/>
              <a:gd name="connsiteX0" fmla="*/ 3971365 w 7602071"/>
              <a:gd name="connsiteY0" fmla="*/ 0 h 6884894"/>
              <a:gd name="connsiteX1" fmla="*/ 7602071 w 7602071"/>
              <a:gd name="connsiteY1" fmla="*/ 8964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6074485 w 7602071"/>
              <a:gd name="connsiteY1" fmla="*/ 331693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4998720 w 7602071"/>
              <a:gd name="connsiteY1" fmla="*/ 19721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4998720"/>
              <a:gd name="connsiteY0" fmla="*/ 0 h 6884894"/>
              <a:gd name="connsiteX1" fmla="*/ 4998720 w 4998720"/>
              <a:gd name="connsiteY1" fmla="*/ 19721 h 6884894"/>
              <a:gd name="connsiteX2" fmla="*/ 4148866 w 4998720"/>
              <a:gd name="connsiteY2" fmla="*/ 6251985 h 6884894"/>
              <a:gd name="connsiteX3" fmla="*/ 0 w 4998720"/>
              <a:gd name="connsiteY3" fmla="*/ 6884894 h 6884894"/>
              <a:gd name="connsiteX4" fmla="*/ 3971365 w 4998720"/>
              <a:gd name="connsiteY4" fmla="*/ 0 h 6884894"/>
              <a:gd name="connsiteX0" fmla="*/ 3971365 w 4998720"/>
              <a:gd name="connsiteY0" fmla="*/ 0 h 6897444"/>
              <a:gd name="connsiteX1" fmla="*/ 4998720 w 4998720"/>
              <a:gd name="connsiteY1" fmla="*/ 19721 h 6897444"/>
              <a:gd name="connsiteX2" fmla="*/ 4998720 w 4998720"/>
              <a:gd name="connsiteY2" fmla="*/ 6897444 h 6897444"/>
              <a:gd name="connsiteX3" fmla="*/ 0 w 4998720"/>
              <a:gd name="connsiteY3" fmla="*/ 6884894 h 6897444"/>
              <a:gd name="connsiteX4" fmla="*/ 3971365 w 4998720"/>
              <a:gd name="connsiteY4" fmla="*/ 0 h 6897444"/>
              <a:gd name="connsiteX0" fmla="*/ 3971365 w 4998720"/>
              <a:gd name="connsiteY0" fmla="*/ 0 h 6897444"/>
              <a:gd name="connsiteX1" fmla="*/ 4998720 w 4998720"/>
              <a:gd name="connsiteY1" fmla="*/ 8963 h 6897444"/>
              <a:gd name="connsiteX2" fmla="*/ 4998720 w 4998720"/>
              <a:gd name="connsiteY2" fmla="*/ 6897444 h 6897444"/>
              <a:gd name="connsiteX3" fmla="*/ 0 w 4998720"/>
              <a:gd name="connsiteY3" fmla="*/ 6884894 h 6897444"/>
              <a:gd name="connsiteX4" fmla="*/ 3971365 w 4998720"/>
              <a:gd name="connsiteY4" fmla="*/ 0 h 689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720" h="6897444">
                <a:moveTo>
                  <a:pt x="3971365" y="0"/>
                </a:moveTo>
                <a:lnTo>
                  <a:pt x="4998720" y="8963"/>
                </a:lnTo>
                <a:lnTo>
                  <a:pt x="4998720" y="6897444"/>
                </a:lnTo>
                <a:lnTo>
                  <a:pt x="0" y="6884894"/>
                </a:lnTo>
                <a:lnTo>
                  <a:pt x="3971365" y="0"/>
                </a:lnTo>
                <a:close/>
              </a:path>
            </a:pathLst>
          </a:custGeom>
          <a:solidFill>
            <a:srgbClr val="494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537452" y="4259959"/>
            <a:ext cx="3466480" cy="1754326"/>
          </a:xfrm>
          <a:prstGeom prst="rect">
            <a:avLst/>
          </a:prstGeom>
          <a:noFill/>
        </p:spPr>
        <p:txBody>
          <a:bodyPr wrap="square" rtlCol="0">
            <a:spAutoFit/>
          </a:bodyPr>
          <a:lstStyle/>
          <a:p>
            <a:pPr algn="r"/>
            <a:r>
              <a:rPr lang="en-US" sz="5400" b="1">
                <a:solidFill>
                  <a:srgbClr val="FDC300"/>
                </a:solidFill>
                <a:latin typeface="+mj-lt"/>
                <a:ea typeface="Arial" charset="0"/>
                <a:cs typeface="Arial" charset="0"/>
              </a:rPr>
              <a:t>Customer survey 2023</a:t>
            </a:r>
            <a:endParaRPr lang="en-US" sz="5400" b="1" i="0">
              <a:solidFill>
                <a:srgbClr val="FDC300"/>
              </a:solidFill>
              <a:latin typeface="+mj-lt"/>
              <a:ea typeface="Arial" charset="0"/>
              <a:cs typeface="Arial" charset="0"/>
            </a:endParaRPr>
          </a:p>
        </p:txBody>
      </p:sp>
      <p:sp>
        <p:nvSpPr>
          <p:cNvPr id="15" name="TextBox 14">
            <a:extLst>
              <a:ext uri="{FF2B5EF4-FFF2-40B4-BE49-F238E27FC236}">
                <a16:creationId xmlns:a16="http://schemas.microsoft.com/office/drawing/2014/main" id="{C0D2347E-8A90-F3A8-BBA5-C35B681B0A46}"/>
              </a:ext>
            </a:extLst>
          </p:cNvPr>
          <p:cNvSpPr txBox="1"/>
          <p:nvPr/>
        </p:nvSpPr>
        <p:spPr>
          <a:xfrm>
            <a:off x="57158" y="1414701"/>
            <a:ext cx="6855692" cy="830997"/>
          </a:xfrm>
          <a:prstGeom prst="rect">
            <a:avLst/>
          </a:prstGeom>
          <a:noFill/>
        </p:spPr>
        <p:txBody>
          <a:bodyPr wrap="square">
            <a:spAutoFit/>
          </a:bodyPr>
          <a:lstStyle/>
          <a:p>
            <a:r>
              <a:rPr lang="en-GB" sz="1600">
                <a:solidFill>
                  <a:schemeClr val="tx1">
                    <a:lumMod val="75000"/>
                    <a:lumOff val="25000"/>
                  </a:schemeClr>
                </a:solidFill>
                <a:latin typeface="Verdana" panose="020B0604030504040204" pitchFamily="34" charset="0"/>
                <a:ea typeface="Verdana" panose="020B0604030504040204" pitchFamily="34" charset="0"/>
              </a:rPr>
              <a:t>“Service has </a:t>
            </a:r>
            <a:r>
              <a:rPr lang="en-GB" sz="1600" b="1">
                <a:solidFill>
                  <a:schemeClr val="tx1">
                    <a:lumMod val="75000"/>
                    <a:lumOff val="25000"/>
                  </a:schemeClr>
                </a:solidFill>
                <a:latin typeface="Verdana" panose="020B0604030504040204" pitchFamily="34" charset="0"/>
                <a:ea typeface="Verdana" panose="020B0604030504040204" pitchFamily="34" charset="0"/>
              </a:rPr>
              <a:t>improved massively </a:t>
            </a:r>
            <a:r>
              <a:rPr lang="en-GB" sz="1600">
                <a:solidFill>
                  <a:schemeClr val="tx1">
                    <a:lumMod val="75000"/>
                    <a:lumOff val="25000"/>
                  </a:schemeClr>
                </a:solidFill>
                <a:latin typeface="Verdana" panose="020B0604030504040204" pitchFamily="34" charset="0"/>
                <a:ea typeface="Verdana" panose="020B0604030504040204" pitchFamily="34" charset="0"/>
              </a:rPr>
              <a:t>and has stayed good over time - it is difficult see how it can improve much more”</a:t>
            </a:r>
          </a:p>
          <a:p>
            <a:pPr algn="r"/>
            <a:r>
              <a:rPr lang="en-GB" sz="1600" b="1">
                <a:solidFill>
                  <a:schemeClr val="tx1">
                    <a:lumMod val="75000"/>
                    <a:lumOff val="25000"/>
                  </a:schemeClr>
                </a:solidFill>
                <a:latin typeface="Verdana" panose="020B0604030504040204" pitchFamily="34" charset="0"/>
                <a:ea typeface="Verdana" panose="020B0604030504040204" pitchFamily="34" charset="0"/>
              </a:rPr>
              <a:t>Head of People</a:t>
            </a:r>
          </a:p>
        </p:txBody>
      </p:sp>
      <p:sp>
        <p:nvSpPr>
          <p:cNvPr id="17" name="TextBox 16">
            <a:extLst>
              <a:ext uri="{FF2B5EF4-FFF2-40B4-BE49-F238E27FC236}">
                <a16:creationId xmlns:a16="http://schemas.microsoft.com/office/drawing/2014/main" id="{8ECEE1DE-206A-F94B-4D93-72D07118438D}"/>
              </a:ext>
            </a:extLst>
          </p:cNvPr>
          <p:cNvSpPr txBox="1"/>
          <p:nvPr/>
        </p:nvSpPr>
        <p:spPr>
          <a:xfrm>
            <a:off x="3519054" y="2350078"/>
            <a:ext cx="5836969" cy="584775"/>
          </a:xfrm>
          <a:prstGeom prst="rect">
            <a:avLst/>
          </a:prstGeom>
          <a:noFill/>
        </p:spPr>
        <p:txBody>
          <a:bodyPr wrap="square">
            <a:spAutoFit/>
          </a:bodyPr>
          <a:lstStyle/>
          <a:p>
            <a:r>
              <a:rPr lang="en-GB" sz="1600">
                <a:solidFill>
                  <a:srgbClr val="DAA600"/>
                </a:solidFill>
                <a:latin typeface="Verdana" panose="020B0604030504040204" pitchFamily="34" charset="0"/>
                <a:ea typeface="Verdana" panose="020B0604030504040204" pitchFamily="34" charset="0"/>
              </a:rPr>
              <a:t>“The service has </a:t>
            </a:r>
            <a:r>
              <a:rPr lang="en-GB" sz="1600" b="1">
                <a:solidFill>
                  <a:srgbClr val="DAA600"/>
                </a:solidFill>
                <a:latin typeface="Verdana" panose="020B0604030504040204" pitchFamily="34" charset="0"/>
                <a:ea typeface="Verdana" panose="020B0604030504040204" pitchFamily="34" charset="0"/>
              </a:rPr>
              <a:t>improved greatly </a:t>
            </a:r>
            <a:r>
              <a:rPr lang="en-GB" sz="1600">
                <a:solidFill>
                  <a:srgbClr val="DAA600"/>
                </a:solidFill>
                <a:latin typeface="Verdana" panose="020B0604030504040204" pitchFamily="34" charset="0"/>
                <a:ea typeface="Verdana" panose="020B0604030504040204" pitchFamily="34" charset="0"/>
              </a:rPr>
              <a:t>- Thank you”</a:t>
            </a:r>
          </a:p>
          <a:p>
            <a:pPr algn="r"/>
            <a:r>
              <a:rPr lang="en-GB" sz="1600" b="1">
                <a:solidFill>
                  <a:srgbClr val="DAA600"/>
                </a:solidFill>
                <a:latin typeface="Verdana" panose="020B0604030504040204" pitchFamily="34" charset="0"/>
                <a:ea typeface="Verdana" panose="020B0604030504040204" pitchFamily="34" charset="0"/>
              </a:rPr>
              <a:t>Quality Delivery Manager</a:t>
            </a:r>
          </a:p>
        </p:txBody>
      </p:sp>
      <p:sp>
        <p:nvSpPr>
          <p:cNvPr id="19" name="TextBox 18">
            <a:extLst>
              <a:ext uri="{FF2B5EF4-FFF2-40B4-BE49-F238E27FC236}">
                <a16:creationId xmlns:a16="http://schemas.microsoft.com/office/drawing/2014/main" id="{B346CAF5-5A08-AADE-C741-3D18053752D5}"/>
              </a:ext>
            </a:extLst>
          </p:cNvPr>
          <p:cNvSpPr txBox="1"/>
          <p:nvPr/>
        </p:nvSpPr>
        <p:spPr>
          <a:xfrm>
            <a:off x="57158" y="3078411"/>
            <a:ext cx="8480294" cy="584775"/>
          </a:xfrm>
          <a:prstGeom prst="rect">
            <a:avLst/>
          </a:prstGeom>
          <a:noFill/>
        </p:spPr>
        <p:txBody>
          <a:bodyPr wrap="square">
            <a:spAutoFit/>
          </a:bodyPr>
          <a:lstStyle/>
          <a:p>
            <a:r>
              <a:rPr lang="en-GB" sz="1600">
                <a:solidFill>
                  <a:schemeClr val="tx1">
                    <a:lumMod val="75000"/>
                    <a:lumOff val="25000"/>
                  </a:schemeClr>
                </a:solidFill>
                <a:latin typeface="Verdana" panose="020B0604030504040204" pitchFamily="34" charset="0"/>
                <a:ea typeface="Verdana" panose="020B0604030504040204" pitchFamily="34" charset="0"/>
              </a:rPr>
              <a:t>“Service desk has been great, </a:t>
            </a:r>
            <a:r>
              <a:rPr lang="en-GB" sz="1600" b="1">
                <a:solidFill>
                  <a:schemeClr val="tx1">
                    <a:lumMod val="75000"/>
                    <a:lumOff val="25000"/>
                  </a:schemeClr>
                </a:solidFill>
                <a:latin typeface="Verdana" panose="020B0604030504040204" pitchFamily="34" charset="0"/>
                <a:ea typeface="Verdana" panose="020B0604030504040204" pitchFamily="34" charset="0"/>
              </a:rPr>
              <a:t>courteous and obliging </a:t>
            </a:r>
            <a:r>
              <a:rPr lang="en-GB" sz="1600">
                <a:solidFill>
                  <a:schemeClr val="tx1">
                    <a:lumMod val="75000"/>
                    <a:lumOff val="25000"/>
                  </a:schemeClr>
                </a:solidFill>
                <a:latin typeface="Verdana" panose="020B0604030504040204" pitchFamily="34" charset="0"/>
                <a:ea typeface="Verdana" panose="020B0604030504040204" pitchFamily="34" charset="0"/>
              </a:rPr>
              <a:t>with speedy responses”</a:t>
            </a:r>
          </a:p>
          <a:p>
            <a:pPr algn="r"/>
            <a:r>
              <a:rPr lang="en-GB" sz="1600" b="1">
                <a:solidFill>
                  <a:schemeClr val="tx1">
                    <a:lumMod val="75000"/>
                    <a:lumOff val="25000"/>
                  </a:schemeClr>
                </a:solidFill>
                <a:latin typeface="Verdana" panose="020B0604030504040204" pitchFamily="34" charset="0"/>
                <a:ea typeface="Verdana" panose="020B0604030504040204" pitchFamily="34" charset="0"/>
              </a:rPr>
              <a:t>Senior Project Surveyor</a:t>
            </a:r>
          </a:p>
        </p:txBody>
      </p:sp>
      <p:sp>
        <p:nvSpPr>
          <p:cNvPr id="21" name="TextBox 20">
            <a:extLst>
              <a:ext uri="{FF2B5EF4-FFF2-40B4-BE49-F238E27FC236}">
                <a16:creationId xmlns:a16="http://schemas.microsoft.com/office/drawing/2014/main" id="{D9F02E62-1292-97E9-AB4D-E744CC64144D}"/>
              </a:ext>
            </a:extLst>
          </p:cNvPr>
          <p:cNvSpPr txBox="1"/>
          <p:nvPr/>
        </p:nvSpPr>
        <p:spPr>
          <a:xfrm>
            <a:off x="755374" y="6136862"/>
            <a:ext cx="6498349" cy="584775"/>
          </a:xfrm>
          <a:prstGeom prst="rect">
            <a:avLst/>
          </a:prstGeom>
          <a:noFill/>
        </p:spPr>
        <p:txBody>
          <a:bodyPr wrap="square">
            <a:spAutoFit/>
          </a:bodyPr>
          <a:lstStyle>
            <a:defPPr>
              <a:defRPr lang="en-US"/>
            </a:defPPr>
            <a:lvl1pPr>
              <a:defRPr sz="1600">
                <a:solidFill>
                  <a:schemeClr val="tx1">
                    <a:lumMod val="75000"/>
                    <a:lumOff val="25000"/>
                  </a:schemeClr>
                </a:solidFill>
                <a:latin typeface="Verdana" panose="020B0604030504040204" pitchFamily="34" charset="0"/>
                <a:ea typeface="Verdana" panose="020B0604030504040204" pitchFamily="34" charset="0"/>
              </a:defRPr>
            </a:lvl1pPr>
          </a:lstStyle>
          <a:p>
            <a:r>
              <a:rPr lang="en-GB">
                <a:solidFill>
                  <a:srgbClr val="DAA600"/>
                </a:solidFill>
              </a:rPr>
              <a:t>“</a:t>
            </a:r>
            <a:r>
              <a:rPr lang="en-GB" b="1">
                <a:solidFill>
                  <a:srgbClr val="DAA600"/>
                </a:solidFill>
              </a:rPr>
              <a:t>Service desk is great</a:t>
            </a:r>
            <a:r>
              <a:rPr lang="en-GB">
                <a:solidFill>
                  <a:srgbClr val="DAA600"/>
                </a:solidFill>
              </a:rPr>
              <a:t>, deal with problems there and then”</a:t>
            </a:r>
          </a:p>
          <a:p>
            <a:pPr algn="r"/>
            <a:r>
              <a:rPr lang="en-GB" b="1">
                <a:solidFill>
                  <a:srgbClr val="DAA600"/>
                </a:solidFill>
              </a:rPr>
              <a:t>Senior Project Surveyor</a:t>
            </a:r>
          </a:p>
        </p:txBody>
      </p:sp>
      <p:sp>
        <p:nvSpPr>
          <p:cNvPr id="23" name="TextBox 22">
            <a:extLst>
              <a:ext uri="{FF2B5EF4-FFF2-40B4-BE49-F238E27FC236}">
                <a16:creationId xmlns:a16="http://schemas.microsoft.com/office/drawing/2014/main" id="{CE2440BE-188D-ABEE-09FD-EC1087864316}"/>
              </a:ext>
            </a:extLst>
          </p:cNvPr>
          <p:cNvSpPr txBox="1"/>
          <p:nvPr/>
        </p:nvSpPr>
        <p:spPr>
          <a:xfrm>
            <a:off x="1330036" y="199762"/>
            <a:ext cx="8951186" cy="1077218"/>
          </a:xfrm>
          <a:prstGeom prst="rect">
            <a:avLst/>
          </a:prstGeom>
          <a:noFill/>
        </p:spPr>
        <p:txBody>
          <a:bodyPr wrap="square">
            <a:spAutoFit/>
          </a:bodyPr>
          <a:lstStyle/>
          <a:p>
            <a:r>
              <a:rPr lang="en-GB" sz="1600" dirty="0">
                <a:solidFill>
                  <a:srgbClr val="DAA600"/>
                </a:solidFill>
                <a:latin typeface="Verdana" panose="020B0604030504040204" pitchFamily="34" charset="0"/>
                <a:ea typeface="Verdana" panose="020B0604030504040204" pitchFamily="34" charset="0"/>
              </a:rPr>
              <a:t>“The support from the IT Team has been great. It has been a </a:t>
            </a:r>
            <a:r>
              <a:rPr lang="en-GB" sz="1600" b="1" dirty="0">
                <a:solidFill>
                  <a:srgbClr val="DAA600"/>
                </a:solidFill>
                <a:latin typeface="Verdana" panose="020B0604030504040204" pitchFamily="34" charset="0"/>
                <a:ea typeface="Verdana" panose="020B0604030504040204" pitchFamily="34" charset="0"/>
              </a:rPr>
              <a:t>marked change over the past 5-6 years</a:t>
            </a:r>
            <a:r>
              <a:rPr lang="en-GB" sz="1600" dirty="0">
                <a:solidFill>
                  <a:srgbClr val="DAA600"/>
                </a:solidFill>
                <a:latin typeface="Verdana" panose="020B0604030504040204" pitchFamily="34" charset="0"/>
                <a:ea typeface="Verdana" panose="020B0604030504040204" pitchFamily="34" charset="0"/>
              </a:rPr>
              <a:t>. Great to see service desk </a:t>
            </a:r>
            <a:r>
              <a:rPr lang="en-GB" sz="1600" b="1" dirty="0">
                <a:solidFill>
                  <a:srgbClr val="DAA600"/>
                </a:solidFill>
                <a:latin typeface="Verdana" panose="020B0604030504040204" pitchFamily="34" charset="0"/>
                <a:ea typeface="Verdana" panose="020B0604030504040204" pitchFamily="34" charset="0"/>
              </a:rPr>
              <a:t>operational from 7am </a:t>
            </a:r>
            <a:r>
              <a:rPr lang="en-GB" sz="1600" dirty="0">
                <a:solidFill>
                  <a:srgbClr val="DAA600"/>
                </a:solidFill>
                <a:latin typeface="Verdana" panose="020B0604030504040204" pitchFamily="34" charset="0"/>
                <a:ea typeface="Verdana" panose="020B0604030504040204" pitchFamily="34" charset="0"/>
              </a:rPr>
              <a:t>since some of us start on site at that time”</a:t>
            </a:r>
          </a:p>
          <a:p>
            <a:pPr algn="r"/>
            <a:r>
              <a:rPr lang="en-GB" sz="1600" b="1" dirty="0">
                <a:solidFill>
                  <a:srgbClr val="DAA600"/>
                </a:solidFill>
                <a:latin typeface="Verdana" panose="020B0604030504040204" pitchFamily="34" charset="0"/>
                <a:ea typeface="Verdana" panose="020B0604030504040204" pitchFamily="34" charset="0"/>
              </a:rPr>
              <a:t>Senior Building Manager</a:t>
            </a:r>
          </a:p>
        </p:txBody>
      </p:sp>
      <p:sp>
        <p:nvSpPr>
          <p:cNvPr id="27" name="TextBox 26">
            <a:extLst>
              <a:ext uri="{FF2B5EF4-FFF2-40B4-BE49-F238E27FC236}">
                <a16:creationId xmlns:a16="http://schemas.microsoft.com/office/drawing/2014/main" id="{CCC59C38-C887-4D15-6053-6EEDF326ED4F}"/>
              </a:ext>
            </a:extLst>
          </p:cNvPr>
          <p:cNvSpPr txBox="1"/>
          <p:nvPr/>
        </p:nvSpPr>
        <p:spPr>
          <a:xfrm>
            <a:off x="7563" y="4953855"/>
            <a:ext cx="6306697" cy="1077218"/>
          </a:xfrm>
          <a:prstGeom prst="rect">
            <a:avLst/>
          </a:prstGeom>
          <a:noFill/>
        </p:spPr>
        <p:txBody>
          <a:bodyPr wrap="square">
            <a:spAutoFit/>
          </a:bodyPr>
          <a:lstStyle/>
          <a:p>
            <a:r>
              <a:rPr lang="en-GB" sz="1600">
                <a:solidFill>
                  <a:schemeClr val="tx1">
                    <a:lumMod val="75000"/>
                    <a:lumOff val="25000"/>
                  </a:schemeClr>
                </a:solidFill>
                <a:latin typeface="Verdana" panose="020B0604030504040204" pitchFamily="34" charset="0"/>
                <a:ea typeface="Verdana" panose="020B0604030504040204" pitchFamily="34" charset="0"/>
              </a:rPr>
              <a:t>“IT department is doing a </a:t>
            </a:r>
            <a:r>
              <a:rPr lang="en-GB" sz="1600" b="1">
                <a:solidFill>
                  <a:schemeClr val="tx1">
                    <a:lumMod val="75000"/>
                    <a:lumOff val="25000"/>
                  </a:schemeClr>
                </a:solidFill>
                <a:latin typeface="Verdana" panose="020B0604030504040204" pitchFamily="34" charset="0"/>
                <a:ea typeface="Verdana" panose="020B0604030504040204" pitchFamily="34" charset="0"/>
              </a:rPr>
              <a:t>cracking job</a:t>
            </a:r>
            <a:r>
              <a:rPr lang="en-GB" sz="1600">
                <a:solidFill>
                  <a:schemeClr val="tx1">
                    <a:lumMod val="75000"/>
                    <a:lumOff val="25000"/>
                  </a:schemeClr>
                </a:solidFill>
                <a:latin typeface="Verdana" panose="020B0604030504040204" pitchFamily="34" charset="0"/>
                <a:ea typeface="Verdana" panose="020B0604030504040204" pitchFamily="34" charset="0"/>
              </a:rPr>
              <a:t>, problems get solved quickly and IT chat responds in a couple of minutes. </a:t>
            </a:r>
            <a:r>
              <a:rPr lang="en-GB" sz="1600" b="1">
                <a:solidFill>
                  <a:schemeClr val="tx1">
                    <a:lumMod val="75000"/>
                    <a:lumOff val="25000"/>
                  </a:schemeClr>
                </a:solidFill>
                <a:latin typeface="Verdana" panose="020B0604030504040204" pitchFamily="34" charset="0"/>
                <a:ea typeface="Verdana" panose="020B0604030504040204" pitchFamily="34" charset="0"/>
              </a:rPr>
              <a:t>Can't fault the process</a:t>
            </a:r>
            <a:r>
              <a:rPr lang="en-GB" sz="1600">
                <a:solidFill>
                  <a:schemeClr val="tx1">
                    <a:lumMod val="75000"/>
                    <a:lumOff val="25000"/>
                  </a:schemeClr>
                </a:solidFill>
                <a:latin typeface="Verdana" panose="020B0604030504040204" pitchFamily="34" charset="0"/>
                <a:ea typeface="Verdana" panose="020B0604030504040204" pitchFamily="34" charset="0"/>
              </a:rPr>
              <a:t>”</a:t>
            </a:r>
          </a:p>
          <a:p>
            <a:pPr algn="r"/>
            <a:r>
              <a:rPr lang="en-GB" sz="1600" b="1">
                <a:solidFill>
                  <a:schemeClr val="tx1">
                    <a:lumMod val="75000"/>
                    <a:lumOff val="25000"/>
                  </a:schemeClr>
                </a:solidFill>
                <a:latin typeface="Verdana" panose="020B0604030504040204" pitchFamily="34" charset="0"/>
                <a:ea typeface="Verdana" panose="020B0604030504040204" pitchFamily="34" charset="0"/>
              </a:rPr>
              <a:t>Senior Estimator</a:t>
            </a:r>
          </a:p>
        </p:txBody>
      </p:sp>
      <p:sp>
        <p:nvSpPr>
          <p:cNvPr id="31" name="TextBox 30">
            <a:extLst>
              <a:ext uri="{FF2B5EF4-FFF2-40B4-BE49-F238E27FC236}">
                <a16:creationId xmlns:a16="http://schemas.microsoft.com/office/drawing/2014/main" id="{FC624EDB-F9FD-5A99-D482-A3E0C3114FCA}"/>
              </a:ext>
            </a:extLst>
          </p:cNvPr>
          <p:cNvSpPr txBox="1"/>
          <p:nvPr/>
        </p:nvSpPr>
        <p:spPr>
          <a:xfrm>
            <a:off x="369455" y="3768975"/>
            <a:ext cx="7957785" cy="1077218"/>
          </a:xfrm>
          <a:prstGeom prst="rect">
            <a:avLst/>
          </a:prstGeom>
          <a:noFill/>
        </p:spPr>
        <p:txBody>
          <a:bodyPr wrap="square">
            <a:spAutoFit/>
          </a:bodyPr>
          <a:lstStyle/>
          <a:p>
            <a:r>
              <a:rPr lang="en-GB" sz="1600">
                <a:solidFill>
                  <a:srgbClr val="DAA600"/>
                </a:solidFill>
                <a:latin typeface="Verdana" panose="020B0604030504040204" pitchFamily="34" charset="0"/>
                <a:ea typeface="Verdana" panose="020B0604030504040204" pitchFamily="34" charset="0"/>
              </a:rPr>
              <a:t>“The service from emailing IT helpdesk through to resolution is excellent. I </a:t>
            </a:r>
            <a:r>
              <a:rPr lang="en-GB" sz="1600" b="1">
                <a:solidFill>
                  <a:srgbClr val="DAA600"/>
                </a:solidFill>
                <a:latin typeface="Verdana" panose="020B0604030504040204" pitchFamily="34" charset="0"/>
                <a:ea typeface="Verdana" panose="020B0604030504040204" pitchFamily="34" charset="0"/>
              </a:rPr>
              <a:t>don’t know another business who deals with service calls so promptly- </a:t>
            </a:r>
            <a:r>
              <a:rPr lang="en-GB" sz="1600">
                <a:solidFill>
                  <a:srgbClr val="DAA600"/>
                </a:solidFill>
                <a:latin typeface="Verdana" panose="020B0604030504040204" pitchFamily="34" charset="0"/>
                <a:ea typeface="Verdana" panose="020B0604030504040204" pitchFamily="34" charset="0"/>
              </a:rPr>
              <a:t>thank you!!!”</a:t>
            </a:r>
          </a:p>
          <a:p>
            <a:pPr algn="r"/>
            <a:r>
              <a:rPr lang="en-GB" sz="1600" b="1">
                <a:solidFill>
                  <a:srgbClr val="DAA600"/>
                </a:solidFill>
                <a:latin typeface="Verdana" panose="020B0604030504040204" pitchFamily="34" charset="0"/>
                <a:ea typeface="Verdana" panose="020B0604030504040204" pitchFamily="34" charset="0"/>
              </a:rPr>
              <a:t>Principal Surveyor</a:t>
            </a:r>
          </a:p>
        </p:txBody>
      </p:sp>
    </p:spTree>
    <p:extLst>
      <p:ext uri="{BB962C8B-B14F-4D97-AF65-F5344CB8AC3E}">
        <p14:creationId xmlns:p14="http://schemas.microsoft.com/office/powerpoint/2010/main" val="2080749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p:nvPr/>
        </p:nvSpPr>
        <p:spPr>
          <a:xfrm>
            <a:off x="7205033" y="-1"/>
            <a:ext cx="4998720" cy="6869493"/>
          </a:xfrm>
          <a:custGeom>
            <a:avLst/>
            <a:gdLst>
              <a:gd name="connsiteX0" fmla="*/ 0 w 9511553"/>
              <a:gd name="connsiteY0" fmla="*/ 0 h 6866965"/>
              <a:gd name="connsiteX1" fmla="*/ 9511553 w 9511553"/>
              <a:gd name="connsiteY1" fmla="*/ 0 h 6866965"/>
              <a:gd name="connsiteX2" fmla="*/ 9511553 w 9511553"/>
              <a:gd name="connsiteY2" fmla="*/ 6866965 h 6866965"/>
              <a:gd name="connsiteX3" fmla="*/ 0 w 9511553"/>
              <a:gd name="connsiteY3" fmla="*/ 6866965 h 6866965"/>
              <a:gd name="connsiteX4" fmla="*/ 0 w 9511553"/>
              <a:gd name="connsiteY4" fmla="*/ 0 h 6866965"/>
              <a:gd name="connsiteX0" fmla="*/ 5871883 w 9511553"/>
              <a:gd name="connsiteY0" fmla="*/ 466165 h 6866965"/>
              <a:gd name="connsiteX1" fmla="*/ 9511553 w 9511553"/>
              <a:gd name="connsiteY1" fmla="*/ 0 h 6866965"/>
              <a:gd name="connsiteX2" fmla="*/ 9511553 w 9511553"/>
              <a:gd name="connsiteY2" fmla="*/ 6866965 h 6866965"/>
              <a:gd name="connsiteX3" fmla="*/ 0 w 9511553"/>
              <a:gd name="connsiteY3" fmla="*/ 6866965 h 6866965"/>
              <a:gd name="connsiteX4" fmla="*/ 5871883 w 9511553"/>
              <a:gd name="connsiteY4" fmla="*/ 466165 h 6866965"/>
              <a:gd name="connsiteX0" fmla="*/ 6122895 w 9511553"/>
              <a:gd name="connsiteY0" fmla="*/ 8965 h 6866965"/>
              <a:gd name="connsiteX1" fmla="*/ 9511553 w 9511553"/>
              <a:gd name="connsiteY1" fmla="*/ 0 h 6866965"/>
              <a:gd name="connsiteX2" fmla="*/ 9511553 w 9511553"/>
              <a:gd name="connsiteY2" fmla="*/ 6866965 h 6866965"/>
              <a:gd name="connsiteX3" fmla="*/ 0 w 9511553"/>
              <a:gd name="connsiteY3" fmla="*/ 6866965 h 6866965"/>
              <a:gd name="connsiteX4" fmla="*/ 6122895 w 9511553"/>
              <a:gd name="connsiteY4" fmla="*/ 8965 h 6866965"/>
              <a:gd name="connsiteX0" fmla="*/ 376519 w 3765177"/>
              <a:gd name="connsiteY0" fmla="*/ 8965 h 6866965"/>
              <a:gd name="connsiteX1" fmla="*/ 3765177 w 3765177"/>
              <a:gd name="connsiteY1" fmla="*/ 0 h 6866965"/>
              <a:gd name="connsiteX2" fmla="*/ 3765177 w 3765177"/>
              <a:gd name="connsiteY2" fmla="*/ 6866965 h 6866965"/>
              <a:gd name="connsiteX3" fmla="*/ 0 w 3765177"/>
              <a:gd name="connsiteY3" fmla="*/ 5880847 h 6866965"/>
              <a:gd name="connsiteX4" fmla="*/ 376519 w 3765177"/>
              <a:gd name="connsiteY4" fmla="*/ 8965 h 6866965"/>
              <a:gd name="connsiteX0" fmla="*/ 4204448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4204448 w 7593106"/>
              <a:gd name="connsiteY4" fmla="*/ 896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4168589 w 7593106"/>
              <a:gd name="connsiteY0" fmla="*/ 295835 h 6866965"/>
              <a:gd name="connsiteX1" fmla="*/ 7593106 w 7593106"/>
              <a:gd name="connsiteY1" fmla="*/ 0 h 6866965"/>
              <a:gd name="connsiteX2" fmla="*/ 7593106 w 7593106"/>
              <a:gd name="connsiteY2" fmla="*/ 6866965 h 6866965"/>
              <a:gd name="connsiteX3" fmla="*/ 0 w 7593106"/>
              <a:gd name="connsiteY3" fmla="*/ 6858000 h 6866965"/>
              <a:gd name="connsiteX4" fmla="*/ 4168589 w 7593106"/>
              <a:gd name="connsiteY4" fmla="*/ 29583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3944471 w 7593106"/>
              <a:gd name="connsiteY0" fmla="*/ 17930 h 6866965"/>
              <a:gd name="connsiteX1" fmla="*/ 7593106 w 7593106"/>
              <a:gd name="connsiteY1" fmla="*/ 0 h 6866965"/>
              <a:gd name="connsiteX2" fmla="*/ 7593106 w 7593106"/>
              <a:gd name="connsiteY2" fmla="*/ 6866965 h 6866965"/>
              <a:gd name="connsiteX3" fmla="*/ 0 w 7593106"/>
              <a:gd name="connsiteY3" fmla="*/ 6858000 h 6866965"/>
              <a:gd name="connsiteX4" fmla="*/ 3944471 w 7593106"/>
              <a:gd name="connsiteY4" fmla="*/ 17930 h 6866965"/>
              <a:gd name="connsiteX0" fmla="*/ 3962400 w 7593106"/>
              <a:gd name="connsiteY0" fmla="*/ 0 h 6875929"/>
              <a:gd name="connsiteX1" fmla="*/ 7593106 w 7593106"/>
              <a:gd name="connsiteY1" fmla="*/ 8964 h 6875929"/>
              <a:gd name="connsiteX2" fmla="*/ 7593106 w 7593106"/>
              <a:gd name="connsiteY2" fmla="*/ 6875929 h 6875929"/>
              <a:gd name="connsiteX3" fmla="*/ 0 w 7593106"/>
              <a:gd name="connsiteY3" fmla="*/ 6866964 h 6875929"/>
              <a:gd name="connsiteX4" fmla="*/ 3962400 w 7593106"/>
              <a:gd name="connsiteY4" fmla="*/ 0 h 6875929"/>
              <a:gd name="connsiteX0" fmla="*/ 3971365 w 7602071"/>
              <a:gd name="connsiteY0" fmla="*/ 0 h 6884894"/>
              <a:gd name="connsiteX1" fmla="*/ 7602071 w 7602071"/>
              <a:gd name="connsiteY1" fmla="*/ 8964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6074485 w 7602071"/>
              <a:gd name="connsiteY1" fmla="*/ 331693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4998720 w 7602071"/>
              <a:gd name="connsiteY1" fmla="*/ 19721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4998720"/>
              <a:gd name="connsiteY0" fmla="*/ 0 h 6884894"/>
              <a:gd name="connsiteX1" fmla="*/ 4998720 w 4998720"/>
              <a:gd name="connsiteY1" fmla="*/ 19721 h 6884894"/>
              <a:gd name="connsiteX2" fmla="*/ 4148866 w 4998720"/>
              <a:gd name="connsiteY2" fmla="*/ 6251985 h 6884894"/>
              <a:gd name="connsiteX3" fmla="*/ 0 w 4998720"/>
              <a:gd name="connsiteY3" fmla="*/ 6884894 h 6884894"/>
              <a:gd name="connsiteX4" fmla="*/ 3971365 w 4998720"/>
              <a:gd name="connsiteY4" fmla="*/ 0 h 6884894"/>
              <a:gd name="connsiteX0" fmla="*/ 3971365 w 4998720"/>
              <a:gd name="connsiteY0" fmla="*/ 0 h 6897444"/>
              <a:gd name="connsiteX1" fmla="*/ 4998720 w 4998720"/>
              <a:gd name="connsiteY1" fmla="*/ 19721 h 6897444"/>
              <a:gd name="connsiteX2" fmla="*/ 4998720 w 4998720"/>
              <a:gd name="connsiteY2" fmla="*/ 6897444 h 6897444"/>
              <a:gd name="connsiteX3" fmla="*/ 0 w 4998720"/>
              <a:gd name="connsiteY3" fmla="*/ 6884894 h 6897444"/>
              <a:gd name="connsiteX4" fmla="*/ 3971365 w 4998720"/>
              <a:gd name="connsiteY4" fmla="*/ 0 h 6897444"/>
              <a:gd name="connsiteX0" fmla="*/ 3971365 w 4998720"/>
              <a:gd name="connsiteY0" fmla="*/ 0 h 6897444"/>
              <a:gd name="connsiteX1" fmla="*/ 4998720 w 4998720"/>
              <a:gd name="connsiteY1" fmla="*/ 8963 h 6897444"/>
              <a:gd name="connsiteX2" fmla="*/ 4998720 w 4998720"/>
              <a:gd name="connsiteY2" fmla="*/ 6897444 h 6897444"/>
              <a:gd name="connsiteX3" fmla="*/ 0 w 4998720"/>
              <a:gd name="connsiteY3" fmla="*/ 6884894 h 6897444"/>
              <a:gd name="connsiteX4" fmla="*/ 3971365 w 4998720"/>
              <a:gd name="connsiteY4" fmla="*/ 0 h 689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720" h="6897444">
                <a:moveTo>
                  <a:pt x="3971365" y="0"/>
                </a:moveTo>
                <a:lnTo>
                  <a:pt x="4998720" y="8963"/>
                </a:lnTo>
                <a:lnTo>
                  <a:pt x="4998720" y="6897444"/>
                </a:lnTo>
                <a:lnTo>
                  <a:pt x="0" y="6884894"/>
                </a:lnTo>
                <a:lnTo>
                  <a:pt x="3971365" y="0"/>
                </a:lnTo>
                <a:close/>
              </a:path>
            </a:pathLst>
          </a:custGeom>
          <a:solidFill>
            <a:srgbClr val="494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0D2347E-8A90-F3A8-BBA5-C35B681B0A46}"/>
              </a:ext>
            </a:extLst>
          </p:cNvPr>
          <p:cNvSpPr txBox="1"/>
          <p:nvPr/>
        </p:nvSpPr>
        <p:spPr>
          <a:xfrm>
            <a:off x="57157" y="1414701"/>
            <a:ext cx="8755539" cy="830997"/>
          </a:xfrm>
          <a:prstGeom prst="rect">
            <a:avLst/>
          </a:prstGeom>
          <a:noFill/>
        </p:spPr>
        <p:txBody>
          <a:bodyPr wrap="square">
            <a:spAutoFit/>
          </a:bodyPr>
          <a:lstStyle/>
          <a:p>
            <a:r>
              <a:rPr lang="en-GB" sz="1600">
                <a:solidFill>
                  <a:schemeClr val="tx1">
                    <a:lumMod val="75000"/>
                    <a:lumOff val="25000"/>
                  </a:schemeClr>
                </a:solidFill>
                <a:latin typeface="Verdana" panose="020B0604030504040204" pitchFamily="34" charset="0"/>
                <a:ea typeface="Verdana" panose="020B0604030504040204" pitchFamily="34" charset="0"/>
              </a:rPr>
              <a:t>“IT has moved on so far in the last three or four years. I never used to want to call for help but now </a:t>
            </a:r>
            <a:r>
              <a:rPr lang="en-GB" sz="1600" b="1">
                <a:solidFill>
                  <a:schemeClr val="tx1">
                    <a:lumMod val="75000"/>
                    <a:lumOff val="25000"/>
                  </a:schemeClr>
                </a:solidFill>
                <a:latin typeface="Verdana" panose="020B0604030504040204" pitchFamily="34" charset="0"/>
                <a:ea typeface="Verdana" panose="020B0604030504040204" pitchFamily="34" charset="0"/>
              </a:rPr>
              <a:t>ringing the service desk is a joy</a:t>
            </a:r>
            <a:r>
              <a:rPr lang="en-GB" sz="1600">
                <a:solidFill>
                  <a:schemeClr val="tx1">
                    <a:lumMod val="75000"/>
                    <a:lumOff val="25000"/>
                  </a:schemeClr>
                </a:solidFill>
                <a:latin typeface="Verdana" panose="020B0604030504040204" pitchFamily="34" charset="0"/>
                <a:ea typeface="Verdana" panose="020B0604030504040204" pitchFamily="34" charset="0"/>
              </a:rPr>
              <a:t>. Well done and thank you”</a:t>
            </a:r>
          </a:p>
          <a:p>
            <a:pPr algn="r"/>
            <a:r>
              <a:rPr lang="en-GB" sz="1600" b="1">
                <a:solidFill>
                  <a:schemeClr val="tx1">
                    <a:lumMod val="75000"/>
                    <a:lumOff val="25000"/>
                  </a:schemeClr>
                </a:solidFill>
                <a:latin typeface="Verdana" panose="020B0604030504040204" pitchFamily="34" charset="0"/>
                <a:ea typeface="Verdana" panose="020B0604030504040204" pitchFamily="34" charset="0"/>
              </a:rPr>
              <a:t>Preconstruction Manager</a:t>
            </a:r>
          </a:p>
        </p:txBody>
      </p:sp>
      <p:sp>
        <p:nvSpPr>
          <p:cNvPr id="17" name="TextBox 16">
            <a:extLst>
              <a:ext uri="{FF2B5EF4-FFF2-40B4-BE49-F238E27FC236}">
                <a16:creationId xmlns:a16="http://schemas.microsoft.com/office/drawing/2014/main" id="{8ECEE1DE-206A-F94B-4D93-72D07118438D}"/>
              </a:ext>
            </a:extLst>
          </p:cNvPr>
          <p:cNvSpPr txBox="1"/>
          <p:nvPr/>
        </p:nvSpPr>
        <p:spPr>
          <a:xfrm>
            <a:off x="3781821" y="2350078"/>
            <a:ext cx="5613969" cy="830997"/>
          </a:xfrm>
          <a:prstGeom prst="rect">
            <a:avLst/>
          </a:prstGeom>
          <a:noFill/>
        </p:spPr>
        <p:txBody>
          <a:bodyPr wrap="square">
            <a:spAutoFit/>
          </a:bodyPr>
          <a:lstStyle/>
          <a:p>
            <a:r>
              <a:rPr lang="en-GB" sz="1600">
                <a:solidFill>
                  <a:srgbClr val="DAA600"/>
                </a:solidFill>
                <a:latin typeface="Verdana" panose="020B0604030504040204" pitchFamily="34" charset="0"/>
                <a:ea typeface="Verdana" panose="020B0604030504040204" pitchFamily="34" charset="0"/>
              </a:rPr>
              <a:t>“Service desk are </a:t>
            </a:r>
            <a:r>
              <a:rPr lang="en-GB" sz="1600" b="1">
                <a:solidFill>
                  <a:srgbClr val="DAA600"/>
                </a:solidFill>
                <a:latin typeface="Verdana" panose="020B0604030504040204" pitchFamily="34" charset="0"/>
                <a:ea typeface="Verdana" panose="020B0604030504040204" pitchFamily="34" charset="0"/>
              </a:rPr>
              <a:t>super quick and super helpful</a:t>
            </a:r>
            <a:r>
              <a:rPr lang="en-GB" sz="1600">
                <a:solidFill>
                  <a:srgbClr val="DAA600"/>
                </a:solidFill>
                <a:latin typeface="Verdana" panose="020B0604030504040204" pitchFamily="34" charset="0"/>
                <a:ea typeface="Verdana" panose="020B0604030504040204" pitchFamily="34" charset="0"/>
              </a:rPr>
              <a:t>, always fix problems on the first call”</a:t>
            </a:r>
          </a:p>
          <a:p>
            <a:pPr algn="r"/>
            <a:r>
              <a:rPr lang="en-GB" sz="1600" b="1">
                <a:solidFill>
                  <a:srgbClr val="DAA600"/>
                </a:solidFill>
                <a:latin typeface="Verdana" panose="020B0604030504040204" pitchFamily="34" charset="0"/>
                <a:ea typeface="Verdana" panose="020B0604030504040204" pitchFamily="34" charset="0"/>
              </a:rPr>
              <a:t>Assistant Building Manager</a:t>
            </a:r>
          </a:p>
        </p:txBody>
      </p:sp>
      <p:sp>
        <p:nvSpPr>
          <p:cNvPr id="19" name="TextBox 18">
            <a:extLst>
              <a:ext uri="{FF2B5EF4-FFF2-40B4-BE49-F238E27FC236}">
                <a16:creationId xmlns:a16="http://schemas.microsoft.com/office/drawing/2014/main" id="{B346CAF5-5A08-AADE-C741-3D18053752D5}"/>
              </a:ext>
            </a:extLst>
          </p:cNvPr>
          <p:cNvSpPr txBox="1"/>
          <p:nvPr/>
        </p:nvSpPr>
        <p:spPr>
          <a:xfrm>
            <a:off x="57158" y="3078411"/>
            <a:ext cx="5613969" cy="584775"/>
          </a:xfrm>
          <a:prstGeom prst="rect">
            <a:avLst/>
          </a:prstGeom>
          <a:noFill/>
        </p:spPr>
        <p:txBody>
          <a:bodyPr wrap="square">
            <a:spAutoFit/>
          </a:bodyPr>
          <a:lstStyle/>
          <a:p>
            <a:r>
              <a:rPr lang="en-GB" sz="1600">
                <a:solidFill>
                  <a:schemeClr val="tx1">
                    <a:lumMod val="75000"/>
                    <a:lumOff val="25000"/>
                  </a:schemeClr>
                </a:solidFill>
                <a:latin typeface="Verdana" panose="020B0604030504040204" pitchFamily="34" charset="0"/>
                <a:ea typeface="Verdana" panose="020B0604030504040204" pitchFamily="34" charset="0"/>
              </a:rPr>
              <a:t>“I think the IT Dept is </a:t>
            </a:r>
            <a:r>
              <a:rPr lang="en-GB" sz="1600" b="1">
                <a:solidFill>
                  <a:schemeClr val="tx1">
                    <a:lumMod val="75000"/>
                    <a:lumOff val="25000"/>
                  </a:schemeClr>
                </a:solidFill>
                <a:latin typeface="Verdana" panose="020B0604030504040204" pitchFamily="34" charset="0"/>
                <a:ea typeface="Verdana" panose="020B0604030504040204" pitchFamily="34" charset="0"/>
              </a:rPr>
              <a:t>absolutely excellent</a:t>
            </a:r>
            <a:r>
              <a:rPr lang="en-GB" sz="1600">
                <a:solidFill>
                  <a:schemeClr val="tx1">
                    <a:lumMod val="75000"/>
                    <a:lumOff val="25000"/>
                  </a:schemeClr>
                </a:solidFill>
                <a:latin typeface="Verdana" panose="020B0604030504040204" pitchFamily="34" charset="0"/>
                <a:ea typeface="Verdana" panose="020B0604030504040204" pitchFamily="34" charset="0"/>
              </a:rPr>
              <a:t>”</a:t>
            </a:r>
          </a:p>
          <a:p>
            <a:pPr algn="r"/>
            <a:r>
              <a:rPr lang="en-GB" sz="1600" b="1">
                <a:solidFill>
                  <a:schemeClr val="tx1">
                    <a:lumMod val="75000"/>
                    <a:lumOff val="25000"/>
                  </a:schemeClr>
                </a:solidFill>
                <a:latin typeface="Verdana" panose="020B0604030504040204" pitchFamily="34" charset="0"/>
                <a:ea typeface="Verdana" panose="020B0604030504040204" pitchFamily="34" charset="0"/>
              </a:rPr>
              <a:t>Customer Service Manager </a:t>
            </a:r>
          </a:p>
        </p:txBody>
      </p:sp>
      <p:sp>
        <p:nvSpPr>
          <p:cNvPr id="21" name="TextBox 20">
            <a:extLst>
              <a:ext uri="{FF2B5EF4-FFF2-40B4-BE49-F238E27FC236}">
                <a16:creationId xmlns:a16="http://schemas.microsoft.com/office/drawing/2014/main" id="{D9F02E62-1292-97E9-AB4D-E744CC64144D}"/>
              </a:ext>
            </a:extLst>
          </p:cNvPr>
          <p:cNvSpPr txBox="1"/>
          <p:nvPr/>
        </p:nvSpPr>
        <p:spPr>
          <a:xfrm>
            <a:off x="2054513" y="5834518"/>
            <a:ext cx="5150520" cy="830997"/>
          </a:xfrm>
          <a:prstGeom prst="rect">
            <a:avLst/>
          </a:prstGeom>
          <a:noFill/>
        </p:spPr>
        <p:txBody>
          <a:bodyPr wrap="square">
            <a:spAutoFit/>
          </a:bodyPr>
          <a:lstStyle>
            <a:defPPr>
              <a:defRPr lang="en-US"/>
            </a:defPPr>
            <a:lvl1pPr>
              <a:defRPr sz="1600">
                <a:solidFill>
                  <a:schemeClr val="tx1">
                    <a:lumMod val="75000"/>
                    <a:lumOff val="25000"/>
                  </a:schemeClr>
                </a:solidFill>
                <a:latin typeface="Verdana" panose="020B0604030504040204" pitchFamily="34" charset="0"/>
                <a:ea typeface="Verdana" panose="020B0604030504040204" pitchFamily="34" charset="0"/>
              </a:defRPr>
            </a:lvl1pPr>
          </a:lstStyle>
          <a:p>
            <a:r>
              <a:rPr lang="en-GB">
                <a:solidFill>
                  <a:srgbClr val="DAA600"/>
                </a:solidFill>
              </a:rPr>
              <a:t>“I believe that the day to day IT operations are </a:t>
            </a:r>
            <a:r>
              <a:rPr lang="en-GB" b="1">
                <a:solidFill>
                  <a:srgbClr val="DAA600"/>
                </a:solidFill>
              </a:rPr>
              <a:t>exemplar</a:t>
            </a:r>
            <a:r>
              <a:rPr lang="en-GB">
                <a:solidFill>
                  <a:srgbClr val="DAA600"/>
                </a:solidFill>
              </a:rPr>
              <a:t>. Well done!”</a:t>
            </a:r>
          </a:p>
          <a:p>
            <a:pPr algn="r"/>
            <a:r>
              <a:rPr lang="en-GB" b="1">
                <a:solidFill>
                  <a:srgbClr val="DAA600"/>
                </a:solidFill>
              </a:rPr>
              <a:t>Deputy Chief Operating Officer</a:t>
            </a:r>
          </a:p>
        </p:txBody>
      </p:sp>
      <p:sp>
        <p:nvSpPr>
          <p:cNvPr id="23" name="TextBox 22">
            <a:extLst>
              <a:ext uri="{FF2B5EF4-FFF2-40B4-BE49-F238E27FC236}">
                <a16:creationId xmlns:a16="http://schemas.microsoft.com/office/drawing/2014/main" id="{CE2440BE-188D-ABEE-09FD-EC1087864316}"/>
              </a:ext>
            </a:extLst>
          </p:cNvPr>
          <p:cNvSpPr txBox="1"/>
          <p:nvPr/>
        </p:nvSpPr>
        <p:spPr>
          <a:xfrm>
            <a:off x="1422400" y="432844"/>
            <a:ext cx="8868928" cy="830997"/>
          </a:xfrm>
          <a:prstGeom prst="rect">
            <a:avLst/>
          </a:prstGeom>
          <a:noFill/>
        </p:spPr>
        <p:txBody>
          <a:bodyPr wrap="square">
            <a:spAutoFit/>
          </a:bodyPr>
          <a:lstStyle/>
          <a:p>
            <a:r>
              <a:rPr lang="en-GB" sz="1600" dirty="0">
                <a:solidFill>
                  <a:srgbClr val="DAA600"/>
                </a:solidFill>
                <a:latin typeface="Verdana" panose="020B0604030504040204" pitchFamily="34" charset="0"/>
                <a:ea typeface="Verdana" panose="020B0604030504040204" pitchFamily="34" charset="0"/>
              </a:rPr>
              <a:t>“IT has </a:t>
            </a:r>
            <a:r>
              <a:rPr lang="en-GB" sz="1600" b="1" dirty="0">
                <a:solidFill>
                  <a:srgbClr val="DAA600"/>
                </a:solidFill>
                <a:latin typeface="Verdana" panose="020B0604030504040204" pitchFamily="34" charset="0"/>
                <a:ea typeface="Verdana" panose="020B0604030504040204" pitchFamily="34" charset="0"/>
              </a:rPr>
              <a:t>come a long way in the last 4 years </a:t>
            </a:r>
            <a:r>
              <a:rPr lang="en-GB" sz="1600" dirty="0">
                <a:solidFill>
                  <a:srgbClr val="DAA600"/>
                </a:solidFill>
                <a:latin typeface="Verdana" panose="020B0604030504040204" pitchFamily="34" charset="0"/>
                <a:ea typeface="Verdana" panose="020B0604030504040204" pitchFamily="34" charset="0"/>
              </a:rPr>
              <a:t>and it is a difficult job. 4 years ago you weren't sure what service you would receive”</a:t>
            </a:r>
          </a:p>
          <a:p>
            <a:pPr algn="r"/>
            <a:r>
              <a:rPr lang="en-GB" sz="1600" b="1" dirty="0">
                <a:solidFill>
                  <a:srgbClr val="DAA600"/>
                </a:solidFill>
                <a:latin typeface="Verdana" panose="020B0604030504040204" pitchFamily="34" charset="0"/>
                <a:ea typeface="Verdana" panose="020B0604030504040204" pitchFamily="34" charset="0"/>
              </a:rPr>
              <a:t>Head of Planning</a:t>
            </a:r>
          </a:p>
        </p:txBody>
      </p:sp>
      <p:sp>
        <p:nvSpPr>
          <p:cNvPr id="27" name="TextBox 26">
            <a:extLst>
              <a:ext uri="{FF2B5EF4-FFF2-40B4-BE49-F238E27FC236}">
                <a16:creationId xmlns:a16="http://schemas.microsoft.com/office/drawing/2014/main" id="{CCC59C38-C887-4D15-6053-6EEDF326ED4F}"/>
              </a:ext>
            </a:extLst>
          </p:cNvPr>
          <p:cNvSpPr txBox="1"/>
          <p:nvPr/>
        </p:nvSpPr>
        <p:spPr>
          <a:xfrm>
            <a:off x="57157" y="4721623"/>
            <a:ext cx="6306697" cy="830997"/>
          </a:xfrm>
          <a:prstGeom prst="rect">
            <a:avLst/>
          </a:prstGeom>
          <a:noFill/>
        </p:spPr>
        <p:txBody>
          <a:bodyPr wrap="square">
            <a:spAutoFit/>
          </a:bodyPr>
          <a:lstStyle/>
          <a:p>
            <a:r>
              <a:rPr lang="en-GB" sz="1600">
                <a:solidFill>
                  <a:schemeClr val="tx1">
                    <a:lumMod val="75000"/>
                    <a:lumOff val="25000"/>
                  </a:schemeClr>
                </a:solidFill>
                <a:latin typeface="Verdana" panose="020B0604030504040204" pitchFamily="34" charset="0"/>
                <a:ea typeface="Verdana" panose="020B0604030504040204" pitchFamily="34" charset="0"/>
              </a:rPr>
              <a:t>“The service desk has </a:t>
            </a:r>
            <a:r>
              <a:rPr lang="en-GB" sz="1600" b="1">
                <a:solidFill>
                  <a:schemeClr val="tx1">
                    <a:lumMod val="75000"/>
                    <a:lumOff val="25000"/>
                  </a:schemeClr>
                </a:solidFill>
                <a:latin typeface="Verdana" panose="020B0604030504040204" pitchFamily="34" charset="0"/>
                <a:ea typeface="Verdana" panose="020B0604030504040204" pitchFamily="34" charset="0"/>
              </a:rPr>
              <a:t>improved massively </a:t>
            </a:r>
            <a:r>
              <a:rPr lang="en-GB" sz="1600">
                <a:solidFill>
                  <a:schemeClr val="tx1">
                    <a:lumMod val="75000"/>
                    <a:lumOff val="25000"/>
                  </a:schemeClr>
                </a:solidFill>
                <a:latin typeface="Verdana" panose="020B0604030504040204" pitchFamily="34" charset="0"/>
                <a:ea typeface="Verdana" panose="020B0604030504040204" pitchFamily="34" charset="0"/>
              </a:rPr>
              <a:t>- they are really responsive and deal very quickly with my issues”</a:t>
            </a:r>
          </a:p>
          <a:p>
            <a:pPr algn="r"/>
            <a:r>
              <a:rPr lang="en-GB" sz="1600" b="1">
                <a:solidFill>
                  <a:schemeClr val="tx1">
                    <a:lumMod val="75000"/>
                    <a:lumOff val="25000"/>
                  </a:schemeClr>
                </a:solidFill>
                <a:latin typeface="Verdana" panose="020B0604030504040204" pitchFamily="34" charset="0"/>
                <a:ea typeface="Verdana" panose="020B0604030504040204" pitchFamily="34" charset="0"/>
              </a:rPr>
              <a:t>Principal People Manager</a:t>
            </a:r>
          </a:p>
        </p:txBody>
      </p:sp>
      <p:sp>
        <p:nvSpPr>
          <p:cNvPr id="31" name="TextBox 30">
            <a:extLst>
              <a:ext uri="{FF2B5EF4-FFF2-40B4-BE49-F238E27FC236}">
                <a16:creationId xmlns:a16="http://schemas.microsoft.com/office/drawing/2014/main" id="{FC624EDB-F9FD-5A99-D482-A3E0C3114FCA}"/>
              </a:ext>
            </a:extLst>
          </p:cNvPr>
          <p:cNvSpPr txBox="1"/>
          <p:nvPr/>
        </p:nvSpPr>
        <p:spPr>
          <a:xfrm>
            <a:off x="3051050" y="3768948"/>
            <a:ext cx="5486402" cy="830997"/>
          </a:xfrm>
          <a:prstGeom prst="rect">
            <a:avLst/>
          </a:prstGeom>
          <a:noFill/>
        </p:spPr>
        <p:txBody>
          <a:bodyPr wrap="square">
            <a:spAutoFit/>
          </a:bodyPr>
          <a:lstStyle/>
          <a:p>
            <a:r>
              <a:rPr lang="en-GB" sz="1600">
                <a:solidFill>
                  <a:srgbClr val="DAA600"/>
                </a:solidFill>
                <a:latin typeface="Verdana" panose="020B0604030504040204" pitchFamily="34" charset="0"/>
                <a:ea typeface="Verdana" panose="020B0604030504040204" pitchFamily="34" charset="0"/>
              </a:rPr>
              <a:t>“IT Service desk do really well, can always get </a:t>
            </a:r>
            <a:r>
              <a:rPr lang="en-GB" sz="1600" b="1">
                <a:solidFill>
                  <a:srgbClr val="DAA600"/>
                </a:solidFill>
                <a:latin typeface="Verdana" panose="020B0604030504040204" pitchFamily="34" charset="0"/>
                <a:ea typeface="Verdana" panose="020B0604030504040204" pitchFamily="34" charset="0"/>
              </a:rPr>
              <a:t>help very quickly</a:t>
            </a:r>
            <a:r>
              <a:rPr lang="en-GB" sz="1600">
                <a:solidFill>
                  <a:srgbClr val="DAA600"/>
                </a:solidFill>
                <a:latin typeface="Verdana" panose="020B0604030504040204" pitchFamily="34" charset="0"/>
                <a:ea typeface="Verdana" panose="020B0604030504040204" pitchFamily="34" charset="0"/>
              </a:rPr>
              <a:t> ”</a:t>
            </a:r>
          </a:p>
          <a:p>
            <a:pPr algn="r"/>
            <a:r>
              <a:rPr lang="en-GB" sz="1600" b="1">
                <a:solidFill>
                  <a:srgbClr val="DAA600"/>
                </a:solidFill>
                <a:latin typeface="Verdana" panose="020B0604030504040204" pitchFamily="34" charset="0"/>
                <a:ea typeface="Verdana" panose="020B0604030504040204" pitchFamily="34" charset="0"/>
              </a:rPr>
              <a:t>Assistant Systems Manager</a:t>
            </a:r>
          </a:p>
        </p:txBody>
      </p:sp>
      <p:sp>
        <p:nvSpPr>
          <p:cNvPr id="3" name="TextBox 2">
            <a:extLst>
              <a:ext uri="{FF2B5EF4-FFF2-40B4-BE49-F238E27FC236}">
                <a16:creationId xmlns:a16="http://schemas.microsoft.com/office/drawing/2014/main" id="{897D3767-925D-1750-3A18-0EE8B0901B81}"/>
              </a:ext>
            </a:extLst>
          </p:cNvPr>
          <p:cNvSpPr txBox="1"/>
          <p:nvPr/>
        </p:nvSpPr>
        <p:spPr>
          <a:xfrm>
            <a:off x="8537452" y="4259959"/>
            <a:ext cx="3466480" cy="1754326"/>
          </a:xfrm>
          <a:prstGeom prst="rect">
            <a:avLst/>
          </a:prstGeom>
          <a:noFill/>
        </p:spPr>
        <p:txBody>
          <a:bodyPr wrap="square" rtlCol="0">
            <a:spAutoFit/>
          </a:bodyPr>
          <a:lstStyle/>
          <a:p>
            <a:pPr algn="r"/>
            <a:r>
              <a:rPr lang="en-US" sz="5400" b="1">
                <a:solidFill>
                  <a:srgbClr val="FDC300"/>
                </a:solidFill>
                <a:latin typeface="+mj-lt"/>
                <a:ea typeface="Arial" charset="0"/>
                <a:cs typeface="Arial" charset="0"/>
              </a:rPr>
              <a:t>Customer survey 2023</a:t>
            </a:r>
            <a:endParaRPr lang="en-US" sz="5400" b="1" i="0">
              <a:solidFill>
                <a:srgbClr val="FDC300"/>
              </a:solidFill>
              <a:latin typeface="+mj-lt"/>
              <a:ea typeface="Arial" charset="0"/>
              <a:cs typeface="Arial" charset="0"/>
            </a:endParaRPr>
          </a:p>
        </p:txBody>
      </p:sp>
    </p:spTree>
    <p:extLst>
      <p:ext uri="{BB962C8B-B14F-4D97-AF65-F5344CB8AC3E}">
        <p14:creationId xmlns:p14="http://schemas.microsoft.com/office/powerpoint/2010/main" val="3201006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p:nvPr/>
        </p:nvSpPr>
        <p:spPr>
          <a:xfrm>
            <a:off x="7205033" y="-1"/>
            <a:ext cx="4998720" cy="6869493"/>
          </a:xfrm>
          <a:custGeom>
            <a:avLst/>
            <a:gdLst>
              <a:gd name="connsiteX0" fmla="*/ 0 w 9511553"/>
              <a:gd name="connsiteY0" fmla="*/ 0 h 6866965"/>
              <a:gd name="connsiteX1" fmla="*/ 9511553 w 9511553"/>
              <a:gd name="connsiteY1" fmla="*/ 0 h 6866965"/>
              <a:gd name="connsiteX2" fmla="*/ 9511553 w 9511553"/>
              <a:gd name="connsiteY2" fmla="*/ 6866965 h 6866965"/>
              <a:gd name="connsiteX3" fmla="*/ 0 w 9511553"/>
              <a:gd name="connsiteY3" fmla="*/ 6866965 h 6866965"/>
              <a:gd name="connsiteX4" fmla="*/ 0 w 9511553"/>
              <a:gd name="connsiteY4" fmla="*/ 0 h 6866965"/>
              <a:gd name="connsiteX0" fmla="*/ 5871883 w 9511553"/>
              <a:gd name="connsiteY0" fmla="*/ 466165 h 6866965"/>
              <a:gd name="connsiteX1" fmla="*/ 9511553 w 9511553"/>
              <a:gd name="connsiteY1" fmla="*/ 0 h 6866965"/>
              <a:gd name="connsiteX2" fmla="*/ 9511553 w 9511553"/>
              <a:gd name="connsiteY2" fmla="*/ 6866965 h 6866965"/>
              <a:gd name="connsiteX3" fmla="*/ 0 w 9511553"/>
              <a:gd name="connsiteY3" fmla="*/ 6866965 h 6866965"/>
              <a:gd name="connsiteX4" fmla="*/ 5871883 w 9511553"/>
              <a:gd name="connsiteY4" fmla="*/ 466165 h 6866965"/>
              <a:gd name="connsiteX0" fmla="*/ 6122895 w 9511553"/>
              <a:gd name="connsiteY0" fmla="*/ 8965 h 6866965"/>
              <a:gd name="connsiteX1" fmla="*/ 9511553 w 9511553"/>
              <a:gd name="connsiteY1" fmla="*/ 0 h 6866965"/>
              <a:gd name="connsiteX2" fmla="*/ 9511553 w 9511553"/>
              <a:gd name="connsiteY2" fmla="*/ 6866965 h 6866965"/>
              <a:gd name="connsiteX3" fmla="*/ 0 w 9511553"/>
              <a:gd name="connsiteY3" fmla="*/ 6866965 h 6866965"/>
              <a:gd name="connsiteX4" fmla="*/ 6122895 w 9511553"/>
              <a:gd name="connsiteY4" fmla="*/ 8965 h 6866965"/>
              <a:gd name="connsiteX0" fmla="*/ 376519 w 3765177"/>
              <a:gd name="connsiteY0" fmla="*/ 8965 h 6866965"/>
              <a:gd name="connsiteX1" fmla="*/ 3765177 w 3765177"/>
              <a:gd name="connsiteY1" fmla="*/ 0 h 6866965"/>
              <a:gd name="connsiteX2" fmla="*/ 3765177 w 3765177"/>
              <a:gd name="connsiteY2" fmla="*/ 6866965 h 6866965"/>
              <a:gd name="connsiteX3" fmla="*/ 0 w 3765177"/>
              <a:gd name="connsiteY3" fmla="*/ 5880847 h 6866965"/>
              <a:gd name="connsiteX4" fmla="*/ 376519 w 3765177"/>
              <a:gd name="connsiteY4" fmla="*/ 8965 h 6866965"/>
              <a:gd name="connsiteX0" fmla="*/ 4204448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4204448 w 7593106"/>
              <a:gd name="connsiteY4" fmla="*/ 896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4168589 w 7593106"/>
              <a:gd name="connsiteY0" fmla="*/ 295835 h 6866965"/>
              <a:gd name="connsiteX1" fmla="*/ 7593106 w 7593106"/>
              <a:gd name="connsiteY1" fmla="*/ 0 h 6866965"/>
              <a:gd name="connsiteX2" fmla="*/ 7593106 w 7593106"/>
              <a:gd name="connsiteY2" fmla="*/ 6866965 h 6866965"/>
              <a:gd name="connsiteX3" fmla="*/ 0 w 7593106"/>
              <a:gd name="connsiteY3" fmla="*/ 6858000 h 6866965"/>
              <a:gd name="connsiteX4" fmla="*/ 4168589 w 7593106"/>
              <a:gd name="connsiteY4" fmla="*/ 29583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3944471 w 7593106"/>
              <a:gd name="connsiteY0" fmla="*/ 17930 h 6866965"/>
              <a:gd name="connsiteX1" fmla="*/ 7593106 w 7593106"/>
              <a:gd name="connsiteY1" fmla="*/ 0 h 6866965"/>
              <a:gd name="connsiteX2" fmla="*/ 7593106 w 7593106"/>
              <a:gd name="connsiteY2" fmla="*/ 6866965 h 6866965"/>
              <a:gd name="connsiteX3" fmla="*/ 0 w 7593106"/>
              <a:gd name="connsiteY3" fmla="*/ 6858000 h 6866965"/>
              <a:gd name="connsiteX4" fmla="*/ 3944471 w 7593106"/>
              <a:gd name="connsiteY4" fmla="*/ 17930 h 6866965"/>
              <a:gd name="connsiteX0" fmla="*/ 3962400 w 7593106"/>
              <a:gd name="connsiteY0" fmla="*/ 0 h 6875929"/>
              <a:gd name="connsiteX1" fmla="*/ 7593106 w 7593106"/>
              <a:gd name="connsiteY1" fmla="*/ 8964 h 6875929"/>
              <a:gd name="connsiteX2" fmla="*/ 7593106 w 7593106"/>
              <a:gd name="connsiteY2" fmla="*/ 6875929 h 6875929"/>
              <a:gd name="connsiteX3" fmla="*/ 0 w 7593106"/>
              <a:gd name="connsiteY3" fmla="*/ 6866964 h 6875929"/>
              <a:gd name="connsiteX4" fmla="*/ 3962400 w 7593106"/>
              <a:gd name="connsiteY4" fmla="*/ 0 h 6875929"/>
              <a:gd name="connsiteX0" fmla="*/ 3971365 w 7602071"/>
              <a:gd name="connsiteY0" fmla="*/ 0 h 6884894"/>
              <a:gd name="connsiteX1" fmla="*/ 7602071 w 7602071"/>
              <a:gd name="connsiteY1" fmla="*/ 8964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6074485 w 7602071"/>
              <a:gd name="connsiteY1" fmla="*/ 331693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4998720 w 7602071"/>
              <a:gd name="connsiteY1" fmla="*/ 19721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4998720"/>
              <a:gd name="connsiteY0" fmla="*/ 0 h 6884894"/>
              <a:gd name="connsiteX1" fmla="*/ 4998720 w 4998720"/>
              <a:gd name="connsiteY1" fmla="*/ 19721 h 6884894"/>
              <a:gd name="connsiteX2" fmla="*/ 4148866 w 4998720"/>
              <a:gd name="connsiteY2" fmla="*/ 6251985 h 6884894"/>
              <a:gd name="connsiteX3" fmla="*/ 0 w 4998720"/>
              <a:gd name="connsiteY3" fmla="*/ 6884894 h 6884894"/>
              <a:gd name="connsiteX4" fmla="*/ 3971365 w 4998720"/>
              <a:gd name="connsiteY4" fmla="*/ 0 h 6884894"/>
              <a:gd name="connsiteX0" fmla="*/ 3971365 w 4998720"/>
              <a:gd name="connsiteY0" fmla="*/ 0 h 6897444"/>
              <a:gd name="connsiteX1" fmla="*/ 4998720 w 4998720"/>
              <a:gd name="connsiteY1" fmla="*/ 19721 h 6897444"/>
              <a:gd name="connsiteX2" fmla="*/ 4998720 w 4998720"/>
              <a:gd name="connsiteY2" fmla="*/ 6897444 h 6897444"/>
              <a:gd name="connsiteX3" fmla="*/ 0 w 4998720"/>
              <a:gd name="connsiteY3" fmla="*/ 6884894 h 6897444"/>
              <a:gd name="connsiteX4" fmla="*/ 3971365 w 4998720"/>
              <a:gd name="connsiteY4" fmla="*/ 0 h 6897444"/>
              <a:gd name="connsiteX0" fmla="*/ 3971365 w 4998720"/>
              <a:gd name="connsiteY0" fmla="*/ 0 h 6897444"/>
              <a:gd name="connsiteX1" fmla="*/ 4998720 w 4998720"/>
              <a:gd name="connsiteY1" fmla="*/ 8963 h 6897444"/>
              <a:gd name="connsiteX2" fmla="*/ 4998720 w 4998720"/>
              <a:gd name="connsiteY2" fmla="*/ 6897444 h 6897444"/>
              <a:gd name="connsiteX3" fmla="*/ 0 w 4998720"/>
              <a:gd name="connsiteY3" fmla="*/ 6884894 h 6897444"/>
              <a:gd name="connsiteX4" fmla="*/ 3971365 w 4998720"/>
              <a:gd name="connsiteY4" fmla="*/ 0 h 689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720" h="6897444">
                <a:moveTo>
                  <a:pt x="3971365" y="0"/>
                </a:moveTo>
                <a:lnTo>
                  <a:pt x="4998720" y="8963"/>
                </a:lnTo>
                <a:lnTo>
                  <a:pt x="4998720" y="6897444"/>
                </a:lnTo>
                <a:lnTo>
                  <a:pt x="0" y="6884894"/>
                </a:lnTo>
                <a:lnTo>
                  <a:pt x="3971365" y="0"/>
                </a:lnTo>
                <a:close/>
              </a:path>
            </a:pathLst>
          </a:custGeom>
          <a:solidFill>
            <a:srgbClr val="494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97D3767-925D-1750-3A18-0EE8B0901B81}"/>
              </a:ext>
            </a:extLst>
          </p:cNvPr>
          <p:cNvSpPr txBox="1"/>
          <p:nvPr/>
        </p:nvSpPr>
        <p:spPr>
          <a:xfrm>
            <a:off x="8537452" y="4259959"/>
            <a:ext cx="3466480" cy="1754326"/>
          </a:xfrm>
          <a:prstGeom prst="rect">
            <a:avLst/>
          </a:prstGeom>
          <a:noFill/>
        </p:spPr>
        <p:txBody>
          <a:bodyPr wrap="square" rtlCol="0">
            <a:spAutoFit/>
          </a:bodyPr>
          <a:lstStyle/>
          <a:p>
            <a:pPr algn="r"/>
            <a:r>
              <a:rPr lang="en-US" sz="5400" b="1">
                <a:solidFill>
                  <a:srgbClr val="FDC300"/>
                </a:solidFill>
                <a:latin typeface="+mj-lt"/>
                <a:ea typeface="Arial" charset="0"/>
                <a:cs typeface="Arial" charset="0"/>
              </a:rPr>
              <a:t>Customer satisfaction</a:t>
            </a:r>
            <a:endParaRPr lang="en-US" sz="5400" b="1" i="0">
              <a:solidFill>
                <a:srgbClr val="FDC300"/>
              </a:solidFill>
              <a:latin typeface="+mj-lt"/>
              <a:ea typeface="Arial" charset="0"/>
              <a:cs typeface="Arial" charset="0"/>
            </a:endParaRPr>
          </a:p>
        </p:txBody>
      </p:sp>
      <p:graphicFrame>
        <p:nvGraphicFramePr>
          <p:cNvPr id="10" name="Table 10">
            <a:extLst>
              <a:ext uri="{FF2B5EF4-FFF2-40B4-BE49-F238E27FC236}">
                <a16:creationId xmlns:a16="http://schemas.microsoft.com/office/drawing/2014/main" id="{8756F2EB-580A-D5C3-FDF1-10E66B36AC55}"/>
              </a:ext>
            </a:extLst>
          </p:cNvPr>
          <p:cNvGraphicFramePr>
            <a:graphicFrameLocks noGrp="1"/>
          </p:cNvGraphicFramePr>
          <p:nvPr>
            <p:extLst>
              <p:ext uri="{D42A27DB-BD31-4B8C-83A1-F6EECF244321}">
                <p14:modId xmlns:p14="http://schemas.microsoft.com/office/powerpoint/2010/main" val="3948525107"/>
              </p:ext>
            </p:extLst>
          </p:nvPr>
        </p:nvGraphicFramePr>
        <p:xfrm>
          <a:off x="650457" y="1247699"/>
          <a:ext cx="7257171" cy="3882720"/>
        </p:xfrm>
        <a:graphic>
          <a:graphicData uri="http://schemas.openxmlformats.org/drawingml/2006/table">
            <a:tbl>
              <a:tblPr firstRow="1" bandRow="1">
                <a:tableStyleId>{F2DE63D5-997A-4646-A377-4702673A728D}</a:tableStyleId>
              </a:tblPr>
              <a:tblGrid>
                <a:gridCol w="3333466">
                  <a:extLst>
                    <a:ext uri="{9D8B030D-6E8A-4147-A177-3AD203B41FA5}">
                      <a16:colId xmlns:a16="http://schemas.microsoft.com/office/drawing/2014/main" val="4121559354"/>
                    </a:ext>
                  </a:extLst>
                </a:gridCol>
                <a:gridCol w="1906511">
                  <a:extLst>
                    <a:ext uri="{9D8B030D-6E8A-4147-A177-3AD203B41FA5}">
                      <a16:colId xmlns:a16="http://schemas.microsoft.com/office/drawing/2014/main" val="2698283203"/>
                    </a:ext>
                  </a:extLst>
                </a:gridCol>
                <a:gridCol w="1510964">
                  <a:extLst>
                    <a:ext uri="{9D8B030D-6E8A-4147-A177-3AD203B41FA5}">
                      <a16:colId xmlns:a16="http://schemas.microsoft.com/office/drawing/2014/main" val="2910085446"/>
                    </a:ext>
                  </a:extLst>
                </a:gridCol>
                <a:gridCol w="506230">
                  <a:extLst>
                    <a:ext uri="{9D8B030D-6E8A-4147-A177-3AD203B41FA5}">
                      <a16:colId xmlns:a16="http://schemas.microsoft.com/office/drawing/2014/main" val="89741000"/>
                    </a:ext>
                  </a:extLst>
                </a:gridCol>
              </a:tblGrid>
              <a:tr h="420698">
                <a:tc>
                  <a:txBody>
                    <a:bodyPr/>
                    <a:lstStyle/>
                    <a:p>
                      <a:endParaRPr lang="en-GB" sz="2200" dirty="0">
                        <a:latin typeface="Verdana" panose="020B0604030504040204" pitchFamily="34" charset="0"/>
                        <a:ea typeface="Verdana" panose="020B0604030504040204" pitchFamily="34" charset="0"/>
                      </a:endParaRPr>
                    </a:p>
                  </a:txBody>
                  <a:tcPr anchor="ctr">
                    <a:solidFill>
                      <a:schemeClr val="tx1">
                        <a:lumMod val="65000"/>
                        <a:lumOff val="35000"/>
                      </a:schemeClr>
                    </a:solidFill>
                  </a:tcPr>
                </a:tc>
                <a:tc>
                  <a:txBody>
                    <a:bodyPr/>
                    <a:lstStyle/>
                    <a:p>
                      <a:pPr algn="ctr"/>
                      <a:r>
                        <a:rPr lang="en-GB" sz="2200">
                          <a:latin typeface="Verdana" panose="020B0604030504040204" pitchFamily="34" charset="0"/>
                          <a:ea typeface="Verdana" panose="020B0604030504040204" pitchFamily="34" charset="0"/>
                        </a:rPr>
                        <a:t>2018/9</a:t>
                      </a:r>
                    </a:p>
                  </a:txBody>
                  <a:tcPr anchor="ctr">
                    <a:solidFill>
                      <a:schemeClr val="tx1">
                        <a:lumMod val="65000"/>
                        <a:lumOff val="35000"/>
                      </a:schemeClr>
                    </a:solidFill>
                  </a:tcPr>
                </a:tc>
                <a:tc>
                  <a:txBody>
                    <a:bodyPr/>
                    <a:lstStyle/>
                    <a:p>
                      <a:pPr algn="ctr"/>
                      <a:r>
                        <a:rPr lang="en-GB" sz="2200">
                          <a:latin typeface="Verdana" panose="020B0604030504040204" pitchFamily="34" charset="0"/>
                          <a:ea typeface="Verdana" panose="020B0604030504040204" pitchFamily="34" charset="0"/>
                        </a:rPr>
                        <a:t>2022/3</a:t>
                      </a:r>
                    </a:p>
                  </a:txBody>
                  <a:tcPr anchor="ctr">
                    <a:solidFill>
                      <a:schemeClr val="tx1">
                        <a:lumMod val="65000"/>
                        <a:lumOff val="35000"/>
                      </a:schemeClr>
                    </a:solidFill>
                  </a:tcPr>
                </a:tc>
                <a:tc>
                  <a:txBody>
                    <a:bodyPr/>
                    <a:lstStyle/>
                    <a:p>
                      <a:pPr algn="ctr"/>
                      <a:endParaRPr lang="en-GB" sz="2200">
                        <a:latin typeface="Verdana" panose="020B0604030504040204" pitchFamily="34" charset="0"/>
                        <a:ea typeface="Verdana" panose="020B0604030504040204" pitchFamily="34" charset="0"/>
                      </a:endParaRPr>
                    </a:p>
                  </a:txBody>
                  <a:tcPr anchor="ctr">
                    <a:solidFill>
                      <a:schemeClr val="tx1">
                        <a:lumMod val="65000"/>
                        <a:lumOff val="35000"/>
                      </a:schemeClr>
                    </a:solidFill>
                  </a:tcPr>
                </a:tc>
                <a:extLst>
                  <a:ext uri="{0D108BD9-81ED-4DB2-BD59-A6C34878D82A}">
                    <a16:rowId xmlns:a16="http://schemas.microsoft.com/office/drawing/2014/main" val="4263611071"/>
                  </a:ext>
                </a:extLst>
              </a:tr>
              <a:tr h="864000">
                <a:tc>
                  <a:txBody>
                    <a:bodyPr/>
                    <a:lstStyle/>
                    <a:p>
                      <a:r>
                        <a:rPr lang="en-GB" sz="2200" dirty="0">
                          <a:latin typeface="Verdana" panose="020B0604030504040204" pitchFamily="34" charset="0"/>
                          <a:ea typeface="Verdana" panose="020B0604030504040204" pitchFamily="34" charset="0"/>
                        </a:rPr>
                        <a:t>Overall Improvement </a:t>
                      </a:r>
                    </a:p>
                  </a:txBody>
                  <a:tcPr anchor="ctr"/>
                </a:tc>
                <a:tc>
                  <a:txBody>
                    <a:bodyPr/>
                    <a:lstStyle/>
                    <a:p>
                      <a:pPr algn="ctr"/>
                      <a:r>
                        <a:rPr lang="en-GB" sz="2200">
                          <a:latin typeface="Verdana" panose="020B0604030504040204" pitchFamily="34" charset="0"/>
                          <a:ea typeface="Verdana" panose="020B0604030504040204" pitchFamily="34" charset="0"/>
                        </a:rPr>
                        <a:t>96.5%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a:latin typeface="Verdana" panose="020B0604030504040204" pitchFamily="34" charset="0"/>
                          <a:ea typeface="Verdana" panose="020B0604030504040204" pitchFamily="34" charset="0"/>
                        </a:rPr>
                        <a:t>98.8%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200">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3983792024"/>
                  </a:ext>
                </a:extLst>
              </a:tr>
              <a:tr h="864000">
                <a:tc>
                  <a:txBody>
                    <a:bodyPr/>
                    <a:lstStyle/>
                    <a:p>
                      <a:r>
                        <a:rPr lang="en-GB" sz="2200">
                          <a:latin typeface="Verdana" panose="020B0604030504040204" pitchFamily="34" charset="0"/>
                          <a:ea typeface="Verdana" panose="020B0604030504040204" pitchFamily="34" charset="0"/>
                        </a:rPr>
                        <a:t>Incidents &amp; Responsiveness</a:t>
                      </a:r>
                    </a:p>
                  </a:txBody>
                  <a:tcPr anchor="ctr"/>
                </a:tc>
                <a:tc>
                  <a:txBody>
                    <a:bodyPr/>
                    <a:lstStyle/>
                    <a:p>
                      <a:pPr algn="ctr"/>
                      <a:r>
                        <a:rPr lang="en-GB" sz="2200" dirty="0">
                          <a:latin typeface="Verdana" panose="020B0604030504040204" pitchFamily="34" charset="0"/>
                          <a:ea typeface="Verdana" panose="020B0604030504040204" pitchFamily="34" charset="0"/>
                        </a:rPr>
                        <a:t>96.6%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a:latin typeface="Verdana" panose="020B0604030504040204" pitchFamily="34" charset="0"/>
                          <a:ea typeface="Verdana" panose="020B0604030504040204" pitchFamily="34" charset="0"/>
                        </a:rPr>
                        <a:t>98.1%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200">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2614164990"/>
                  </a:ext>
                </a:extLst>
              </a:tr>
              <a:tr h="86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a:latin typeface="Verdana" panose="020B0604030504040204" pitchFamily="34" charset="0"/>
                          <a:ea typeface="Verdana" panose="020B0604030504040204" pitchFamily="34" charset="0"/>
                        </a:rPr>
                        <a:t>Requests &amp; Procurement</a:t>
                      </a:r>
                    </a:p>
                  </a:txBody>
                  <a:tcPr anchor="ctr"/>
                </a:tc>
                <a:tc>
                  <a:txBody>
                    <a:bodyPr/>
                    <a:lstStyle/>
                    <a:p>
                      <a:pPr algn="ctr"/>
                      <a:r>
                        <a:rPr lang="en-GB" sz="2200">
                          <a:latin typeface="Verdana" panose="020B0604030504040204" pitchFamily="34" charset="0"/>
                          <a:ea typeface="Verdana" panose="020B0604030504040204" pitchFamily="34" charset="0"/>
                        </a:rPr>
                        <a:t>89.3%</a:t>
                      </a:r>
                    </a:p>
                  </a:txBody>
                  <a:tcPr anchor="ctr"/>
                </a:tc>
                <a:tc>
                  <a:txBody>
                    <a:bodyPr/>
                    <a:lstStyle/>
                    <a:p>
                      <a:pPr algn="ctr"/>
                      <a:r>
                        <a:rPr lang="en-GB" sz="2200" dirty="0">
                          <a:latin typeface="Verdana" panose="020B0604030504040204" pitchFamily="34" charset="0"/>
                          <a:ea typeface="Verdana" panose="020B0604030504040204" pitchFamily="34" charset="0"/>
                        </a:rPr>
                        <a:t>96.2%</a:t>
                      </a:r>
                    </a:p>
                  </a:txBody>
                  <a:tcPr anchor="ctr"/>
                </a:tc>
                <a:tc>
                  <a:txBody>
                    <a:bodyPr/>
                    <a:lstStyle/>
                    <a:p>
                      <a:pPr algn="ctr"/>
                      <a:endParaRPr lang="en-GB" sz="2200" dirty="0">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2880079543"/>
                  </a:ext>
                </a:extLst>
              </a:tr>
              <a:tr h="864000">
                <a:tc>
                  <a:txBody>
                    <a:bodyPr/>
                    <a:lstStyle/>
                    <a:p>
                      <a:r>
                        <a:rPr lang="en-GB" sz="2200">
                          <a:latin typeface="Verdana" panose="020B0604030504040204" pitchFamily="34" charset="0"/>
                          <a:ea typeface="Verdana" panose="020B0604030504040204" pitchFamily="34" charset="0"/>
                        </a:rPr>
                        <a:t>Laptops &amp; PC’s </a:t>
                      </a:r>
                    </a:p>
                  </a:txBody>
                  <a:tcPr anchor="ctr"/>
                </a:tc>
                <a:tc>
                  <a:txBody>
                    <a:bodyPr/>
                    <a:lstStyle/>
                    <a:p>
                      <a:pPr algn="ctr"/>
                      <a:r>
                        <a:rPr lang="en-GB" sz="2200">
                          <a:latin typeface="Verdana" panose="020B0604030504040204" pitchFamily="34" charset="0"/>
                          <a:ea typeface="Verdana" panose="020B0604030504040204" pitchFamily="34" charset="0"/>
                        </a:rPr>
                        <a:t>88.9%</a:t>
                      </a:r>
                    </a:p>
                  </a:txBody>
                  <a:tcPr anchor="ctr"/>
                </a:tc>
                <a:tc>
                  <a:txBody>
                    <a:bodyPr/>
                    <a:lstStyle/>
                    <a:p>
                      <a:pPr algn="ctr"/>
                      <a:r>
                        <a:rPr lang="en-GB" sz="2200">
                          <a:latin typeface="Verdana" panose="020B0604030504040204" pitchFamily="34" charset="0"/>
                          <a:ea typeface="Verdana" panose="020B0604030504040204" pitchFamily="34" charset="0"/>
                        </a:rPr>
                        <a:t>95.2% </a:t>
                      </a:r>
                    </a:p>
                  </a:txBody>
                  <a:tcPr anchor="ctr"/>
                </a:tc>
                <a:tc>
                  <a:txBody>
                    <a:bodyPr/>
                    <a:lstStyle/>
                    <a:p>
                      <a:pPr algn="ctr"/>
                      <a:endParaRPr lang="en-GB" sz="2200" dirty="0">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2083700904"/>
                  </a:ext>
                </a:extLst>
              </a:tr>
            </a:tbl>
          </a:graphicData>
        </a:graphic>
      </p:graphicFrame>
      <p:sp>
        <p:nvSpPr>
          <p:cNvPr id="14" name="Arrow: Up 13">
            <a:extLst>
              <a:ext uri="{FF2B5EF4-FFF2-40B4-BE49-F238E27FC236}">
                <a16:creationId xmlns:a16="http://schemas.microsoft.com/office/drawing/2014/main" id="{2E9B62C7-5D39-44AC-AEFF-825C9B61181F}"/>
              </a:ext>
            </a:extLst>
          </p:cNvPr>
          <p:cNvSpPr/>
          <p:nvPr/>
        </p:nvSpPr>
        <p:spPr>
          <a:xfrm>
            <a:off x="7392581" y="4421824"/>
            <a:ext cx="324000" cy="540000"/>
          </a:xfrm>
          <a:prstGeom prst="upArrow">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Up 4">
            <a:extLst>
              <a:ext uri="{FF2B5EF4-FFF2-40B4-BE49-F238E27FC236}">
                <a16:creationId xmlns:a16="http://schemas.microsoft.com/office/drawing/2014/main" id="{94AF60FC-B903-3E63-7C11-EAAD2A9504AA}"/>
              </a:ext>
            </a:extLst>
          </p:cNvPr>
          <p:cNvSpPr/>
          <p:nvPr/>
        </p:nvSpPr>
        <p:spPr>
          <a:xfrm>
            <a:off x="7392581" y="1816206"/>
            <a:ext cx="324000" cy="540000"/>
          </a:xfrm>
          <a:prstGeom prst="upArrow">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Up 14">
            <a:extLst>
              <a:ext uri="{FF2B5EF4-FFF2-40B4-BE49-F238E27FC236}">
                <a16:creationId xmlns:a16="http://schemas.microsoft.com/office/drawing/2014/main" id="{25B698C9-6239-6B7B-595A-CF25C732FFD8}"/>
              </a:ext>
            </a:extLst>
          </p:cNvPr>
          <p:cNvSpPr/>
          <p:nvPr/>
        </p:nvSpPr>
        <p:spPr>
          <a:xfrm>
            <a:off x="7392581" y="2682198"/>
            <a:ext cx="324000" cy="540000"/>
          </a:xfrm>
          <a:prstGeom prst="upArrow">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Up 15">
            <a:extLst>
              <a:ext uri="{FF2B5EF4-FFF2-40B4-BE49-F238E27FC236}">
                <a16:creationId xmlns:a16="http://schemas.microsoft.com/office/drawing/2014/main" id="{F4ACB881-03EB-67C2-7711-BF2BC6484C35}"/>
              </a:ext>
            </a:extLst>
          </p:cNvPr>
          <p:cNvSpPr/>
          <p:nvPr/>
        </p:nvSpPr>
        <p:spPr>
          <a:xfrm>
            <a:off x="7392581" y="3555832"/>
            <a:ext cx="324000" cy="540000"/>
          </a:xfrm>
          <a:prstGeom prst="upArrow">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9301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Question Photos, Download The BEST Free Question Stock Photos &amp; HD Images">
            <a:extLst>
              <a:ext uri="{FF2B5EF4-FFF2-40B4-BE49-F238E27FC236}">
                <a16:creationId xmlns:a16="http://schemas.microsoft.com/office/drawing/2014/main" id="{2961B3E7-E679-E14E-C705-93C61802E1F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31443" y="0"/>
            <a:ext cx="11160558"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p:nvPr/>
        </p:nvSpPr>
        <p:spPr>
          <a:xfrm flipH="1">
            <a:off x="-1" y="0"/>
            <a:ext cx="5381625" cy="6877050"/>
          </a:xfrm>
          <a:custGeom>
            <a:avLst/>
            <a:gdLst>
              <a:gd name="connsiteX0" fmla="*/ 0 w 9511553"/>
              <a:gd name="connsiteY0" fmla="*/ 0 h 6866965"/>
              <a:gd name="connsiteX1" fmla="*/ 9511553 w 9511553"/>
              <a:gd name="connsiteY1" fmla="*/ 0 h 6866965"/>
              <a:gd name="connsiteX2" fmla="*/ 9511553 w 9511553"/>
              <a:gd name="connsiteY2" fmla="*/ 6866965 h 6866965"/>
              <a:gd name="connsiteX3" fmla="*/ 0 w 9511553"/>
              <a:gd name="connsiteY3" fmla="*/ 6866965 h 6866965"/>
              <a:gd name="connsiteX4" fmla="*/ 0 w 9511553"/>
              <a:gd name="connsiteY4" fmla="*/ 0 h 6866965"/>
              <a:gd name="connsiteX0" fmla="*/ 5871883 w 9511553"/>
              <a:gd name="connsiteY0" fmla="*/ 466165 h 6866965"/>
              <a:gd name="connsiteX1" fmla="*/ 9511553 w 9511553"/>
              <a:gd name="connsiteY1" fmla="*/ 0 h 6866965"/>
              <a:gd name="connsiteX2" fmla="*/ 9511553 w 9511553"/>
              <a:gd name="connsiteY2" fmla="*/ 6866965 h 6866965"/>
              <a:gd name="connsiteX3" fmla="*/ 0 w 9511553"/>
              <a:gd name="connsiteY3" fmla="*/ 6866965 h 6866965"/>
              <a:gd name="connsiteX4" fmla="*/ 5871883 w 9511553"/>
              <a:gd name="connsiteY4" fmla="*/ 466165 h 6866965"/>
              <a:gd name="connsiteX0" fmla="*/ 6122895 w 9511553"/>
              <a:gd name="connsiteY0" fmla="*/ 8965 h 6866965"/>
              <a:gd name="connsiteX1" fmla="*/ 9511553 w 9511553"/>
              <a:gd name="connsiteY1" fmla="*/ 0 h 6866965"/>
              <a:gd name="connsiteX2" fmla="*/ 9511553 w 9511553"/>
              <a:gd name="connsiteY2" fmla="*/ 6866965 h 6866965"/>
              <a:gd name="connsiteX3" fmla="*/ 0 w 9511553"/>
              <a:gd name="connsiteY3" fmla="*/ 6866965 h 6866965"/>
              <a:gd name="connsiteX4" fmla="*/ 6122895 w 9511553"/>
              <a:gd name="connsiteY4" fmla="*/ 8965 h 6866965"/>
              <a:gd name="connsiteX0" fmla="*/ 376519 w 3765177"/>
              <a:gd name="connsiteY0" fmla="*/ 8965 h 6866965"/>
              <a:gd name="connsiteX1" fmla="*/ 3765177 w 3765177"/>
              <a:gd name="connsiteY1" fmla="*/ 0 h 6866965"/>
              <a:gd name="connsiteX2" fmla="*/ 3765177 w 3765177"/>
              <a:gd name="connsiteY2" fmla="*/ 6866965 h 6866965"/>
              <a:gd name="connsiteX3" fmla="*/ 0 w 3765177"/>
              <a:gd name="connsiteY3" fmla="*/ 5880847 h 6866965"/>
              <a:gd name="connsiteX4" fmla="*/ 376519 w 3765177"/>
              <a:gd name="connsiteY4" fmla="*/ 8965 h 6866965"/>
              <a:gd name="connsiteX0" fmla="*/ 4204448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4204448 w 7593106"/>
              <a:gd name="connsiteY4" fmla="*/ 896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4168589 w 7593106"/>
              <a:gd name="connsiteY0" fmla="*/ 295835 h 6866965"/>
              <a:gd name="connsiteX1" fmla="*/ 7593106 w 7593106"/>
              <a:gd name="connsiteY1" fmla="*/ 0 h 6866965"/>
              <a:gd name="connsiteX2" fmla="*/ 7593106 w 7593106"/>
              <a:gd name="connsiteY2" fmla="*/ 6866965 h 6866965"/>
              <a:gd name="connsiteX3" fmla="*/ 0 w 7593106"/>
              <a:gd name="connsiteY3" fmla="*/ 6858000 h 6866965"/>
              <a:gd name="connsiteX4" fmla="*/ 4168589 w 7593106"/>
              <a:gd name="connsiteY4" fmla="*/ 29583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3944471 w 7593106"/>
              <a:gd name="connsiteY0" fmla="*/ 17930 h 6866965"/>
              <a:gd name="connsiteX1" fmla="*/ 7593106 w 7593106"/>
              <a:gd name="connsiteY1" fmla="*/ 0 h 6866965"/>
              <a:gd name="connsiteX2" fmla="*/ 7593106 w 7593106"/>
              <a:gd name="connsiteY2" fmla="*/ 6866965 h 6866965"/>
              <a:gd name="connsiteX3" fmla="*/ 0 w 7593106"/>
              <a:gd name="connsiteY3" fmla="*/ 6858000 h 6866965"/>
              <a:gd name="connsiteX4" fmla="*/ 3944471 w 7593106"/>
              <a:gd name="connsiteY4" fmla="*/ 17930 h 6866965"/>
              <a:gd name="connsiteX0" fmla="*/ 3962400 w 7593106"/>
              <a:gd name="connsiteY0" fmla="*/ 0 h 6875929"/>
              <a:gd name="connsiteX1" fmla="*/ 7593106 w 7593106"/>
              <a:gd name="connsiteY1" fmla="*/ 8964 h 6875929"/>
              <a:gd name="connsiteX2" fmla="*/ 7593106 w 7593106"/>
              <a:gd name="connsiteY2" fmla="*/ 6875929 h 6875929"/>
              <a:gd name="connsiteX3" fmla="*/ 0 w 7593106"/>
              <a:gd name="connsiteY3" fmla="*/ 6866964 h 6875929"/>
              <a:gd name="connsiteX4" fmla="*/ 3962400 w 7593106"/>
              <a:gd name="connsiteY4" fmla="*/ 0 h 6875929"/>
              <a:gd name="connsiteX0" fmla="*/ 3971365 w 7602071"/>
              <a:gd name="connsiteY0" fmla="*/ 0 h 6884894"/>
              <a:gd name="connsiteX1" fmla="*/ 7602071 w 7602071"/>
              <a:gd name="connsiteY1" fmla="*/ 8964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6074485 w 7602071"/>
              <a:gd name="connsiteY1" fmla="*/ 331693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4998720 w 7602071"/>
              <a:gd name="connsiteY1" fmla="*/ 19721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4998720"/>
              <a:gd name="connsiteY0" fmla="*/ 0 h 6884894"/>
              <a:gd name="connsiteX1" fmla="*/ 4998720 w 4998720"/>
              <a:gd name="connsiteY1" fmla="*/ 19721 h 6884894"/>
              <a:gd name="connsiteX2" fmla="*/ 4148866 w 4998720"/>
              <a:gd name="connsiteY2" fmla="*/ 6251985 h 6884894"/>
              <a:gd name="connsiteX3" fmla="*/ 0 w 4998720"/>
              <a:gd name="connsiteY3" fmla="*/ 6884894 h 6884894"/>
              <a:gd name="connsiteX4" fmla="*/ 3971365 w 4998720"/>
              <a:gd name="connsiteY4" fmla="*/ 0 h 6884894"/>
              <a:gd name="connsiteX0" fmla="*/ 3971365 w 4998720"/>
              <a:gd name="connsiteY0" fmla="*/ 0 h 6897444"/>
              <a:gd name="connsiteX1" fmla="*/ 4998720 w 4998720"/>
              <a:gd name="connsiteY1" fmla="*/ 19721 h 6897444"/>
              <a:gd name="connsiteX2" fmla="*/ 4998720 w 4998720"/>
              <a:gd name="connsiteY2" fmla="*/ 6897444 h 6897444"/>
              <a:gd name="connsiteX3" fmla="*/ 0 w 4998720"/>
              <a:gd name="connsiteY3" fmla="*/ 6884894 h 6897444"/>
              <a:gd name="connsiteX4" fmla="*/ 3971365 w 4998720"/>
              <a:gd name="connsiteY4" fmla="*/ 0 h 6897444"/>
              <a:gd name="connsiteX0" fmla="*/ 3971365 w 4998720"/>
              <a:gd name="connsiteY0" fmla="*/ 0 h 6897444"/>
              <a:gd name="connsiteX1" fmla="*/ 4998720 w 4998720"/>
              <a:gd name="connsiteY1" fmla="*/ 8963 h 6897444"/>
              <a:gd name="connsiteX2" fmla="*/ 4998720 w 4998720"/>
              <a:gd name="connsiteY2" fmla="*/ 6897444 h 6897444"/>
              <a:gd name="connsiteX3" fmla="*/ 0 w 4998720"/>
              <a:gd name="connsiteY3" fmla="*/ 6884894 h 6897444"/>
              <a:gd name="connsiteX4" fmla="*/ 3971365 w 4998720"/>
              <a:gd name="connsiteY4" fmla="*/ 0 h 689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720" h="6897444">
                <a:moveTo>
                  <a:pt x="3971365" y="0"/>
                </a:moveTo>
                <a:lnTo>
                  <a:pt x="4998720" y="8963"/>
                </a:lnTo>
                <a:lnTo>
                  <a:pt x="4998720" y="6897444"/>
                </a:lnTo>
                <a:lnTo>
                  <a:pt x="0" y="6884894"/>
                </a:lnTo>
                <a:lnTo>
                  <a:pt x="3971365" y="0"/>
                </a:lnTo>
                <a:close/>
              </a:path>
            </a:pathLst>
          </a:custGeom>
          <a:solidFill>
            <a:srgbClr val="494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000" y="540000"/>
            <a:ext cx="1283832" cy="804781"/>
          </a:xfrm>
          <a:prstGeom prst="rect">
            <a:avLst/>
          </a:prstGeom>
        </p:spPr>
      </p:pic>
      <p:sp>
        <p:nvSpPr>
          <p:cNvPr id="9" name="TextBox 8"/>
          <p:cNvSpPr txBox="1"/>
          <p:nvPr/>
        </p:nvSpPr>
        <p:spPr>
          <a:xfrm>
            <a:off x="295895" y="4601231"/>
            <a:ext cx="3466480" cy="923330"/>
          </a:xfrm>
          <a:prstGeom prst="rect">
            <a:avLst/>
          </a:prstGeom>
          <a:noFill/>
        </p:spPr>
        <p:txBody>
          <a:bodyPr wrap="square" rtlCol="0">
            <a:spAutoFit/>
          </a:bodyPr>
          <a:lstStyle/>
          <a:p>
            <a:r>
              <a:rPr lang="en-US" sz="5400" b="1">
                <a:solidFill>
                  <a:srgbClr val="FDC300"/>
                </a:solidFill>
                <a:latin typeface="+mj-lt"/>
                <a:ea typeface="Arial" charset="0"/>
                <a:cs typeface="Arial" charset="0"/>
              </a:rPr>
              <a:t>Q&amp;A</a:t>
            </a:r>
            <a:endParaRPr lang="en-US" sz="5400" b="1" i="0">
              <a:solidFill>
                <a:srgbClr val="FDC300"/>
              </a:solidFill>
              <a:latin typeface="+mj-lt"/>
              <a:ea typeface="Arial" charset="0"/>
              <a:cs typeface="Arial" charset="0"/>
            </a:endParaRPr>
          </a:p>
        </p:txBody>
      </p:sp>
    </p:spTree>
    <p:extLst>
      <p:ext uri="{BB962C8B-B14F-4D97-AF65-F5344CB8AC3E}">
        <p14:creationId xmlns:p14="http://schemas.microsoft.com/office/powerpoint/2010/main" val="36534793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 bollards embrace and know that love is in the air.">
            <a:extLst>
              <a:ext uri="{FF2B5EF4-FFF2-40B4-BE49-F238E27FC236}">
                <a16:creationId xmlns:a16="http://schemas.microsoft.com/office/drawing/2014/main" id="{1B055AF5-887C-193B-0464-6F1B25F12BA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41819" y="-8966"/>
            <a:ext cx="6650182" cy="68669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 y="-8966"/>
            <a:ext cx="10327341" cy="6876798"/>
          </a:xfrm>
          <a:custGeom>
            <a:avLst/>
            <a:gdLst>
              <a:gd name="connsiteX0" fmla="*/ 0 w 4736968"/>
              <a:gd name="connsiteY0" fmla="*/ 0 h 6866966"/>
              <a:gd name="connsiteX1" fmla="*/ 4736968 w 4736968"/>
              <a:gd name="connsiteY1" fmla="*/ 0 h 6866966"/>
              <a:gd name="connsiteX2" fmla="*/ 4736968 w 4736968"/>
              <a:gd name="connsiteY2" fmla="*/ 6866966 h 6866966"/>
              <a:gd name="connsiteX3" fmla="*/ 0 w 4736968"/>
              <a:gd name="connsiteY3" fmla="*/ 6866966 h 6866966"/>
              <a:gd name="connsiteX4" fmla="*/ 0 w 4736968"/>
              <a:gd name="connsiteY4" fmla="*/ 0 h 6866966"/>
              <a:gd name="connsiteX0" fmla="*/ 0 w 8719032"/>
              <a:gd name="connsiteY0" fmla="*/ 0 h 6876798"/>
              <a:gd name="connsiteX1" fmla="*/ 4736968 w 8719032"/>
              <a:gd name="connsiteY1" fmla="*/ 0 h 6876798"/>
              <a:gd name="connsiteX2" fmla="*/ 8719032 w 8719032"/>
              <a:gd name="connsiteY2" fmla="*/ 6876798 h 6876798"/>
              <a:gd name="connsiteX3" fmla="*/ 0 w 8719032"/>
              <a:gd name="connsiteY3" fmla="*/ 6866966 h 6876798"/>
              <a:gd name="connsiteX4" fmla="*/ 0 w 8719032"/>
              <a:gd name="connsiteY4" fmla="*/ 0 h 687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9032" h="6876798">
                <a:moveTo>
                  <a:pt x="0" y="0"/>
                </a:moveTo>
                <a:lnTo>
                  <a:pt x="4736968" y="0"/>
                </a:lnTo>
                <a:lnTo>
                  <a:pt x="8719032" y="6876798"/>
                </a:lnTo>
                <a:lnTo>
                  <a:pt x="0" y="6866966"/>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69064" y="442128"/>
            <a:ext cx="1283832" cy="804781"/>
          </a:xfrm>
          <a:prstGeom prst="rect">
            <a:avLst/>
          </a:prstGeom>
        </p:spPr>
      </p:pic>
      <p:sp>
        <p:nvSpPr>
          <p:cNvPr id="4" name="TextBox 3"/>
          <p:cNvSpPr txBox="1"/>
          <p:nvPr/>
        </p:nvSpPr>
        <p:spPr>
          <a:xfrm>
            <a:off x="784804" y="2049781"/>
            <a:ext cx="5758235" cy="733534"/>
          </a:xfrm>
          <a:prstGeom prst="rect">
            <a:avLst/>
          </a:prstGeom>
          <a:noFill/>
        </p:spPr>
        <p:txBody>
          <a:bodyPr wrap="square" rtlCol="0">
            <a:spAutoFit/>
          </a:bodyPr>
          <a:lstStyle/>
          <a:p>
            <a:pPr marL="0">
              <a:lnSpc>
                <a:spcPts val="4960"/>
              </a:lnSpc>
            </a:pPr>
            <a:r>
              <a:rPr lang="en-US" sz="4800" b="1" i="0" spc="-150" dirty="0">
                <a:solidFill>
                  <a:schemeClr val="tx1"/>
                </a:solidFill>
                <a:latin typeface="Verdana" panose="020B0604030504040204" pitchFamily="34" charset="0"/>
                <a:ea typeface="Verdana" panose="020B0604030504040204" pitchFamily="34" charset="0"/>
                <a:cs typeface="Arial" charset="0"/>
              </a:rPr>
              <a:t>Intro</a:t>
            </a:r>
          </a:p>
        </p:txBody>
      </p:sp>
      <p:sp>
        <p:nvSpPr>
          <p:cNvPr id="6" name="TextBox 5"/>
          <p:cNvSpPr txBox="1"/>
          <p:nvPr/>
        </p:nvSpPr>
        <p:spPr>
          <a:xfrm>
            <a:off x="784804" y="3181169"/>
            <a:ext cx="6906913" cy="2878096"/>
          </a:xfrm>
          <a:prstGeom prst="rect">
            <a:avLst/>
          </a:prstGeom>
          <a:noFill/>
        </p:spPr>
        <p:txBody>
          <a:bodyPr wrap="square" rtlCol="0">
            <a:spAutoFit/>
          </a:bodyPr>
          <a:lstStyle/>
          <a:p>
            <a:pPr marL="285750" indent="-285750">
              <a:lnSpc>
                <a:spcPts val="2560"/>
              </a:lnSpc>
              <a:spcAft>
                <a:spcPts val="600"/>
              </a:spcAft>
              <a:buSzPct val="107000"/>
              <a:buFont typeface=".AppleSystemUIFont" charset="-120"/>
              <a:buChar char="+"/>
            </a:pPr>
            <a:r>
              <a:rPr lang="en-GB" sz="1800" dirty="0">
                <a:effectLst/>
                <a:latin typeface="Verdana" panose="020B0604030504040204" pitchFamily="34" charset="0"/>
                <a:ea typeface="Calibri" panose="020F0502020204030204" pitchFamily="34" charset="0"/>
                <a:cs typeface="Times New Roman" panose="02020603050405020304" pitchFamily="18" charset="0"/>
              </a:rPr>
              <a:t>Once upon a time the IT Service Desk in WD was as rigid as a metal pole, now we're as flexible as a dancer </a:t>
            </a:r>
          </a:p>
          <a:p>
            <a:pPr marL="285750" indent="-285750">
              <a:lnSpc>
                <a:spcPts val="2560"/>
              </a:lnSpc>
              <a:spcAft>
                <a:spcPts val="600"/>
              </a:spcAft>
              <a:buSzPct val="107000"/>
              <a:buFont typeface=".AppleSystemUIFont" charset="-120"/>
              <a:buChar char="+"/>
            </a:pPr>
            <a:r>
              <a:rPr lang="en-GB" sz="1800" dirty="0">
                <a:effectLst/>
                <a:latin typeface="Verdana" panose="020B0604030504040204" pitchFamily="34" charset="0"/>
                <a:ea typeface="Calibri" panose="020F0502020204030204" pitchFamily="34" charset="0"/>
                <a:cs typeface="Times New Roman" panose="02020603050405020304" pitchFamily="18" charset="0"/>
              </a:rPr>
              <a:t>Over the last few years the team have been transforming to be a ‘service desk that goes beyond customer expectations’. </a:t>
            </a:r>
          </a:p>
          <a:p>
            <a:pPr marL="285750" indent="-285750">
              <a:lnSpc>
                <a:spcPts val="2560"/>
              </a:lnSpc>
              <a:spcAft>
                <a:spcPts val="600"/>
              </a:spcAft>
              <a:buSzPct val="107000"/>
              <a:buFont typeface=".AppleSystemUIFont" charset="-120"/>
              <a:buChar char="+"/>
            </a:pPr>
            <a:r>
              <a:rPr lang="en-GB" sz="1800" dirty="0">
                <a:effectLst/>
                <a:latin typeface="Verdana" panose="020B0604030504040204" pitchFamily="34" charset="0"/>
                <a:ea typeface="Calibri" panose="020F0502020204030204" pitchFamily="34" charset="0"/>
                <a:cs typeface="Times New Roman" panose="02020603050405020304" pitchFamily="18" charset="0"/>
              </a:rPr>
              <a:t>This is how we became more flexible than ever by building trust, having the correct structures, embracing diversity, and putting the customer first.</a:t>
            </a:r>
          </a:p>
        </p:txBody>
      </p:sp>
    </p:spTree>
    <p:extLst>
      <p:ext uri="{BB962C8B-B14F-4D97-AF65-F5344CB8AC3E}">
        <p14:creationId xmlns:p14="http://schemas.microsoft.com/office/powerpoint/2010/main" val="2364941150"/>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9423" y="-392451"/>
            <a:ext cx="10877301" cy="7259416"/>
          </a:xfrm>
          <a:prstGeom prst="rect">
            <a:avLst/>
          </a:prstGeom>
        </p:spPr>
      </p:pic>
      <p:sp>
        <p:nvSpPr>
          <p:cNvPr id="2" name="Rectangle 2"/>
          <p:cNvSpPr/>
          <p:nvPr/>
        </p:nvSpPr>
        <p:spPr>
          <a:xfrm>
            <a:off x="0" y="-401418"/>
            <a:ext cx="8245322" cy="7259418"/>
          </a:xfrm>
          <a:custGeom>
            <a:avLst/>
            <a:gdLst>
              <a:gd name="connsiteX0" fmla="*/ 0 w 4239128"/>
              <a:gd name="connsiteY0" fmla="*/ 0 h 6875932"/>
              <a:gd name="connsiteX1" fmla="*/ 4239128 w 4239128"/>
              <a:gd name="connsiteY1" fmla="*/ 0 h 6875932"/>
              <a:gd name="connsiteX2" fmla="*/ 4239128 w 4239128"/>
              <a:gd name="connsiteY2" fmla="*/ 6875932 h 6875932"/>
              <a:gd name="connsiteX3" fmla="*/ 0 w 4239128"/>
              <a:gd name="connsiteY3" fmla="*/ 6875932 h 6875932"/>
              <a:gd name="connsiteX4" fmla="*/ 0 w 4239128"/>
              <a:gd name="connsiteY4" fmla="*/ 0 h 6875932"/>
              <a:gd name="connsiteX0" fmla="*/ 0 w 8225912"/>
              <a:gd name="connsiteY0" fmla="*/ 0 h 6875932"/>
              <a:gd name="connsiteX1" fmla="*/ 4239128 w 8225912"/>
              <a:gd name="connsiteY1" fmla="*/ 0 h 6875932"/>
              <a:gd name="connsiteX2" fmla="*/ 8225912 w 8225912"/>
              <a:gd name="connsiteY2" fmla="*/ 6875932 h 6875932"/>
              <a:gd name="connsiteX3" fmla="*/ 0 w 8225912"/>
              <a:gd name="connsiteY3" fmla="*/ 6875932 h 6875932"/>
              <a:gd name="connsiteX4" fmla="*/ 0 w 8225912"/>
              <a:gd name="connsiteY4" fmla="*/ 0 h 6875932"/>
              <a:gd name="connsiteX0" fmla="*/ 1784733 w 8225912"/>
              <a:gd name="connsiteY0" fmla="*/ 253388 h 6875932"/>
              <a:gd name="connsiteX1" fmla="*/ 4239128 w 8225912"/>
              <a:gd name="connsiteY1" fmla="*/ 0 h 6875932"/>
              <a:gd name="connsiteX2" fmla="*/ 8225912 w 8225912"/>
              <a:gd name="connsiteY2" fmla="*/ 6875932 h 6875932"/>
              <a:gd name="connsiteX3" fmla="*/ 0 w 8225912"/>
              <a:gd name="connsiteY3" fmla="*/ 6875932 h 6875932"/>
              <a:gd name="connsiteX4" fmla="*/ 1784733 w 8225912"/>
              <a:gd name="connsiteY4" fmla="*/ 253388 h 6875932"/>
              <a:gd name="connsiteX0" fmla="*/ 1222873 w 8225912"/>
              <a:gd name="connsiteY0" fmla="*/ 5509 h 6875932"/>
              <a:gd name="connsiteX1" fmla="*/ 4239128 w 8225912"/>
              <a:gd name="connsiteY1" fmla="*/ 0 h 6875932"/>
              <a:gd name="connsiteX2" fmla="*/ 8225912 w 8225912"/>
              <a:gd name="connsiteY2" fmla="*/ 6875932 h 6875932"/>
              <a:gd name="connsiteX3" fmla="*/ 0 w 8225912"/>
              <a:gd name="connsiteY3" fmla="*/ 6875932 h 6875932"/>
              <a:gd name="connsiteX4" fmla="*/ 1222873 w 8225912"/>
              <a:gd name="connsiteY4" fmla="*/ 5509 h 6875932"/>
              <a:gd name="connsiteX0" fmla="*/ 0 w 7003039"/>
              <a:gd name="connsiteY0" fmla="*/ 5509 h 6875932"/>
              <a:gd name="connsiteX1" fmla="*/ 3016255 w 7003039"/>
              <a:gd name="connsiteY1" fmla="*/ 0 h 6875932"/>
              <a:gd name="connsiteX2" fmla="*/ 7003039 w 7003039"/>
              <a:gd name="connsiteY2" fmla="*/ 6875932 h 6875932"/>
              <a:gd name="connsiteX3" fmla="*/ 661012 w 7003039"/>
              <a:gd name="connsiteY3" fmla="*/ 6732713 h 6875932"/>
              <a:gd name="connsiteX4" fmla="*/ 0 w 7003039"/>
              <a:gd name="connsiteY4" fmla="*/ 5509 h 6875932"/>
              <a:gd name="connsiteX0" fmla="*/ 11016 w 7014055"/>
              <a:gd name="connsiteY0" fmla="*/ 5509 h 6875932"/>
              <a:gd name="connsiteX1" fmla="*/ 3027271 w 7014055"/>
              <a:gd name="connsiteY1" fmla="*/ 0 h 6875932"/>
              <a:gd name="connsiteX2" fmla="*/ 7014055 w 7014055"/>
              <a:gd name="connsiteY2" fmla="*/ 6875932 h 6875932"/>
              <a:gd name="connsiteX3" fmla="*/ 0 w 7014055"/>
              <a:gd name="connsiteY3" fmla="*/ 6875932 h 6875932"/>
              <a:gd name="connsiteX4" fmla="*/ 11016 w 7014055"/>
              <a:gd name="connsiteY4" fmla="*/ 5509 h 6875932"/>
              <a:gd name="connsiteX0" fmla="*/ 358047 w 7014055"/>
              <a:gd name="connsiteY0" fmla="*/ 5509 h 6875932"/>
              <a:gd name="connsiteX1" fmla="*/ 3027271 w 7014055"/>
              <a:gd name="connsiteY1" fmla="*/ 0 h 6875932"/>
              <a:gd name="connsiteX2" fmla="*/ 7014055 w 7014055"/>
              <a:gd name="connsiteY2" fmla="*/ 6875932 h 6875932"/>
              <a:gd name="connsiteX3" fmla="*/ 0 w 7014055"/>
              <a:gd name="connsiteY3" fmla="*/ 6875932 h 6875932"/>
              <a:gd name="connsiteX4" fmla="*/ 358047 w 7014055"/>
              <a:gd name="connsiteY4" fmla="*/ 5509 h 6875932"/>
              <a:gd name="connsiteX0" fmla="*/ 0 w 7014056"/>
              <a:gd name="connsiteY0" fmla="*/ 11018 h 6875932"/>
              <a:gd name="connsiteX1" fmla="*/ 3027272 w 7014056"/>
              <a:gd name="connsiteY1" fmla="*/ 0 h 6875932"/>
              <a:gd name="connsiteX2" fmla="*/ 7014056 w 7014056"/>
              <a:gd name="connsiteY2" fmla="*/ 6875932 h 6875932"/>
              <a:gd name="connsiteX3" fmla="*/ 1 w 7014056"/>
              <a:gd name="connsiteY3" fmla="*/ 6875932 h 6875932"/>
              <a:gd name="connsiteX4" fmla="*/ 0 w 7014056"/>
              <a:gd name="connsiteY4" fmla="*/ 11018 h 687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4056" h="6875932">
                <a:moveTo>
                  <a:pt x="0" y="11018"/>
                </a:moveTo>
                <a:lnTo>
                  <a:pt x="3027272" y="0"/>
                </a:lnTo>
                <a:lnTo>
                  <a:pt x="7014056" y="6875932"/>
                </a:lnTo>
                <a:lnTo>
                  <a:pt x="1" y="6875932"/>
                </a:lnTo>
                <a:cubicBezTo>
                  <a:pt x="1" y="4587627"/>
                  <a:pt x="0" y="2299323"/>
                  <a:pt x="0" y="11018"/>
                </a:cubicBezTo>
                <a:close/>
              </a:path>
            </a:pathLst>
          </a:custGeom>
          <a:solidFill>
            <a:srgbClr val="494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98" y="620713"/>
            <a:ext cx="1304365" cy="81765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098" y="5917310"/>
            <a:ext cx="1894711" cy="291674"/>
          </a:xfrm>
          <a:prstGeom prst="rect">
            <a:avLst/>
          </a:prstGeom>
        </p:spPr>
      </p:pic>
      <p:sp>
        <p:nvSpPr>
          <p:cNvPr id="8" name="TextBox 7"/>
          <p:cNvSpPr txBox="1"/>
          <p:nvPr/>
        </p:nvSpPr>
        <p:spPr>
          <a:xfrm>
            <a:off x="771276" y="2884131"/>
            <a:ext cx="4903694" cy="860557"/>
          </a:xfrm>
          <a:prstGeom prst="rect">
            <a:avLst/>
          </a:prstGeom>
          <a:noFill/>
        </p:spPr>
        <p:txBody>
          <a:bodyPr wrap="square" rtlCol="0">
            <a:spAutoFit/>
          </a:bodyPr>
          <a:lstStyle/>
          <a:p>
            <a:pPr marL="0">
              <a:lnSpc>
                <a:spcPts val="6500"/>
              </a:lnSpc>
            </a:pPr>
            <a:r>
              <a:rPr lang="en-US" sz="4900" b="1" i="0" spc="-150">
                <a:solidFill>
                  <a:srgbClr val="FDC300"/>
                </a:solidFill>
                <a:latin typeface="Arial" charset="0"/>
                <a:ea typeface="Arial" charset="0"/>
                <a:cs typeface="Arial" charset="0"/>
              </a:rPr>
              <a:t>Thank You</a:t>
            </a:r>
          </a:p>
        </p:txBody>
      </p:sp>
      <p:sp>
        <p:nvSpPr>
          <p:cNvPr id="9" name="TextBox 8"/>
          <p:cNvSpPr txBox="1"/>
          <p:nvPr/>
        </p:nvSpPr>
        <p:spPr>
          <a:xfrm>
            <a:off x="771277" y="3816936"/>
            <a:ext cx="2314827" cy="1094980"/>
          </a:xfrm>
          <a:prstGeom prst="rect">
            <a:avLst/>
          </a:prstGeom>
          <a:noFill/>
        </p:spPr>
        <p:txBody>
          <a:bodyPr wrap="square" rtlCol="0">
            <a:spAutoFit/>
          </a:bodyPr>
          <a:lstStyle/>
          <a:p>
            <a:pPr>
              <a:lnSpc>
                <a:spcPts val="2000"/>
              </a:lnSpc>
            </a:pPr>
            <a:r>
              <a:rPr lang="en-US" sz="1400" b="1" i="0">
                <a:solidFill>
                  <a:schemeClr val="bg1"/>
                </a:solidFill>
                <a:latin typeface="Arial" charset="0"/>
                <a:ea typeface="Arial" charset="0"/>
                <a:cs typeface="Arial" charset="0"/>
              </a:rPr>
              <a:t>Willmott Dixon </a:t>
            </a:r>
            <a:br>
              <a:rPr lang="en-US" sz="1400" b="1" i="0">
                <a:solidFill>
                  <a:schemeClr val="bg1"/>
                </a:solidFill>
                <a:latin typeface="Arial" charset="0"/>
                <a:ea typeface="Arial" charset="0"/>
                <a:cs typeface="Arial" charset="0"/>
              </a:rPr>
            </a:br>
            <a:r>
              <a:rPr lang="en-US" sz="1400" b="0" i="0">
                <a:solidFill>
                  <a:schemeClr val="bg1"/>
                </a:solidFill>
                <a:latin typeface="Arial" charset="0"/>
                <a:ea typeface="Arial" charset="0"/>
                <a:cs typeface="Arial" charset="0"/>
              </a:rPr>
              <a:t>Spirella 2, Icknield Way, </a:t>
            </a:r>
            <a:br>
              <a:rPr lang="en-US" sz="1400" b="0" i="0">
                <a:solidFill>
                  <a:schemeClr val="bg1"/>
                </a:solidFill>
                <a:latin typeface="Arial" charset="0"/>
                <a:ea typeface="Arial" charset="0"/>
                <a:cs typeface="Arial" charset="0"/>
              </a:rPr>
            </a:br>
            <a:r>
              <a:rPr lang="en-US" sz="1400" b="0" i="0">
                <a:solidFill>
                  <a:schemeClr val="bg1"/>
                </a:solidFill>
                <a:latin typeface="Arial" charset="0"/>
                <a:ea typeface="Arial" charset="0"/>
                <a:cs typeface="Arial" charset="0"/>
              </a:rPr>
              <a:t>Letchworth Garden City, </a:t>
            </a:r>
            <a:br>
              <a:rPr lang="en-US" sz="1400" b="0" i="0">
                <a:solidFill>
                  <a:schemeClr val="bg1"/>
                </a:solidFill>
                <a:latin typeface="Arial" charset="0"/>
                <a:ea typeface="Arial" charset="0"/>
                <a:cs typeface="Arial" charset="0"/>
              </a:rPr>
            </a:br>
            <a:r>
              <a:rPr lang="en-US" sz="1400" b="0" i="0">
                <a:solidFill>
                  <a:schemeClr val="bg1"/>
                </a:solidFill>
                <a:latin typeface="Arial" charset="0"/>
                <a:ea typeface="Arial" charset="0"/>
                <a:cs typeface="Arial" charset="0"/>
              </a:rPr>
              <a:t>Hertfordshire SG6 4GY</a:t>
            </a:r>
          </a:p>
        </p:txBody>
      </p:sp>
      <p:sp>
        <p:nvSpPr>
          <p:cNvPr id="10" name="TextBox 9"/>
          <p:cNvSpPr txBox="1"/>
          <p:nvPr/>
        </p:nvSpPr>
        <p:spPr>
          <a:xfrm>
            <a:off x="3039804" y="3837872"/>
            <a:ext cx="2942865" cy="1631216"/>
          </a:xfrm>
          <a:prstGeom prst="rect">
            <a:avLst/>
          </a:prstGeom>
          <a:noFill/>
        </p:spPr>
        <p:txBody>
          <a:bodyPr wrap="square" rtlCol="0">
            <a:spAutoFit/>
          </a:bodyPr>
          <a:lstStyle/>
          <a:p>
            <a:pPr>
              <a:lnSpc>
                <a:spcPts val="2000"/>
              </a:lnSpc>
            </a:pPr>
            <a:r>
              <a:rPr lang="fi-FI" sz="1400" b="0" i="0">
                <a:solidFill>
                  <a:schemeClr val="bg1"/>
                </a:solidFill>
                <a:latin typeface="Arial" charset="0"/>
                <a:ea typeface="Arial" charset="0"/>
                <a:cs typeface="Arial" charset="0"/>
              </a:rPr>
              <a:t>T: +44(0)1462 671852 </a:t>
            </a:r>
            <a:br>
              <a:rPr lang="fi-FI" sz="1400" b="0" i="0">
                <a:solidFill>
                  <a:schemeClr val="bg1"/>
                </a:solidFill>
                <a:latin typeface="Arial" charset="0"/>
                <a:ea typeface="Arial" charset="0"/>
                <a:cs typeface="Arial" charset="0"/>
              </a:rPr>
            </a:br>
            <a:r>
              <a:rPr lang="fi-FI" sz="1400" b="0" i="0">
                <a:solidFill>
                  <a:schemeClr val="bg1"/>
                </a:solidFill>
                <a:latin typeface="Arial" charset="0"/>
                <a:ea typeface="Arial" charset="0"/>
                <a:cs typeface="Arial" charset="0"/>
              </a:rPr>
              <a:t>F: +44(0)1462 681852</a:t>
            </a:r>
            <a:br>
              <a:rPr lang="fi-FI" sz="1400" b="0" i="0">
                <a:solidFill>
                  <a:schemeClr val="bg1"/>
                </a:solidFill>
                <a:latin typeface="Arial" charset="0"/>
                <a:ea typeface="Arial" charset="0"/>
                <a:cs typeface="Arial" charset="0"/>
              </a:rPr>
            </a:br>
            <a:r>
              <a:rPr lang="fi-FI" sz="1400" b="0" i="0">
                <a:solidFill>
                  <a:schemeClr val="bg1"/>
                </a:solidFill>
                <a:latin typeface="Arial" charset="0"/>
                <a:ea typeface="Arial" charset="0"/>
                <a:cs typeface="Arial" charset="0"/>
              </a:rPr>
              <a:t>enquiries@willmottdixon.co.uk</a:t>
            </a:r>
          </a:p>
          <a:p>
            <a:pPr>
              <a:lnSpc>
                <a:spcPts val="2000"/>
              </a:lnSpc>
            </a:pPr>
            <a:r>
              <a:rPr lang="fi-FI" sz="1400" b="1" i="0">
                <a:solidFill>
                  <a:srgbClr val="FDC300"/>
                </a:solidFill>
                <a:latin typeface="Arial" charset="0"/>
                <a:ea typeface="Arial" charset="0"/>
                <a:cs typeface="Arial" charset="0"/>
              </a:rPr>
              <a:t>willmottdixon.co.uk</a:t>
            </a:r>
          </a:p>
          <a:p>
            <a:pPr>
              <a:lnSpc>
                <a:spcPts val="2000"/>
              </a:lnSpc>
            </a:pPr>
            <a:endParaRPr lang="fi-FI" sz="1400" b="0" i="0">
              <a:solidFill>
                <a:schemeClr val="bg1"/>
              </a:solidFill>
              <a:latin typeface="Arial" charset="0"/>
              <a:ea typeface="Arial" charset="0"/>
              <a:cs typeface="Arial" charset="0"/>
            </a:endParaRPr>
          </a:p>
          <a:p>
            <a:pPr>
              <a:lnSpc>
                <a:spcPts val="2000"/>
              </a:lnSpc>
            </a:pPr>
            <a:endParaRPr lang="en-US" sz="1400" b="0" i="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7682108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a:extLst>
              <a:ext uri="{FF2B5EF4-FFF2-40B4-BE49-F238E27FC236}">
                <a16:creationId xmlns:a16="http://schemas.microsoft.com/office/drawing/2014/main" id="{83398842-1D34-D54E-4CDF-52347BC99AF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11575830" cy="686949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872E06B0-6C77-1AF2-3845-343688B4A6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168" y="4307031"/>
            <a:ext cx="2442663" cy="24426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p:nvPr/>
        </p:nvSpPr>
        <p:spPr>
          <a:xfrm>
            <a:off x="7193280" y="0"/>
            <a:ext cx="4998720" cy="6869493"/>
          </a:xfrm>
          <a:custGeom>
            <a:avLst/>
            <a:gdLst>
              <a:gd name="connsiteX0" fmla="*/ 0 w 9511553"/>
              <a:gd name="connsiteY0" fmla="*/ 0 h 6866965"/>
              <a:gd name="connsiteX1" fmla="*/ 9511553 w 9511553"/>
              <a:gd name="connsiteY1" fmla="*/ 0 h 6866965"/>
              <a:gd name="connsiteX2" fmla="*/ 9511553 w 9511553"/>
              <a:gd name="connsiteY2" fmla="*/ 6866965 h 6866965"/>
              <a:gd name="connsiteX3" fmla="*/ 0 w 9511553"/>
              <a:gd name="connsiteY3" fmla="*/ 6866965 h 6866965"/>
              <a:gd name="connsiteX4" fmla="*/ 0 w 9511553"/>
              <a:gd name="connsiteY4" fmla="*/ 0 h 6866965"/>
              <a:gd name="connsiteX0" fmla="*/ 5871883 w 9511553"/>
              <a:gd name="connsiteY0" fmla="*/ 466165 h 6866965"/>
              <a:gd name="connsiteX1" fmla="*/ 9511553 w 9511553"/>
              <a:gd name="connsiteY1" fmla="*/ 0 h 6866965"/>
              <a:gd name="connsiteX2" fmla="*/ 9511553 w 9511553"/>
              <a:gd name="connsiteY2" fmla="*/ 6866965 h 6866965"/>
              <a:gd name="connsiteX3" fmla="*/ 0 w 9511553"/>
              <a:gd name="connsiteY3" fmla="*/ 6866965 h 6866965"/>
              <a:gd name="connsiteX4" fmla="*/ 5871883 w 9511553"/>
              <a:gd name="connsiteY4" fmla="*/ 466165 h 6866965"/>
              <a:gd name="connsiteX0" fmla="*/ 6122895 w 9511553"/>
              <a:gd name="connsiteY0" fmla="*/ 8965 h 6866965"/>
              <a:gd name="connsiteX1" fmla="*/ 9511553 w 9511553"/>
              <a:gd name="connsiteY1" fmla="*/ 0 h 6866965"/>
              <a:gd name="connsiteX2" fmla="*/ 9511553 w 9511553"/>
              <a:gd name="connsiteY2" fmla="*/ 6866965 h 6866965"/>
              <a:gd name="connsiteX3" fmla="*/ 0 w 9511553"/>
              <a:gd name="connsiteY3" fmla="*/ 6866965 h 6866965"/>
              <a:gd name="connsiteX4" fmla="*/ 6122895 w 9511553"/>
              <a:gd name="connsiteY4" fmla="*/ 8965 h 6866965"/>
              <a:gd name="connsiteX0" fmla="*/ 376519 w 3765177"/>
              <a:gd name="connsiteY0" fmla="*/ 8965 h 6866965"/>
              <a:gd name="connsiteX1" fmla="*/ 3765177 w 3765177"/>
              <a:gd name="connsiteY1" fmla="*/ 0 h 6866965"/>
              <a:gd name="connsiteX2" fmla="*/ 3765177 w 3765177"/>
              <a:gd name="connsiteY2" fmla="*/ 6866965 h 6866965"/>
              <a:gd name="connsiteX3" fmla="*/ 0 w 3765177"/>
              <a:gd name="connsiteY3" fmla="*/ 5880847 h 6866965"/>
              <a:gd name="connsiteX4" fmla="*/ 376519 w 3765177"/>
              <a:gd name="connsiteY4" fmla="*/ 8965 h 6866965"/>
              <a:gd name="connsiteX0" fmla="*/ 4204448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4204448 w 7593106"/>
              <a:gd name="connsiteY4" fmla="*/ 896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4168589 w 7593106"/>
              <a:gd name="connsiteY0" fmla="*/ 295835 h 6866965"/>
              <a:gd name="connsiteX1" fmla="*/ 7593106 w 7593106"/>
              <a:gd name="connsiteY1" fmla="*/ 0 h 6866965"/>
              <a:gd name="connsiteX2" fmla="*/ 7593106 w 7593106"/>
              <a:gd name="connsiteY2" fmla="*/ 6866965 h 6866965"/>
              <a:gd name="connsiteX3" fmla="*/ 0 w 7593106"/>
              <a:gd name="connsiteY3" fmla="*/ 6858000 h 6866965"/>
              <a:gd name="connsiteX4" fmla="*/ 4168589 w 7593106"/>
              <a:gd name="connsiteY4" fmla="*/ 29583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3944471 w 7593106"/>
              <a:gd name="connsiteY0" fmla="*/ 17930 h 6866965"/>
              <a:gd name="connsiteX1" fmla="*/ 7593106 w 7593106"/>
              <a:gd name="connsiteY1" fmla="*/ 0 h 6866965"/>
              <a:gd name="connsiteX2" fmla="*/ 7593106 w 7593106"/>
              <a:gd name="connsiteY2" fmla="*/ 6866965 h 6866965"/>
              <a:gd name="connsiteX3" fmla="*/ 0 w 7593106"/>
              <a:gd name="connsiteY3" fmla="*/ 6858000 h 6866965"/>
              <a:gd name="connsiteX4" fmla="*/ 3944471 w 7593106"/>
              <a:gd name="connsiteY4" fmla="*/ 17930 h 6866965"/>
              <a:gd name="connsiteX0" fmla="*/ 3962400 w 7593106"/>
              <a:gd name="connsiteY0" fmla="*/ 0 h 6875929"/>
              <a:gd name="connsiteX1" fmla="*/ 7593106 w 7593106"/>
              <a:gd name="connsiteY1" fmla="*/ 8964 h 6875929"/>
              <a:gd name="connsiteX2" fmla="*/ 7593106 w 7593106"/>
              <a:gd name="connsiteY2" fmla="*/ 6875929 h 6875929"/>
              <a:gd name="connsiteX3" fmla="*/ 0 w 7593106"/>
              <a:gd name="connsiteY3" fmla="*/ 6866964 h 6875929"/>
              <a:gd name="connsiteX4" fmla="*/ 3962400 w 7593106"/>
              <a:gd name="connsiteY4" fmla="*/ 0 h 6875929"/>
              <a:gd name="connsiteX0" fmla="*/ 3971365 w 7602071"/>
              <a:gd name="connsiteY0" fmla="*/ 0 h 6884894"/>
              <a:gd name="connsiteX1" fmla="*/ 7602071 w 7602071"/>
              <a:gd name="connsiteY1" fmla="*/ 8964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6074485 w 7602071"/>
              <a:gd name="connsiteY1" fmla="*/ 331693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4998720 w 7602071"/>
              <a:gd name="connsiteY1" fmla="*/ 19721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4998720"/>
              <a:gd name="connsiteY0" fmla="*/ 0 h 6884894"/>
              <a:gd name="connsiteX1" fmla="*/ 4998720 w 4998720"/>
              <a:gd name="connsiteY1" fmla="*/ 19721 h 6884894"/>
              <a:gd name="connsiteX2" fmla="*/ 4148866 w 4998720"/>
              <a:gd name="connsiteY2" fmla="*/ 6251985 h 6884894"/>
              <a:gd name="connsiteX3" fmla="*/ 0 w 4998720"/>
              <a:gd name="connsiteY3" fmla="*/ 6884894 h 6884894"/>
              <a:gd name="connsiteX4" fmla="*/ 3971365 w 4998720"/>
              <a:gd name="connsiteY4" fmla="*/ 0 h 6884894"/>
              <a:gd name="connsiteX0" fmla="*/ 3971365 w 4998720"/>
              <a:gd name="connsiteY0" fmla="*/ 0 h 6897444"/>
              <a:gd name="connsiteX1" fmla="*/ 4998720 w 4998720"/>
              <a:gd name="connsiteY1" fmla="*/ 19721 h 6897444"/>
              <a:gd name="connsiteX2" fmla="*/ 4998720 w 4998720"/>
              <a:gd name="connsiteY2" fmla="*/ 6897444 h 6897444"/>
              <a:gd name="connsiteX3" fmla="*/ 0 w 4998720"/>
              <a:gd name="connsiteY3" fmla="*/ 6884894 h 6897444"/>
              <a:gd name="connsiteX4" fmla="*/ 3971365 w 4998720"/>
              <a:gd name="connsiteY4" fmla="*/ 0 h 6897444"/>
              <a:gd name="connsiteX0" fmla="*/ 3971365 w 4998720"/>
              <a:gd name="connsiteY0" fmla="*/ 0 h 6897444"/>
              <a:gd name="connsiteX1" fmla="*/ 4998720 w 4998720"/>
              <a:gd name="connsiteY1" fmla="*/ 8963 h 6897444"/>
              <a:gd name="connsiteX2" fmla="*/ 4998720 w 4998720"/>
              <a:gd name="connsiteY2" fmla="*/ 6897444 h 6897444"/>
              <a:gd name="connsiteX3" fmla="*/ 0 w 4998720"/>
              <a:gd name="connsiteY3" fmla="*/ 6884894 h 6897444"/>
              <a:gd name="connsiteX4" fmla="*/ 3971365 w 4998720"/>
              <a:gd name="connsiteY4" fmla="*/ 0 h 689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720" h="6897444">
                <a:moveTo>
                  <a:pt x="3971365" y="0"/>
                </a:moveTo>
                <a:lnTo>
                  <a:pt x="4998720" y="8963"/>
                </a:lnTo>
                <a:lnTo>
                  <a:pt x="4998720" y="6897444"/>
                </a:lnTo>
                <a:lnTo>
                  <a:pt x="0" y="6884894"/>
                </a:lnTo>
                <a:lnTo>
                  <a:pt x="3971365" y="0"/>
                </a:lnTo>
                <a:close/>
              </a:path>
            </a:pathLst>
          </a:custGeom>
          <a:solidFill>
            <a:srgbClr val="494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540347" y="4441371"/>
            <a:ext cx="3451196" cy="2308324"/>
          </a:xfrm>
          <a:prstGeom prst="rect">
            <a:avLst/>
          </a:prstGeom>
          <a:noFill/>
        </p:spPr>
        <p:txBody>
          <a:bodyPr wrap="square" lIns="91440" tIns="45720" rIns="91440" bIns="45720" rtlCol="0" anchor="t">
            <a:spAutoFit/>
          </a:bodyPr>
          <a:lstStyle/>
          <a:p>
            <a:pPr algn="r"/>
            <a:r>
              <a:rPr lang="en-US" sz="4800" b="1" dirty="0">
                <a:solidFill>
                  <a:srgbClr val="FDC300"/>
                </a:solidFill>
                <a:latin typeface="+mj-lt"/>
                <a:cs typeface="Arial"/>
              </a:rPr>
              <a:t>About Willmott Dixon</a:t>
            </a:r>
            <a:endParaRPr lang="en-US" dirty="0"/>
          </a:p>
        </p:txBody>
      </p:sp>
      <p:pic>
        <p:nvPicPr>
          <p:cNvPr id="6" name="Picture 5" descr="Logo&#10;&#10;Description automatically generated with medium confidence">
            <a:extLst>
              <a:ext uri="{FF2B5EF4-FFF2-40B4-BE49-F238E27FC236}">
                <a16:creationId xmlns:a16="http://schemas.microsoft.com/office/drawing/2014/main" id="{006F4515-ACDB-66DB-61C3-BCC179CF1F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59" y="108306"/>
            <a:ext cx="2437541" cy="1528338"/>
          </a:xfrm>
          <a:prstGeom prst="rect">
            <a:avLst/>
          </a:prstGeom>
        </p:spPr>
      </p:pic>
      <p:pic>
        <p:nvPicPr>
          <p:cNvPr id="3" name="Picture 2" descr="A picture containing text, watch&#10;&#10;Description automatically generated">
            <a:extLst>
              <a:ext uri="{FF2B5EF4-FFF2-40B4-BE49-F238E27FC236}">
                <a16:creationId xmlns:a16="http://schemas.microsoft.com/office/drawing/2014/main" id="{A835C340-45CE-D4DD-9234-CE615074D50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720563" y="4307030"/>
            <a:ext cx="2454319" cy="2442663"/>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8734680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9064" y="442128"/>
            <a:ext cx="1283832" cy="804781"/>
          </a:xfrm>
          <a:prstGeom prst="rect">
            <a:avLst/>
          </a:prstGeom>
        </p:spPr>
      </p:pic>
      <p:sp>
        <p:nvSpPr>
          <p:cNvPr id="7" name="Rectangle 8"/>
          <p:cNvSpPr/>
          <p:nvPr/>
        </p:nvSpPr>
        <p:spPr>
          <a:xfrm>
            <a:off x="7248328" y="-8133"/>
            <a:ext cx="4998720" cy="6869493"/>
          </a:xfrm>
          <a:custGeom>
            <a:avLst/>
            <a:gdLst>
              <a:gd name="connsiteX0" fmla="*/ 0 w 9511553"/>
              <a:gd name="connsiteY0" fmla="*/ 0 h 6866965"/>
              <a:gd name="connsiteX1" fmla="*/ 9511553 w 9511553"/>
              <a:gd name="connsiteY1" fmla="*/ 0 h 6866965"/>
              <a:gd name="connsiteX2" fmla="*/ 9511553 w 9511553"/>
              <a:gd name="connsiteY2" fmla="*/ 6866965 h 6866965"/>
              <a:gd name="connsiteX3" fmla="*/ 0 w 9511553"/>
              <a:gd name="connsiteY3" fmla="*/ 6866965 h 6866965"/>
              <a:gd name="connsiteX4" fmla="*/ 0 w 9511553"/>
              <a:gd name="connsiteY4" fmla="*/ 0 h 6866965"/>
              <a:gd name="connsiteX0" fmla="*/ 5871883 w 9511553"/>
              <a:gd name="connsiteY0" fmla="*/ 466165 h 6866965"/>
              <a:gd name="connsiteX1" fmla="*/ 9511553 w 9511553"/>
              <a:gd name="connsiteY1" fmla="*/ 0 h 6866965"/>
              <a:gd name="connsiteX2" fmla="*/ 9511553 w 9511553"/>
              <a:gd name="connsiteY2" fmla="*/ 6866965 h 6866965"/>
              <a:gd name="connsiteX3" fmla="*/ 0 w 9511553"/>
              <a:gd name="connsiteY3" fmla="*/ 6866965 h 6866965"/>
              <a:gd name="connsiteX4" fmla="*/ 5871883 w 9511553"/>
              <a:gd name="connsiteY4" fmla="*/ 466165 h 6866965"/>
              <a:gd name="connsiteX0" fmla="*/ 6122895 w 9511553"/>
              <a:gd name="connsiteY0" fmla="*/ 8965 h 6866965"/>
              <a:gd name="connsiteX1" fmla="*/ 9511553 w 9511553"/>
              <a:gd name="connsiteY1" fmla="*/ 0 h 6866965"/>
              <a:gd name="connsiteX2" fmla="*/ 9511553 w 9511553"/>
              <a:gd name="connsiteY2" fmla="*/ 6866965 h 6866965"/>
              <a:gd name="connsiteX3" fmla="*/ 0 w 9511553"/>
              <a:gd name="connsiteY3" fmla="*/ 6866965 h 6866965"/>
              <a:gd name="connsiteX4" fmla="*/ 6122895 w 9511553"/>
              <a:gd name="connsiteY4" fmla="*/ 8965 h 6866965"/>
              <a:gd name="connsiteX0" fmla="*/ 376519 w 3765177"/>
              <a:gd name="connsiteY0" fmla="*/ 8965 h 6866965"/>
              <a:gd name="connsiteX1" fmla="*/ 3765177 w 3765177"/>
              <a:gd name="connsiteY1" fmla="*/ 0 h 6866965"/>
              <a:gd name="connsiteX2" fmla="*/ 3765177 w 3765177"/>
              <a:gd name="connsiteY2" fmla="*/ 6866965 h 6866965"/>
              <a:gd name="connsiteX3" fmla="*/ 0 w 3765177"/>
              <a:gd name="connsiteY3" fmla="*/ 5880847 h 6866965"/>
              <a:gd name="connsiteX4" fmla="*/ 376519 w 3765177"/>
              <a:gd name="connsiteY4" fmla="*/ 8965 h 6866965"/>
              <a:gd name="connsiteX0" fmla="*/ 4204448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4204448 w 7593106"/>
              <a:gd name="connsiteY4" fmla="*/ 896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4168589 w 7593106"/>
              <a:gd name="connsiteY0" fmla="*/ 295835 h 6866965"/>
              <a:gd name="connsiteX1" fmla="*/ 7593106 w 7593106"/>
              <a:gd name="connsiteY1" fmla="*/ 0 h 6866965"/>
              <a:gd name="connsiteX2" fmla="*/ 7593106 w 7593106"/>
              <a:gd name="connsiteY2" fmla="*/ 6866965 h 6866965"/>
              <a:gd name="connsiteX3" fmla="*/ 0 w 7593106"/>
              <a:gd name="connsiteY3" fmla="*/ 6858000 h 6866965"/>
              <a:gd name="connsiteX4" fmla="*/ 4168589 w 7593106"/>
              <a:gd name="connsiteY4" fmla="*/ 29583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3944471 w 7593106"/>
              <a:gd name="connsiteY0" fmla="*/ 17930 h 6866965"/>
              <a:gd name="connsiteX1" fmla="*/ 7593106 w 7593106"/>
              <a:gd name="connsiteY1" fmla="*/ 0 h 6866965"/>
              <a:gd name="connsiteX2" fmla="*/ 7593106 w 7593106"/>
              <a:gd name="connsiteY2" fmla="*/ 6866965 h 6866965"/>
              <a:gd name="connsiteX3" fmla="*/ 0 w 7593106"/>
              <a:gd name="connsiteY3" fmla="*/ 6858000 h 6866965"/>
              <a:gd name="connsiteX4" fmla="*/ 3944471 w 7593106"/>
              <a:gd name="connsiteY4" fmla="*/ 17930 h 6866965"/>
              <a:gd name="connsiteX0" fmla="*/ 3962400 w 7593106"/>
              <a:gd name="connsiteY0" fmla="*/ 0 h 6875929"/>
              <a:gd name="connsiteX1" fmla="*/ 7593106 w 7593106"/>
              <a:gd name="connsiteY1" fmla="*/ 8964 h 6875929"/>
              <a:gd name="connsiteX2" fmla="*/ 7593106 w 7593106"/>
              <a:gd name="connsiteY2" fmla="*/ 6875929 h 6875929"/>
              <a:gd name="connsiteX3" fmla="*/ 0 w 7593106"/>
              <a:gd name="connsiteY3" fmla="*/ 6866964 h 6875929"/>
              <a:gd name="connsiteX4" fmla="*/ 3962400 w 7593106"/>
              <a:gd name="connsiteY4" fmla="*/ 0 h 6875929"/>
              <a:gd name="connsiteX0" fmla="*/ 3971365 w 7602071"/>
              <a:gd name="connsiteY0" fmla="*/ 0 h 6884894"/>
              <a:gd name="connsiteX1" fmla="*/ 7602071 w 7602071"/>
              <a:gd name="connsiteY1" fmla="*/ 8964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6074485 w 7602071"/>
              <a:gd name="connsiteY1" fmla="*/ 331693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4998720 w 7602071"/>
              <a:gd name="connsiteY1" fmla="*/ 19721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4998720"/>
              <a:gd name="connsiteY0" fmla="*/ 0 h 6884894"/>
              <a:gd name="connsiteX1" fmla="*/ 4998720 w 4998720"/>
              <a:gd name="connsiteY1" fmla="*/ 19721 h 6884894"/>
              <a:gd name="connsiteX2" fmla="*/ 4148866 w 4998720"/>
              <a:gd name="connsiteY2" fmla="*/ 6251985 h 6884894"/>
              <a:gd name="connsiteX3" fmla="*/ 0 w 4998720"/>
              <a:gd name="connsiteY3" fmla="*/ 6884894 h 6884894"/>
              <a:gd name="connsiteX4" fmla="*/ 3971365 w 4998720"/>
              <a:gd name="connsiteY4" fmla="*/ 0 h 6884894"/>
              <a:gd name="connsiteX0" fmla="*/ 3971365 w 4998720"/>
              <a:gd name="connsiteY0" fmla="*/ 0 h 6897444"/>
              <a:gd name="connsiteX1" fmla="*/ 4998720 w 4998720"/>
              <a:gd name="connsiteY1" fmla="*/ 19721 h 6897444"/>
              <a:gd name="connsiteX2" fmla="*/ 4998720 w 4998720"/>
              <a:gd name="connsiteY2" fmla="*/ 6897444 h 6897444"/>
              <a:gd name="connsiteX3" fmla="*/ 0 w 4998720"/>
              <a:gd name="connsiteY3" fmla="*/ 6884894 h 6897444"/>
              <a:gd name="connsiteX4" fmla="*/ 3971365 w 4998720"/>
              <a:gd name="connsiteY4" fmla="*/ 0 h 6897444"/>
              <a:gd name="connsiteX0" fmla="*/ 3971365 w 4998720"/>
              <a:gd name="connsiteY0" fmla="*/ 0 h 6897444"/>
              <a:gd name="connsiteX1" fmla="*/ 4998720 w 4998720"/>
              <a:gd name="connsiteY1" fmla="*/ 8963 h 6897444"/>
              <a:gd name="connsiteX2" fmla="*/ 4998720 w 4998720"/>
              <a:gd name="connsiteY2" fmla="*/ 6897444 h 6897444"/>
              <a:gd name="connsiteX3" fmla="*/ 0 w 4998720"/>
              <a:gd name="connsiteY3" fmla="*/ 6884894 h 6897444"/>
              <a:gd name="connsiteX4" fmla="*/ 3971365 w 4998720"/>
              <a:gd name="connsiteY4" fmla="*/ 0 h 689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720" h="6897444">
                <a:moveTo>
                  <a:pt x="3971365" y="0"/>
                </a:moveTo>
                <a:lnTo>
                  <a:pt x="4998720" y="8963"/>
                </a:lnTo>
                <a:lnTo>
                  <a:pt x="4998720" y="6897444"/>
                </a:lnTo>
                <a:lnTo>
                  <a:pt x="0" y="6884894"/>
                </a:lnTo>
                <a:lnTo>
                  <a:pt x="3971365" y="0"/>
                </a:lnTo>
                <a:close/>
              </a:path>
            </a:pathLst>
          </a:custGeom>
          <a:solidFill>
            <a:srgbClr val="494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540347" y="4441371"/>
            <a:ext cx="3451196" cy="1569660"/>
          </a:xfrm>
          <a:prstGeom prst="rect">
            <a:avLst/>
          </a:prstGeom>
          <a:noFill/>
        </p:spPr>
        <p:txBody>
          <a:bodyPr wrap="square" lIns="91440" tIns="45720" rIns="91440" bIns="45720" rtlCol="0" anchor="t">
            <a:spAutoFit/>
          </a:bodyPr>
          <a:lstStyle/>
          <a:p>
            <a:pPr algn="r"/>
            <a:r>
              <a:rPr lang="en-US" sz="4800" b="1" dirty="0">
                <a:solidFill>
                  <a:srgbClr val="FDC300"/>
                </a:solidFill>
                <a:latin typeface="+mj-lt"/>
                <a:cs typeface="Arial"/>
              </a:rPr>
              <a:t>Building a house</a:t>
            </a:r>
            <a:endParaRPr lang="en-US" dirty="0"/>
          </a:p>
        </p:txBody>
      </p:sp>
      <p:sp>
        <p:nvSpPr>
          <p:cNvPr id="3" name="TextBox 2">
            <a:extLst>
              <a:ext uri="{FF2B5EF4-FFF2-40B4-BE49-F238E27FC236}">
                <a16:creationId xmlns:a16="http://schemas.microsoft.com/office/drawing/2014/main" id="{6FE4E959-766D-872C-0835-C03EEFE5D70D}"/>
              </a:ext>
            </a:extLst>
          </p:cNvPr>
          <p:cNvSpPr txBox="1"/>
          <p:nvPr/>
        </p:nvSpPr>
        <p:spPr>
          <a:xfrm>
            <a:off x="469823" y="1456906"/>
            <a:ext cx="7260045" cy="4401205"/>
          </a:xfrm>
          <a:prstGeom prst="rect">
            <a:avLst/>
          </a:prstGeom>
          <a:noFill/>
        </p:spPr>
        <p:txBody>
          <a:bodyPr wrap="square" lIns="91440" tIns="45720" rIns="91440" bIns="45720" rtlCol="0" anchor="t">
            <a:spAutoFit/>
          </a:bodyPr>
          <a:lstStyle/>
          <a:p>
            <a:r>
              <a:rPr lang="en-GB" sz="2800" dirty="0">
                <a:latin typeface="Verdana" panose="020B0604030504040204" pitchFamily="34" charset="0"/>
                <a:ea typeface="Verdana" panose="020B0604030504040204" pitchFamily="34" charset="0"/>
              </a:rPr>
              <a:t>“No one ‘builds a house.’ </a:t>
            </a:r>
          </a:p>
          <a:p>
            <a:endParaRPr lang="en-GB" sz="2800" dirty="0">
              <a:latin typeface="Verdana" panose="020B0604030504040204" pitchFamily="34" charset="0"/>
              <a:ea typeface="Verdana" panose="020B0604030504040204" pitchFamily="34" charset="0"/>
            </a:endParaRPr>
          </a:p>
          <a:p>
            <a:r>
              <a:rPr lang="en-GB" sz="2800" dirty="0">
                <a:latin typeface="Verdana" panose="020B0604030504040204" pitchFamily="34" charset="0"/>
                <a:ea typeface="Verdana" panose="020B0604030504040204" pitchFamily="34" charset="0"/>
              </a:rPr>
              <a:t>They lay one brick again and again and again and the end result is a house. </a:t>
            </a:r>
          </a:p>
          <a:p>
            <a:endParaRPr lang="en-GB" sz="2800" dirty="0">
              <a:latin typeface="Verdana" panose="020B0604030504040204" pitchFamily="34" charset="0"/>
              <a:ea typeface="Verdana" panose="020B0604030504040204" pitchFamily="34" charset="0"/>
            </a:endParaRPr>
          </a:p>
          <a:p>
            <a:r>
              <a:rPr lang="en-GB" sz="2800" dirty="0">
                <a:latin typeface="Verdana" panose="020B0604030504040204" pitchFamily="34" charset="0"/>
                <a:ea typeface="Verdana" panose="020B0604030504040204" pitchFamily="34" charset="0"/>
              </a:rPr>
              <a:t>A remarkable, glorious achievement is just what a long series of unremarkable, </a:t>
            </a:r>
            <a:r>
              <a:rPr lang="en-GB" sz="2800" dirty="0" err="1">
                <a:latin typeface="Verdana" panose="020B0604030504040204" pitchFamily="34" charset="0"/>
                <a:ea typeface="Verdana" panose="020B0604030504040204" pitchFamily="34" charset="0"/>
              </a:rPr>
              <a:t>unglorious</a:t>
            </a:r>
            <a:r>
              <a:rPr lang="en-GB" sz="2800" dirty="0">
                <a:latin typeface="Verdana" panose="020B0604030504040204" pitchFamily="34" charset="0"/>
                <a:ea typeface="Verdana" panose="020B0604030504040204" pitchFamily="34" charset="0"/>
              </a:rPr>
              <a:t> tasks looks like from far away.”</a:t>
            </a:r>
          </a:p>
          <a:p>
            <a:pPr algn="r"/>
            <a:r>
              <a:rPr lang="en-GB" sz="2800" dirty="0">
                <a:latin typeface="Verdana" panose="020B0604030504040204" pitchFamily="34" charset="0"/>
                <a:ea typeface="Verdana" panose="020B0604030504040204" pitchFamily="34" charset="0"/>
              </a:rPr>
              <a:t>Tim Urban</a:t>
            </a:r>
            <a:endParaRPr lang="en-US" sz="2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5785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1 Pain Relief Solutions for Dancers | Performance Health">
            <a:extLst>
              <a:ext uri="{FF2B5EF4-FFF2-40B4-BE49-F238E27FC236}">
                <a16:creationId xmlns:a16="http://schemas.microsoft.com/office/drawing/2014/main" id="{401A9483-F7F1-DB9D-9505-91EC9BC961A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116475" y="0"/>
            <a:ext cx="11075525" cy="68770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8">
            <a:extLst>
              <a:ext uri="{FF2B5EF4-FFF2-40B4-BE49-F238E27FC236}">
                <a16:creationId xmlns:a16="http://schemas.microsoft.com/office/drawing/2014/main" id="{6BD8894E-46ED-A0F0-54F2-9F485D00DAAF}"/>
              </a:ext>
            </a:extLst>
          </p:cNvPr>
          <p:cNvSpPr/>
          <p:nvPr/>
        </p:nvSpPr>
        <p:spPr>
          <a:xfrm flipH="1">
            <a:off x="-1" y="0"/>
            <a:ext cx="5381625" cy="6877050"/>
          </a:xfrm>
          <a:custGeom>
            <a:avLst/>
            <a:gdLst>
              <a:gd name="connsiteX0" fmla="*/ 0 w 9511553"/>
              <a:gd name="connsiteY0" fmla="*/ 0 h 6866965"/>
              <a:gd name="connsiteX1" fmla="*/ 9511553 w 9511553"/>
              <a:gd name="connsiteY1" fmla="*/ 0 h 6866965"/>
              <a:gd name="connsiteX2" fmla="*/ 9511553 w 9511553"/>
              <a:gd name="connsiteY2" fmla="*/ 6866965 h 6866965"/>
              <a:gd name="connsiteX3" fmla="*/ 0 w 9511553"/>
              <a:gd name="connsiteY3" fmla="*/ 6866965 h 6866965"/>
              <a:gd name="connsiteX4" fmla="*/ 0 w 9511553"/>
              <a:gd name="connsiteY4" fmla="*/ 0 h 6866965"/>
              <a:gd name="connsiteX0" fmla="*/ 5871883 w 9511553"/>
              <a:gd name="connsiteY0" fmla="*/ 466165 h 6866965"/>
              <a:gd name="connsiteX1" fmla="*/ 9511553 w 9511553"/>
              <a:gd name="connsiteY1" fmla="*/ 0 h 6866965"/>
              <a:gd name="connsiteX2" fmla="*/ 9511553 w 9511553"/>
              <a:gd name="connsiteY2" fmla="*/ 6866965 h 6866965"/>
              <a:gd name="connsiteX3" fmla="*/ 0 w 9511553"/>
              <a:gd name="connsiteY3" fmla="*/ 6866965 h 6866965"/>
              <a:gd name="connsiteX4" fmla="*/ 5871883 w 9511553"/>
              <a:gd name="connsiteY4" fmla="*/ 466165 h 6866965"/>
              <a:gd name="connsiteX0" fmla="*/ 6122895 w 9511553"/>
              <a:gd name="connsiteY0" fmla="*/ 8965 h 6866965"/>
              <a:gd name="connsiteX1" fmla="*/ 9511553 w 9511553"/>
              <a:gd name="connsiteY1" fmla="*/ 0 h 6866965"/>
              <a:gd name="connsiteX2" fmla="*/ 9511553 w 9511553"/>
              <a:gd name="connsiteY2" fmla="*/ 6866965 h 6866965"/>
              <a:gd name="connsiteX3" fmla="*/ 0 w 9511553"/>
              <a:gd name="connsiteY3" fmla="*/ 6866965 h 6866965"/>
              <a:gd name="connsiteX4" fmla="*/ 6122895 w 9511553"/>
              <a:gd name="connsiteY4" fmla="*/ 8965 h 6866965"/>
              <a:gd name="connsiteX0" fmla="*/ 376519 w 3765177"/>
              <a:gd name="connsiteY0" fmla="*/ 8965 h 6866965"/>
              <a:gd name="connsiteX1" fmla="*/ 3765177 w 3765177"/>
              <a:gd name="connsiteY1" fmla="*/ 0 h 6866965"/>
              <a:gd name="connsiteX2" fmla="*/ 3765177 w 3765177"/>
              <a:gd name="connsiteY2" fmla="*/ 6866965 h 6866965"/>
              <a:gd name="connsiteX3" fmla="*/ 0 w 3765177"/>
              <a:gd name="connsiteY3" fmla="*/ 5880847 h 6866965"/>
              <a:gd name="connsiteX4" fmla="*/ 376519 w 3765177"/>
              <a:gd name="connsiteY4" fmla="*/ 8965 h 6866965"/>
              <a:gd name="connsiteX0" fmla="*/ 4204448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4204448 w 7593106"/>
              <a:gd name="connsiteY4" fmla="*/ 896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4168589 w 7593106"/>
              <a:gd name="connsiteY0" fmla="*/ 295835 h 6866965"/>
              <a:gd name="connsiteX1" fmla="*/ 7593106 w 7593106"/>
              <a:gd name="connsiteY1" fmla="*/ 0 h 6866965"/>
              <a:gd name="connsiteX2" fmla="*/ 7593106 w 7593106"/>
              <a:gd name="connsiteY2" fmla="*/ 6866965 h 6866965"/>
              <a:gd name="connsiteX3" fmla="*/ 0 w 7593106"/>
              <a:gd name="connsiteY3" fmla="*/ 6858000 h 6866965"/>
              <a:gd name="connsiteX4" fmla="*/ 4168589 w 7593106"/>
              <a:gd name="connsiteY4" fmla="*/ 29583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3944471 w 7593106"/>
              <a:gd name="connsiteY0" fmla="*/ 17930 h 6866965"/>
              <a:gd name="connsiteX1" fmla="*/ 7593106 w 7593106"/>
              <a:gd name="connsiteY1" fmla="*/ 0 h 6866965"/>
              <a:gd name="connsiteX2" fmla="*/ 7593106 w 7593106"/>
              <a:gd name="connsiteY2" fmla="*/ 6866965 h 6866965"/>
              <a:gd name="connsiteX3" fmla="*/ 0 w 7593106"/>
              <a:gd name="connsiteY3" fmla="*/ 6858000 h 6866965"/>
              <a:gd name="connsiteX4" fmla="*/ 3944471 w 7593106"/>
              <a:gd name="connsiteY4" fmla="*/ 17930 h 6866965"/>
              <a:gd name="connsiteX0" fmla="*/ 3962400 w 7593106"/>
              <a:gd name="connsiteY0" fmla="*/ 0 h 6875929"/>
              <a:gd name="connsiteX1" fmla="*/ 7593106 w 7593106"/>
              <a:gd name="connsiteY1" fmla="*/ 8964 h 6875929"/>
              <a:gd name="connsiteX2" fmla="*/ 7593106 w 7593106"/>
              <a:gd name="connsiteY2" fmla="*/ 6875929 h 6875929"/>
              <a:gd name="connsiteX3" fmla="*/ 0 w 7593106"/>
              <a:gd name="connsiteY3" fmla="*/ 6866964 h 6875929"/>
              <a:gd name="connsiteX4" fmla="*/ 3962400 w 7593106"/>
              <a:gd name="connsiteY4" fmla="*/ 0 h 6875929"/>
              <a:gd name="connsiteX0" fmla="*/ 3971365 w 7602071"/>
              <a:gd name="connsiteY0" fmla="*/ 0 h 6884894"/>
              <a:gd name="connsiteX1" fmla="*/ 7602071 w 7602071"/>
              <a:gd name="connsiteY1" fmla="*/ 8964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6074485 w 7602071"/>
              <a:gd name="connsiteY1" fmla="*/ 331693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4998720 w 7602071"/>
              <a:gd name="connsiteY1" fmla="*/ 19721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4998720"/>
              <a:gd name="connsiteY0" fmla="*/ 0 h 6884894"/>
              <a:gd name="connsiteX1" fmla="*/ 4998720 w 4998720"/>
              <a:gd name="connsiteY1" fmla="*/ 19721 h 6884894"/>
              <a:gd name="connsiteX2" fmla="*/ 4148866 w 4998720"/>
              <a:gd name="connsiteY2" fmla="*/ 6251985 h 6884894"/>
              <a:gd name="connsiteX3" fmla="*/ 0 w 4998720"/>
              <a:gd name="connsiteY3" fmla="*/ 6884894 h 6884894"/>
              <a:gd name="connsiteX4" fmla="*/ 3971365 w 4998720"/>
              <a:gd name="connsiteY4" fmla="*/ 0 h 6884894"/>
              <a:gd name="connsiteX0" fmla="*/ 3971365 w 4998720"/>
              <a:gd name="connsiteY0" fmla="*/ 0 h 6897444"/>
              <a:gd name="connsiteX1" fmla="*/ 4998720 w 4998720"/>
              <a:gd name="connsiteY1" fmla="*/ 19721 h 6897444"/>
              <a:gd name="connsiteX2" fmla="*/ 4998720 w 4998720"/>
              <a:gd name="connsiteY2" fmla="*/ 6897444 h 6897444"/>
              <a:gd name="connsiteX3" fmla="*/ 0 w 4998720"/>
              <a:gd name="connsiteY3" fmla="*/ 6884894 h 6897444"/>
              <a:gd name="connsiteX4" fmla="*/ 3971365 w 4998720"/>
              <a:gd name="connsiteY4" fmla="*/ 0 h 6897444"/>
              <a:gd name="connsiteX0" fmla="*/ 3971365 w 4998720"/>
              <a:gd name="connsiteY0" fmla="*/ 0 h 6897444"/>
              <a:gd name="connsiteX1" fmla="*/ 4998720 w 4998720"/>
              <a:gd name="connsiteY1" fmla="*/ 8963 h 6897444"/>
              <a:gd name="connsiteX2" fmla="*/ 4998720 w 4998720"/>
              <a:gd name="connsiteY2" fmla="*/ 6897444 h 6897444"/>
              <a:gd name="connsiteX3" fmla="*/ 0 w 4998720"/>
              <a:gd name="connsiteY3" fmla="*/ 6884894 h 6897444"/>
              <a:gd name="connsiteX4" fmla="*/ 3971365 w 4998720"/>
              <a:gd name="connsiteY4" fmla="*/ 0 h 689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720" h="6897444">
                <a:moveTo>
                  <a:pt x="3971365" y="0"/>
                </a:moveTo>
                <a:lnTo>
                  <a:pt x="4998720" y="8963"/>
                </a:lnTo>
                <a:lnTo>
                  <a:pt x="4998720" y="6897444"/>
                </a:lnTo>
                <a:lnTo>
                  <a:pt x="0" y="6884894"/>
                </a:lnTo>
                <a:lnTo>
                  <a:pt x="3971365" y="0"/>
                </a:lnTo>
                <a:close/>
              </a:path>
            </a:pathLst>
          </a:custGeom>
          <a:solidFill>
            <a:srgbClr val="494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0000" y="540000"/>
            <a:ext cx="1283832" cy="804781"/>
          </a:xfrm>
          <a:prstGeom prst="rect">
            <a:avLst/>
          </a:prstGeom>
        </p:spPr>
      </p:pic>
      <p:sp>
        <p:nvSpPr>
          <p:cNvPr id="9" name="TextBox 8"/>
          <p:cNvSpPr txBox="1"/>
          <p:nvPr/>
        </p:nvSpPr>
        <p:spPr>
          <a:xfrm>
            <a:off x="267158" y="4498887"/>
            <a:ext cx="3008971" cy="830997"/>
          </a:xfrm>
          <a:prstGeom prst="rect">
            <a:avLst/>
          </a:prstGeom>
          <a:noFill/>
        </p:spPr>
        <p:txBody>
          <a:bodyPr wrap="square" rtlCol="0">
            <a:spAutoFit/>
          </a:bodyPr>
          <a:lstStyle/>
          <a:p>
            <a:r>
              <a:rPr lang="en-US" sz="4800" b="1" i="0">
                <a:solidFill>
                  <a:srgbClr val="FDC300"/>
                </a:solidFill>
                <a:latin typeface="+mj-lt"/>
                <a:ea typeface="Arial" charset="0"/>
                <a:cs typeface="Arial" charset="0"/>
              </a:rPr>
              <a:t>Pain points</a:t>
            </a:r>
          </a:p>
        </p:txBody>
      </p:sp>
    </p:spTree>
    <p:extLst>
      <p:ext uri="{BB962C8B-B14F-4D97-AF65-F5344CB8AC3E}">
        <p14:creationId xmlns:p14="http://schemas.microsoft.com/office/powerpoint/2010/main" val="2777409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9064" y="442128"/>
            <a:ext cx="1283832" cy="804781"/>
          </a:xfrm>
          <a:prstGeom prst="rect">
            <a:avLst/>
          </a:prstGeom>
        </p:spPr>
      </p:pic>
      <p:sp>
        <p:nvSpPr>
          <p:cNvPr id="7" name="Rectangle 8"/>
          <p:cNvSpPr/>
          <p:nvPr/>
        </p:nvSpPr>
        <p:spPr>
          <a:xfrm>
            <a:off x="7205033" y="-1"/>
            <a:ext cx="4998720" cy="6869493"/>
          </a:xfrm>
          <a:custGeom>
            <a:avLst/>
            <a:gdLst>
              <a:gd name="connsiteX0" fmla="*/ 0 w 9511553"/>
              <a:gd name="connsiteY0" fmla="*/ 0 h 6866965"/>
              <a:gd name="connsiteX1" fmla="*/ 9511553 w 9511553"/>
              <a:gd name="connsiteY1" fmla="*/ 0 h 6866965"/>
              <a:gd name="connsiteX2" fmla="*/ 9511553 w 9511553"/>
              <a:gd name="connsiteY2" fmla="*/ 6866965 h 6866965"/>
              <a:gd name="connsiteX3" fmla="*/ 0 w 9511553"/>
              <a:gd name="connsiteY3" fmla="*/ 6866965 h 6866965"/>
              <a:gd name="connsiteX4" fmla="*/ 0 w 9511553"/>
              <a:gd name="connsiteY4" fmla="*/ 0 h 6866965"/>
              <a:gd name="connsiteX0" fmla="*/ 5871883 w 9511553"/>
              <a:gd name="connsiteY0" fmla="*/ 466165 h 6866965"/>
              <a:gd name="connsiteX1" fmla="*/ 9511553 w 9511553"/>
              <a:gd name="connsiteY1" fmla="*/ 0 h 6866965"/>
              <a:gd name="connsiteX2" fmla="*/ 9511553 w 9511553"/>
              <a:gd name="connsiteY2" fmla="*/ 6866965 h 6866965"/>
              <a:gd name="connsiteX3" fmla="*/ 0 w 9511553"/>
              <a:gd name="connsiteY3" fmla="*/ 6866965 h 6866965"/>
              <a:gd name="connsiteX4" fmla="*/ 5871883 w 9511553"/>
              <a:gd name="connsiteY4" fmla="*/ 466165 h 6866965"/>
              <a:gd name="connsiteX0" fmla="*/ 6122895 w 9511553"/>
              <a:gd name="connsiteY0" fmla="*/ 8965 h 6866965"/>
              <a:gd name="connsiteX1" fmla="*/ 9511553 w 9511553"/>
              <a:gd name="connsiteY1" fmla="*/ 0 h 6866965"/>
              <a:gd name="connsiteX2" fmla="*/ 9511553 w 9511553"/>
              <a:gd name="connsiteY2" fmla="*/ 6866965 h 6866965"/>
              <a:gd name="connsiteX3" fmla="*/ 0 w 9511553"/>
              <a:gd name="connsiteY3" fmla="*/ 6866965 h 6866965"/>
              <a:gd name="connsiteX4" fmla="*/ 6122895 w 9511553"/>
              <a:gd name="connsiteY4" fmla="*/ 8965 h 6866965"/>
              <a:gd name="connsiteX0" fmla="*/ 376519 w 3765177"/>
              <a:gd name="connsiteY0" fmla="*/ 8965 h 6866965"/>
              <a:gd name="connsiteX1" fmla="*/ 3765177 w 3765177"/>
              <a:gd name="connsiteY1" fmla="*/ 0 h 6866965"/>
              <a:gd name="connsiteX2" fmla="*/ 3765177 w 3765177"/>
              <a:gd name="connsiteY2" fmla="*/ 6866965 h 6866965"/>
              <a:gd name="connsiteX3" fmla="*/ 0 w 3765177"/>
              <a:gd name="connsiteY3" fmla="*/ 5880847 h 6866965"/>
              <a:gd name="connsiteX4" fmla="*/ 376519 w 3765177"/>
              <a:gd name="connsiteY4" fmla="*/ 8965 h 6866965"/>
              <a:gd name="connsiteX0" fmla="*/ 4204448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4204448 w 7593106"/>
              <a:gd name="connsiteY4" fmla="*/ 896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4168589 w 7593106"/>
              <a:gd name="connsiteY0" fmla="*/ 295835 h 6866965"/>
              <a:gd name="connsiteX1" fmla="*/ 7593106 w 7593106"/>
              <a:gd name="connsiteY1" fmla="*/ 0 h 6866965"/>
              <a:gd name="connsiteX2" fmla="*/ 7593106 w 7593106"/>
              <a:gd name="connsiteY2" fmla="*/ 6866965 h 6866965"/>
              <a:gd name="connsiteX3" fmla="*/ 0 w 7593106"/>
              <a:gd name="connsiteY3" fmla="*/ 6858000 h 6866965"/>
              <a:gd name="connsiteX4" fmla="*/ 4168589 w 7593106"/>
              <a:gd name="connsiteY4" fmla="*/ 29583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3944471 w 7593106"/>
              <a:gd name="connsiteY0" fmla="*/ 17930 h 6866965"/>
              <a:gd name="connsiteX1" fmla="*/ 7593106 w 7593106"/>
              <a:gd name="connsiteY1" fmla="*/ 0 h 6866965"/>
              <a:gd name="connsiteX2" fmla="*/ 7593106 w 7593106"/>
              <a:gd name="connsiteY2" fmla="*/ 6866965 h 6866965"/>
              <a:gd name="connsiteX3" fmla="*/ 0 w 7593106"/>
              <a:gd name="connsiteY3" fmla="*/ 6858000 h 6866965"/>
              <a:gd name="connsiteX4" fmla="*/ 3944471 w 7593106"/>
              <a:gd name="connsiteY4" fmla="*/ 17930 h 6866965"/>
              <a:gd name="connsiteX0" fmla="*/ 3962400 w 7593106"/>
              <a:gd name="connsiteY0" fmla="*/ 0 h 6875929"/>
              <a:gd name="connsiteX1" fmla="*/ 7593106 w 7593106"/>
              <a:gd name="connsiteY1" fmla="*/ 8964 h 6875929"/>
              <a:gd name="connsiteX2" fmla="*/ 7593106 w 7593106"/>
              <a:gd name="connsiteY2" fmla="*/ 6875929 h 6875929"/>
              <a:gd name="connsiteX3" fmla="*/ 0 w 7593106"/>
              <a:gd name="connsiteY3" fmla="*/ 6866964 h 6875929"/>
              <a:gd name="connsiteX4" fmla="*/ 3962400 w 7593106"/>
              <a:gd name="connsiteY4" fmla="*/ 0 h 6875929"/>
              <a:gd name="connsiteX0" fmla="*/ 3971365 w 7602071"/>
              <a:gd name="connsiteY0" fmla="*/ 0 h 6884894"/>
              <a:gd name="connsiteX1" fmla="*/ 7602071 w 7602071"/>
              <a:gd name="connsiteY1" fmla="*/ 8964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6074485 w 7602071"/>
              <a:gd name="connsiteY1" fmla="*/ 331693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4998720 w 7602071"/>
              <a:gd name="connsiteY1" fmla="*/ 19721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4998720"/>
              <a:gd name="connsiteY0" fmla="*/ 0 h 6884894"/>
              <a:gd name="connsiteX1" fmla="*/ 4998720 w 4998720"/>
              <a:gd name="connsiteY1" fmla="*/ 19721 h 6884894"/>
              <a:gd name="connsiteX2" fmla="*/ 4148866 w 4998720"/>
              <a:gd name="connsiteY2" fmla="*/ 6251985 h 6884894"/>
              <a:gd name="connsiteX3" fmla="*/ 0 w 4998720"/>
              <a:gd name="connsiteY3" fmla="*/ 6884894 h 6884894"/>
              <a:gd name="connsiteX4" fmla="*/ 3971365 w 4998720"/>
              <a:gd name="connsiteY4" fmla="*/ 0 h 6884894"/>
              <a:gd name="connsiteX0" fmla="*/ 3971365 w 4998720"/>
              <a:gd name="connsiteY0" fmla="*/ 0 h 6897444"/>
              <a:gd name="connsiteX1" fmla="*/ 4998720 w 4998720"/>
              <a:gd name="connsiteY1" fmla="*/ 19721 h 6897444"/>
              <a:gd name="connsiteX2" fmla="*/ 4998720 w 4998720"/>
              <a:gd name="connsiteY2" fmla="*/ 6897444 h 6897444"/>
              <a:gd name="connsiteX3" fmla="*/ 0 w 4998720"/>
              <a:gd name="connsiteY3" fmla="*/ 6884894 h 6897444"/>
              <a:gd name="connsiteX4" fmla="*/ 3971365 w 4998720"/>
              <a:gd name="connsiteY4" fmla="*/ 0 h 6897444"/>
              <a:gd name="connsiteX0" fmla="*/ 3971365 w 4998720"/>
              <a:gd name="connsiteY0" fmla="*/ 0 h 6897444"/>
              <a:gd name="connsiteX1" fmla="*/ 4998720 w 4998720"/>
              <a:gd name="connsiteY1" fmla="*/ 8963 h 6897444"/>
              <a:gd name="connsiteX2" fmla="*/ 4998720 w 4998720"/>
              <a:gd name="connsiteY2" fmla="*/ 6897444 h 6897444"/>
              <a:gd name="connsiteX3" fmla="*/ 0 w 4998720"/>
              <a:gd name="connsiteY3" fmla="*/ 6884894 h 6897444"/>
              <a:gd name="connsiteX4" fmla="*/ 3971365 w 4998720"/>
              <a:gd name="connsiteY4" fmla="*/ 0 h 689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720" h="6897444">
                <a:moveTo>
                  <a:pt x="3971365" y="0"/>
                </a:moveTo>
                <a:lnTo>
                  <a:pt x="4998720" y="8963"/>
                </a:lnTo>
                <a:lnTo>
                  <a:pt x="4998720" y="6897444"/>
                </a:lnTo>
                <a:lnTo>
                  <a:pt x="0" y="6884894"/>
                </a:lnTo>
                <a:lnTo>
                  <a:pt x="3971365" y="0"/>
                </a:lnTo>
                <a:close/>
              </a:path>
            </a:pathLst>
          </a:custGeom>
          <a:solidFill>
            <a:srgbClr val="494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537452" y="4307584"/>
            <a:ext cx="3466480" cy="1569660"/>
          </a:xfrm>
          <a:prstGeom prst="rect">
            <a:avLst/>
          </a:prstGeom>
          <a:noFill/>
        </p:spPr>
        <p:txBody>
          <a:bodyPr wrap="square" rtlCol="0">
            <a:spAutoFit/>
          </a:bodyPr>
          <a:lstStyle/>
          <a:p>
            <a:pPr algn="r"/>
            <a:r>
              <a:rPr lang="en-US" sz="4800" b="1" i="0" dirty="0">
                <a:solidFill>
                  <a:srgbClr val="FDC300"/>
                </a:solidFill>
                <a:latin typeface="+mj-lt"/>
                <a:ea typeface="Arial" charset="0"/>
                <a:cs typeface="Arial" charset="0"/>
              </a:rPr>
              <a:t>In the beginning…</a:t>
            </a:r>
          </a:p>
        </p:txBody>
      </p:sp>
      <p:sp>
        <p:nvSpPr>
          <p:cNvPr id="3" name="TextBox 2">
            <a:extLst>
              <a:ext uri="{FF2B5EF4-FFF2-40B4-BE49-F238E27FC236}">
                <a16:creationId xmlns:a16="http://schemas.microsoft.com/office/drawing/2014/main" id="{BFAA0A26-9766-7303-768D-0C8CB68D1E97}"/>
              </a:ext>
            </a:extLst>
          </p:cNvPr>
          <p:cNvSpPr txBox="1"/>
          <p:nvPr/>
        </p:nvSpPr>
        <p:spPr>
          <a:xfrm>
            <a:off x="294290" y="1403131"/>
            <a:ext cx="8860220" cy="923330"/>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rPr>
              <a:t>The original version of the service desk was not a great success</a:t>
            </a:r>
          </a:p>
          <a:p>
            <a:endParaRPr lang="en-GB" dirty="0">
              <a:latin typeface="Verdana" panose="020B0604030504040204" pitchFamily="34" charset="0"/>
              <a:ea typeface="Verdana" panose="020B0604030504040204" pitchFamily="34" charset="0"/>
            </a:endParaRPr>
          </a:p>
          <a:p>
            <a:r>
              <a:rPr lang="en-GB" dirty="0">
                <a:latin typeface="Verdana" panose="020B0604030504040204" pitchFamily="34" charset="0"/>
                <a:ea typeface="Verdana" panose="020B0604030504040204" pitchFamily="34" charset="0"/>
              </a:rPr>
              <a:t>Ticket backlog soon got out of hand, but this wasn’t visible to anyone:</a:t>
            </a:r>
          </a:p>
        </p:txBody>
      </p:sp>
      <p:sp>
        <p:nvSpPr>
          <p:cNvPr id="10" name="TextBox 9">
            <a:extLst>
              <a:ext uri="{FF2B5EF4-FFF2-40B4-BE49-F238E27FC236}">
                <a16:creationId xmlns:a16="http://schemas.microsoft.com/office/drawing/2014/main" id="{63EE2020-6C36-A523-8BC8-A0235F295649}"/>
              </a:ext>
            </a:extLst>
          </p:cNvPr>
          <p:cNvSpPr txBox="1"/>
          <p:nvPr/>
        </p:nvSpPr>
        <p:spPr>
          <a:xfrm>
            <a:off x="544451" y="2505670"/>
            <a:ext cx="7793180" cy="2862322"/>
          </a:xfrm>
          <a:prstGeom prst="rect">
            <a:avLst/>
          </a:prstGeom>
          <a:noFill/>
        </p:spPr>
        <p:txBody>
          <a:bodyPr wrap="square" rtlCol="0">
            <a:spAutoFit/>
          </a:bodyPr>
          <a:lstStyle/>
          <a:p>
            <a:r>
              <a:rPr lang="en-GB" i="1" dirty="0">
                <a:solidFill>
                  <a:schemeClr val="accent2"/>
                </a:solidFill>
                <a:latin typeface="Verdana" panose="020B0604030504040204" pitchFamily="34" charset="0"/>
                <a:ea typeface="Verdana" panose="020B0604030504040204" pitchFamily="34" charset="0"/>
              </a:rPr>
              <a:t>During one SMT meeting, the new CIO asked how many open tickets there were</a:t>
            </a:r>
          </a:p>
          <a:p>
            <a:endParaRPr lang="en-GB" i="1" dirty="0">
              <a:solidFill>
                <a:schemeClr val="accent2"/>
              </a:solidFill>
              <a:latin typeface="Verdana" panose="020B0604030504040204" pitchFamily="34" charset="0"/>
              <a:ea typeface="Verdana" panose="020B0604030504040204" pitchFamily="34" charset="0"/>
            </a:endParaRPr>
          </a:p>
          <a:p>
            <a:r>
              <a:rPr lang="en-GB" i="1" dirty="0">
                <a:solidFill>
                  <a:schemeClr val="accent2"/>
                </a:solidFill>
                <a:latin typeface="Verdana" panose="020B0604030504040204" pitchFamily="34" charset="0"/>
                <a:ea typeface="Verdana" panose="020B0604030504040204" pitchFamily="34" charset="0"/>
              </a:rPr>
              <a:t>Reluctantly, they conceded that there were around 1,600 open tickets (for approx. 2,000 customers)</a:t>
            </a:r>
          </a:p>
          <a:p>
            <a:endParaRPr lang="en-GB" i="1" dirty="0">
              <a:solidFill>
                <a:schemeClr val="accent2"/>
              </a:solidFill>
              <a:latin typeface="Verdana" panose="020B0604030504040204" pitchFamily="34" charset="0"/>
              <a:ea typeface="Verdana" panose="020B0604030504040204" pitchFamily="34" charset="0"/>
            </a:endParaRPr>
          </a:p>
          <a:p>
            <a:r>
              <a:rPr lang="en-GB" i="1" dirty="0">
                <a:solidFill>
                  <a:schemeClr val="accent2"/>
                </a:solidFill>
                <a:latin typeface="Verdana" panose="020B0604030504040204" pitchFamily="34" charset="0"/>
                <a:ea typeface="Verdana" panose="020B0604030504040204" pitchFamily="34" charset="0"/>
              </a:rPr>
              <a:t>and over 1,000 hadn’t yet been assigned to anyone to look at</a:t>
            </a:r>
          </a:p>
          <a:p>
            <a:endParaRPr lang="en-GB" i="1" dirty="0">
              <a:solidFill>
                <a:schemeClr val="accent2"/>
              </a:solidFill>
              <a:latin typeface="Verdana" panose="020B0604030504040204" pitchFamily="34" charset="0"/>
              <a:ea typeface="Verdana" panose="020B0604030504040204" pitchFamily="34" charset="0"/>
            </a:endParaRPr>
          </a:p>
          <a:p>
            <a:r>
              <a:rPr lang="en-GB" i="1" dirty="0">
                <a:solidFill>
                  <a:schemeClr val="accent2"/>
                </a:solidFill>
                <a:latin typeface="Verdana" panose="020B0604030504040204" pitchFamily="34" charset="0"/>
                <a:ea typeface="Verdana" panose="020B0604030504040204" pitchFamily="34" charset="0"/>
              </a:rPr>
              <a:t>Ticket volumes soon dropped. Only when customers realised there was no point logging anything</a:t>
            </a:r>
          </a:p>
        </p:txBody>
      </p:sp>
    </p:spTree>
    <p:extLst>
      <p:ext uri="{BB962C8B-B14F-4D97-AF65-F5344CB8AC3E}">
        <p14:creationId xmlns:p14="http://schemas.microsoft.com/office/powerpoint/2010/main" val="1410764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9064" y="442128"/>
            <a:ext cx="1283832" cy="804781"/>
          </a:xfrm>
          <a:prstGeom prst="rect">
            <a:avLst/>
          </a:prstGeom>
        </p:spPr>
      </p:pic>
      <p:sp>
        <p:nvSpPr>
          <p:cNvPr id="7" name="Rectangle 8"/>
          <p:cNvSpPr/>
          <p:nvPr/>
        </p:nvSpPr>
        <p:spPr>
          <a:xfrm>
            <a:off x="7205033" y="-1"/>
            <a:ext cx="4998720" cy="6869493"/>
          </a:xfrm>
          <a:custGeom>
            <a:avLst/>
            <a:gdLst>
              <a:gd name="connsiteX0" fmla="*/ 0 w 9511553"/>
              <a:gd name="connsiteY0" fmla="*/ 0 h 6866965"/>
              <a:gd name="connsiteX1" fmla="*/ 9511553 w 9511553"/>
              <a:gd name="connsiteY1" fmla="*/ 0 h 6866965"/>
              <a:gd name="connsiteX2" fmla="*/ 9511553 w 9511553"/>
              <a:gd name="connsiteY2" fmla="*/ 6866965 h 6866965"/>
              <a:gd name="connsiteX3" fmla="*/ 0 w 9511553"/>
              <a:gd name="connsiteY3" fmla="*/ 6866965 h 6866965"/>
              <a:gd name="connsiteX4" fmla="*/ 0 w 9511553"/>
              <a:gd name="connsiteY4" fmla="*/ 0 h 6866965"/>
              <a:gd name="connsiteX0" fmla="*/ 5871883 w 9511553"/>
              <a:gd name="connsiteY0" fmla="*/ 466165 h 6866965"/>
              <a:gd name="connsiteX1" fmla="*/ 9511553 w 9511553"/>
              <a:gd name="connsiteY1" fmla="*/ 0 h 6866965"/>
              <a:gd name="connsiteX2" fmla="*/ 9511553 w 9511553"/>
              <a:gd name="connsiteY2" fmla="*/ 6866965 h 6866965"/>
              <a:gd name="connsiteX3" fmla="*/ 0 w 9511553"/>
              <a:gd name="connsiteY3" fmla="*/ 6866965 h 6866965"/>
              <a:gd name="connsiteX4" fmla="*/ 5871883 w 9511553"/>
              <a:gd name="connsiteY4" fmla="*/ 466165 h 6866965"/>
              <a:gd name="connsiteX0" fmla="*/ 6122895 w 9511553"/>
              <a:gd name="connsiteY0" fmla="*/ 8965 h 6866965"/>
              <a:gd name="connsiteX1" fmla="*/ 9511553 w 9511553"/>
              <a:gd name="connsiteY1" fmla="*/ 0 h 6866965"/>
              <a:gd name="connsiteX2" fmla="*/ 9511553 w 9511553"/>
              <a:gd name="connsiteY2" fmla="*/ 6866965 h 6866965"/>
              <a:gd name="connsiteX3" fmla="*/ 0 w 9511553"/>
              <a:gd name="connsiteY3" fmla="*/ 6866965 h 6866965"/>
              <a:gd name="connsiteX4" fmla="*/ 6122895 w 9511553"/>
              <a:gd name="connsiteY4" fmla="*/ 8965 h 6866965"/>
              <a:gd name="connsiteX0" fmla="*/ 376519 w 3765177"/>
              <a:gd name="connsiteY0" fmla="*/ 8965 h 6866965"/>
              <a:gd name="connsiteX1" fmla="*/ 3765177 w 3765177"/>
              <a:gd name="connsiteY1" fmla="*/ 0 h 6866965"/>
              <a:gd name="connsiteX2" fmla="*/ 3765177 w 3765177"/>
              <a:gd name="connsiteY2" fmla="*/ 6866965 h 6866965"/>
              <a:gd name="connsiteX3" fmla="*/ 0 w 3765177"/>
              <a:gd name="connsiteY3" fmla="*/ 5880847 h 6866965"/>
              <a:gd name="connsiteX4" fmla="*/ 376519 w 3765177"/>
              <a:gd name="connsiteY4" fmla="*/ 8965 h 6866965"/>
              <a:gd name="connsiteX0" fmla="*/ 4204448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4204448 w 7593106"/>
              <a:gd name="connsiteY4" fmla="*/ 896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4168589 w 7593106"/>
              <a:gd name="connsiteY0" fmla="*/ 295835 h 6866965"/>
              <a:gd name="connsiteX1" fmla="*/ 7593106 w 7593106"/>
              <a:gd name="connsiteY1" fmla="*/ 0 h 6866965"/>
              <a:gd name="connsiteX2" fmla="*/ 7593106 w 7593106"/>
              <a:gd name="connsiteY2" fmla="*/ 6866965 h 6866965"/>
              <a:gd name="connsiteX3" fmla="*/ 0 w 7593106"/>
              <a:gd name="connsiteY3" fmla="*/ 6858000 h 6866965"/>
              <a:gd name="connsiteX4" fmla="*/ 4168589 w 7593106"/>
              <a:gd name="connsiteY4" fmla="*/ 29583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3944471 w 7593106"/>
              <a:gd name="connsiteY0" fmla="*/ 17930 h 6866965"/>
              <a:gd name="connsiteX1" fmla="*/ 7593106 w 7593106"/>
              <a:gd name="connsiteY1" fmla="*/ 0 h 6866965"/>
              <a:gd name="connsiteX2" fmla="*/ 7593106 w 7593106"/>
              <a:gd name="connsiteY2" fmla="*/ 6866965 h 6866965"/>
              <a:gd name="connsiteX3" fmla="*/ 0 w 7593106"/>
              <a:gd name="connsiteY3" fmla="*/ 6858000 h 6866965"/>
              <a:gd name="connsiteX4" fmla="*/ 3944471 w 7593106"/>
              <a:gd name="connsiteY4" fmla="*/ 17930 h 6866965"/>
              <a:gd name="connsiteX0" fmla="*/ 3962400 w 7593106"/>
              <a:gd name="connsiteY0" fmla="*/ 0 h 6875929"/>
              <a:gd name="connsiteX1" fmla="*/ 7593106 w 7593106"/>
              <a:gd name="connsiteY1" fmla="*/ 8964 h 6875929"/>
              <a:gd name="connsiteX2" fmla="*/ 7593106 w 7593106"/>
              <a:gd name="connsiteY2" fmla="*/ 6875929 h 6875929"/>
              <a:gd name="connsiteX3" fmla="*/ 0 w 7593106"/>
              <a:gd name="connsiteY3" fmla="*/ 6866964 h 6875929"/>
              <a:gd name="connsiteX4" fmla="*/ 3962400 w 7593106"/>
              <a:gd name="connsiteY4" fmla="*/ 0 h 6875929"/>
              <a:gd name="connsiteX0" fmla="*/ 3971365 w 7602071"/>
              <a:gd name="connsiteY0" fmla="*/ 0 h 6884894"/>
              <a:gd name="connsiteX1" fmla="*/ 7602071 w 7602071"/>
              <a:gd name="connsiteY1" fmla="*/ 8964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6074485 w 7602071"/>
              <a:gd name="connsiteY1" fmla="*/ 331693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4998720 w 7602071"/>
              <a:gd name="connsiteY1" fmla="*/ 19721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4998720"/>
              <a:gd name="connsiteY0" fmla="*/ 0 h 6884894"/>
              <a:gd name="connsiteX1" fmla="*/ 4998720 w 4998720"/>
              <a:gd name="connsiteY1" fmla="*/ 19721 h 6884894"/>
              <a:gd name="connsiteX2" fmla="*/ 4148866 w 4998720"/>
              <a:gd name="connsiteY2" fmla="*/ 6251985 h 6884894"/>
              <a:gd name="connsiteX3" fmla="*/ 0 w 4998720"/>
              <a:gd name="connsiteY3" fmla="*/ 6884894 h 6884894"/>
              <a:gd name="connsiteX4" fmla="*/ 3971365 w 4998720"/>
              <a:gd name="connsiteY4" fmla="*/ 0 h 6884894"/>
              <a:gd name="connsiteX0" fmla="*/ 3971365 w 4998720"/>
              <a:gd name="connsiteY0" fmla="*/ 0 h 6897444"/>
              <a:gd name="connsiteX1" fmla="*/ 4998720 w 4998720"/>
              <a:gd name="connsiteY1" fmla="*/ 19721 h 6897444"/>
              <a:gd name="connsiteX2" fmla="*/ 4998720 w 4998720"/>
              <a:gd name="connsiteY2" fmla="*/ 6897444 h 6897444"/>
              <a:gd name="connsiteX3" fmla="*/ 0 w 4998720"/>
              <a:gd name="connsiteY3" fmla="*/ 6884894 h 6897444"/>
              <a:gd name="connsiteX4" fmla="*/ 3971365 w 4998720"/>
              <a:gd name="connsiteY4" fmla="*/ 0 h 6897444"/>
              <a:gd name="connsiteX0" fmla="*/ 3971365 w 4998720"/>
              <a:gd name="connsiteY0" fmla="*/ 0 h 6897444"/>
              <a:gd name="connsiteX1" fmla="*/ 4998720 w 4998720"/>
              <a:gd name="connsiteY1" fmla="*/ 8963 h 6897444"/>
              <a:gd name="connsiteX2" fmla="*/ 4998720 w 4998720"/>
              <a:gd name="connsiteY2" fmla="*/ 6897444 h 6897444"/>
              <a:gd name="connsiteX3" fmla="*/ 0 w 4998720"/>
              <a:gd name="connsiteY3" fmla="*/ 6884894 h 6897444"/>
              <a:gd name="connsiteX4" fmla="*/ 3971365 w 4998720"/>
              <a:gd name="connsiteY4" fmla="*/ 0 h 689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720" h="6897444">
                <a:moveTo>
                  <a:pt x="3971365" y="0"/>
                </a:moveTo>
                <a:lnTo>
                  <a:pt x="4998720" y="8963"/>
                </a:lnTo>
                <a:lnTo>
                  <a:pt x="4998720" y="6897444"/>
                </a:lnTo>
                <a:lnTo>
                  <a:pt x="0" y="6884894"/>
                </a:lnTo>
                <a:lnTo>
                  <a:pt x="3971365" y="0"/>
                </a:lnTo>
                <a:close/>
              </a:path>
            </a:pathLst>
          </a:custGeom>
          <a:solidFill>
            <a:srgbClr val="494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537452" y="4307584"/>
            <a:ext cx="3466480" cy="1569660"/>
          </a:xfrm>
          <a:prstGeom prst="rect">
            <a:avLst/>
          </a:prstGeom>
          <a:noFill/>
        </p:spPr>
        <p:txBody>
          <a:bodyPr wrap="square" rtlCol="0">
            <a:spAutoFit/>
          </a:bodyPr>
          <a:lstStyle/>
          <a:p>
            <a:pPr algn="r"/>
            <a:r>
              <a:rPr lang="en-US" sz="4800" b="1" i="0">
                <a:solidFill>
                  <a:srgbClr val="FDC300"/>
                </a:solidFill>
                <a:latin typeface="+mj-lt"/>
                <a:ea typeface="Arial" charset="0"/>
                <a:cs typeface="Arial" charset="0"/>
              </a:rPr>
              <a:t>In the beginning…</a:t>
            </a:r>
          </a:p>
        </p:txBody>
      </p:sp>
      <p:sp>
        <p:nvSpPr>
          <p:cNvPr id="3" name="TextBox 2">
            <a:extLst>
              <a:ext uri="{FF2B5EF4-FFF2-40B4-BE49-F238E27FC236}">
                <a16:creationId xmlns:a16="http://schemas.microsoft.com/office/drawing/2014/main" id="{BFAA0A26-9766-7303-768D-0C8CB68D1E97}"/>
              </a:ext>
            </a:extLst>
          </p:cNvPr>
          <p:cNvSpPr txBox="1"/>
          <p:nvPr/>
        </p:nvSpPr>
        <p:spPr>
          <a:xfrm>
            <a:off x="294290" y="1403131"/>
            <a:ext cx="8860220" cy="923330"/>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rPr>
              <a:t>At the time, the rest of the department was not much better</a:t>
            </a:r>
          </a:p>
          <a:p>
            <a:endParaRPr lang="en-GB" dirty="0">
              <a:latin typeface="Verdana" panose="020B0604030504040204" pitchFamily="34" charset="0"/>
              <a:ea typeface="Verdana" panose="020B0604030504040204" pitchFamily="34" charset="0"/>
            </a:endParaRPr>
          </a:p>
          <a:p>
            <a:r>
              <a:rPr lang="en-GB" dirty="0">
                <a:latin typeface="Verdana" panose="020B0604030504040204" pitchFamily="34" charset="0"/>
                <a:ea typeface="Verdana" panose="020B0604030504040204" pitchFamily="34" charset="0"/>
              </a:rPr>
              <a:t>There were no processes, no CAB, no monitoring, no governance</a:t>
            </a:r>
          </a:p>
        </p:txBody>
      </p:sp>
      <p:sp>
        <p:nvSpPr>
          <p:cNvPr id="10" name="TextBox 9">
            <a:extLst>
              <a:ext uri="{FF2B5EF4-FFF2-40B4-BE49-F238E27FC236}">
                <a16:creationId xmlns:a16="http://schemas.microsoft.com/office/drawing/2014/main" id="{63EE2020-6C36-A523-8BC8-A0235F295649}"/>
              </a:ext>
            </a:extLst>
          </p:cNvPr>
          <p:cNvSpPr txBox="1"/>
          <p:nvPr/>
        </p:nvSpPr>
        <p:spPr>
          <a:xfrm>
            <a:off x="544452" y="2505285"/>
            <a:ext cx="7555839" cy="3416320"/>
          </a:xfrm>
          <a:prstGeom prst="rect">
            <a:avLst/>
          </a:prstGeom>
          <a:noFill/>
        </p:spPr>
        <p:txBody>
          <a:bodyPr wrap="square" rtlCol="0">
            <a:spAutoFit/>
          </a:bodyPr>
          <a:lstStyle/>
          <a:p>
            <a:r>
              <a:rPr lang="en-GB" i="1" dirty="0">
                <a:solidFill>
                  <a:schemeClr val="accent2"/>
                </a:solidFill>
                <a:latin typeface="Verdana" panose="020B0604030504040204" pitchFamily="34" charset="0"/>
                <a:ea typeface="Verdana" panose="020B0604030504040204" pitchFamily="34" charset="0"/>
              </a:rPr>
              <a:t>Without testing it, an engineer deployed a global change to group policy that had the effect of taking every PC off the corporate network</a:t>
            </a:r>
          </a:p>
          <a:p>
            <a:endParaRPr lang="en-GB" i="1" dirty="0">
              <a:solidFill>
                <a:schemeClr val="accent2"/>
              </a:solidFill>
              <a:latin typeface="Verdana" panose="020B0604030504040204" pitchFamily="34" charset="0"/>
              <a:ea typeface="Verdana" panose="020B0604030504040204" pitchFamily="34" charset="0"/>
            </a:endParaRPr>
          </a:p>
          <a:p>
            <a:r>
              <a:rPr lang="en-GB" i="1" dirty="0">
                <a:solidFill>
                  <a:schemeClr val="accent2"/>
                </a:solidFill>
                <a:latin typeface="Verdana" panose="020B0604030504040204" pitchFamily="34" charset="0"/>
                <a:ea typeface="Verdana" panose="020B0604030504040204" pitchFamily="34" charset="0"/>
              </a:rPr>
              <a:t>By the time the problem was noticed, hundreds of customers were no longer able to work</a:t>
            </a:r>
          </a:p>
          <a:p>
            <a:endParaRPr lang="en-GB" i="1" dirty="0">
              <a:solidFill>
                <a:schemeClr val="accent2"/>
              </a:solidFill>
              <a:latin typeface="Verdana" panose="020B0604030504040204" pitchFamily="34" charset="0"/>
              <a:ea typeface="Verdana" panose="020B0604030504040204" pitchFamily="34" charset="0"/>
            </a:endParaRPr>
          </a:p>
          <a:p>
            <a:r>
              <a:rPr lang="en-GB" i="1" dirty="0">
                <a:solidFill>
                  <a:schemeClr val="accent2"/>
                </a:solidFill>
                <a:latin typeface="Verdana" panose="020B0604030504040204" pitchFamily="34" charset="0"/>
                <a:ea typeface="Verdana" panose="020B0604030504040204" pitchFamily="34" charset="0"/>
              </a:rPr>
              <a:t>Each required an engineer to visit to manual reconnect them to the network</a:t>
            </a:r>
          </a:p>
          <a:p>
            <a:endParaRPr lang="en-GB" i="1" dirty="0">
              <a:solidFill>
                <a:schemeClr val="accent2"/>
              </a:solidFill>
              <a:latin typeface="Verdana" panose="020B0604030504040204" pitchFamily="34" charset="0"/>
              <a:ea typeface="Verdana" panose="020B0604030504040204" pitchFamily="34" charset="0"/>
            </a:endParaRPr>
          </a:p>
          <a:p>
            <a:r>
              <a:rPr lang="en-GB" i="1" dirty="0">
                <a:solidFill>
                  <a:schemeClr val="accent2"/>
                </a:solidFill>
                <a:latin typeface="Verdana" panose="020B0604030504040204" pitchFamily="34" charset="0"/>
                <a:ea typeface="Verdana" panose="020B0604030504040204" pitchFamily="34" charset="0"/>
              </a:rPr>
              <a:t>Thousands of business hours were lost on WD’s very own ‘Black Friday’</a:t>
            </a:r>
          </a:p>
        </p:txBody>
      </p:sp>
    </p:spTree>
    <p:extLst>
      <p:ext uri="{BB962C8B-B14F-4D97-AF65-F5344CB8AC3E}">
        <p14:creationId xmlns:p14="http://schemas.microsoft.com/office/powerpoint/2010/main" val="14501130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trong woman superhero landing powerful action Vector Image">
            <a:extLst>
              <a:ext uri="{FF2B5EF4-FFF2-40B4-BE49-F238E27FC236}">
                <a16:creationId xmlns:a16="http://schemas.microsoft.com/office/drawing/2014/main" id="{E04045F5-9161-BEC7-D165-1B025AEA2C6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822285" y="1103"/>
            <a:ext cx="5559449" cy="68568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8">
            <a:extLst>
              <a:ext uri="{FF2B5EF4-FFF2-40B4-BE49-F238E27FC236}">
                <a16:creationId xmlns:a16="http://schemas.microsoft.com/office/drawing/2014/main" id="{6BD8894E-46ED-A0F0-54F2-9F485D00DAAF}"/>
              </a:ext>
            </a:extLst>
          </p:cNvPr>
          <p:cNvSpPr/>
          <p:nvPr/>
        </p:nvSpPr>
        <p:spPr>
          <a:xfrm flipH="1">
            <a:off x="-1" y="0"/>
            <a:ext cx="5381625" cy="6877050"/>
          </a:xfrm>
          <a:custGeom>
            <a:avLst/>
            <a:gdLst>
              <a:gd name="connsiteX0" fmla="*/ 0 w 9511553"/>
              <a:gd name="connsiteY0" fmla="*/ 0 h 6866965"/>
              <a:gd name="connsiteX1" fmla="*/ 9511553 w 9511553"/>
              <a:gd name="connsiteY1" fmla="*/ 0 h 6866965"/>
              <a:gd name="connsiteX2" fmla="*/ 9511553 w 9511553"/>
              <a:gd name="connsiteY2" fmla="*/ 6866965 h 6866965"/>
              <a:gd name="connsiteX3" fmla="*/ 0 w 9511553"/>
              <a:gd name="connsiteY3" fmla="*/ 6866965 h 6866965"/>
              <a:gd name="connsiteX4" fmla="*/ 0 w 9511553"/>
              <a:gd name="connsiteY4" fmla="*/ 0 h 6866965"/>
              <a:gd name="connsiteX0" fmla="*/ 5871883 w 9511553"/>
              <a:gd name="connsiteY0" fmla="*/ 466165 h 6866965"/>
              <a:gd name="connsiteX1" fmla="*/ 9511553 w 9511553"/>
              <a:gd name="connsiteY1" fmla="*/ 0 h 6866965"/>
              <a:gd name="connsiteX2" fmla="*/ 9511553 w 9511553"/>
              <a:gd name="connsiteY2" fmla="*/ 6866965 h 6866965"/>
              <a:gd name="connsiteX3" fmla="*/ 0 w 9511553"/>
              <a:gd name="connsiteY3" fmla="*/ 6866965 h 6866965"/>
              <a:gd name="connsiteX4" fmla="*/ 5871883 w 9511553"/>
              <a:gd name="connsiteY4" fmla="*/ 466165 h 6866965"/>
              <a:gd name="connsiteX0" fmla="*/ 6122895 w 9511553"/>
              <a:gd name="connsiteY0" fmla="*/ 8965 h 6866965"/>
              <a:gd name="connsiteX1" fmla="*/ 9511553 w 9511553"/>
              <a:gd name="connsiteY1" fmla="*/ 0 h 6866965"/>
              <a:gd name="connsiteX2" fmla="*/ 9511553 w 9511553"/>
              <a:gd name="connsiteY2" fmla="*/ 6866965 h 6866965"/>
              <a:gd name="connsiteX3" fmla="*/ 0 w 9511553"/>
              <a:gd name="connsiteY3" fmla="*/ 6866965 h 6866965"/>
              <a:gd name="connsiteX4" fmla="*/ 6122895 w 9511553"/>
              <a:gd name="connsiteY4" fmla="*/ 8965 h 6866965"/>
              <a:gd name="connsiteX0" fmla="*/ 376519 w 3765177"/>
              <a:gd name="connsiteY0" fmla="*/ 8965 h 6866965"/>
              <a:gd name="connsiteX1" fmla="*/ 3765177 w 3765177"/>
              <a:gd name="connsiteY1" fmla="*/ 0 h 6866965"/>
              <a:gd name="connsiteX2" fmla="*/ 3765177 w 3765177"/>
              <a:gd name="connsiteY2" fmla="*/ 6866965 h 6866965"/>
              <a:gd name="connsiteX3" fmla="*/ 0 w 3765177"/>
              <a:gd name="connsiteY3" fmla="*/ 5880847 h 6866965"/>
              <a:gd name="connsiteX4" fmla="*/ 376519 w 3765177"/>
              <a:gd name="connsiteY4" fmla="*/ 8965 h 6866965"/>
              <a:gd name="connsiteX0" fmla="*/ 4204448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4204448 w 7593106"/>
              <a:gd name="connsiteY4" fmla="*/ 896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4168589 w 7593106"/>
              <a:gd name="connsiteY0" fmla="*/ 295835 h 6866965"/>
              <a:gd name="connsiteX1" fmla="*/ 7593106 w 7593106"/>
              <a:gd name="connsiteY1" fmla="*/ 0 h 6866965"/>
              <a:gd name="connsiteX2" fmla="*/ 7593106 w 7593106"/>
              <a:gd name="connsiteY2" fmla="*/ 6866965 h 6866965"/>
              <a:gd name="connsiteX3" fmla="*/ 0 w 7593106"/>
              <a:gd name="connsiteY3" fmla="*/ 6858000 h 6866965"/>
              <a:gd name="connsiteX4" fmla="*/ 4168589 w 7593106"/>
              <a:gd name="connsiteY4" fmla="*/ 29583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3944471 w 7593106"/>
              <a:gd name="connsiteY0" fmla="*/ 17930 h 6866965"/>
              <a:gd name="connsiteX1" fmla="*/ 7593106 w 7593106"/>
              <a:gd name="connsiteY1" fmla="*/ 0 h 6866965"/>
              <a:gd name="connsiteX2" fmla="*/ 7593106 w 7593106"/>
              <a:gd name="connsiteY2" fmla="*/ 6866965 h 6866965"/>
              <a:gd name="connsiteX3" fmla="*/ 0 w 7593106"/>
              <a:gd name="connsiteY3" fmla="*/ 6858000 h 6866965"/>
              <a:gd name="connsiteX4" fmla="*/ 3944471 w 7593106"/>
              <a:gd name="connsiteY4" fmla="*/ 17930 h 6866965"/>
              <a:gd name="connsiteX0" fmla="*/ 3962400 w 7593106"/>
              <a:gd name="connsiteY0" fmla="*/ 0 h 6875929"/>
              <a:gd name="connsiteX1" fmla="*/ 7593106 w 7593106"/>
              <a:gd name="connsiteY1" fmla="*/ 8964 h 6875929"/>
              <a:gd name="connsiteX2" fmla="*/ 7593106 w 7593106"/>
              <a:gd name="connsiteY2" fmla="*/ 6875929 h 6875929"/>
              <a:gd name="connsiteX3" fmla="*/ 0 w 7593106"/>
              <a:gd name="connsiteY3" fmla="*/ 6866964 h 6875929"/>
              <a:gd name="connsiteX4" fmla="*/ 3962400 w 7593106"/>
              <a:gd name="connsiteY4" fmla="*/ 0 h 6875929"/>
              <a:gd name="connsiteX0" fmla="*/ 3971365 w 7602071"/>
              <a:gd name="connsiteY0" fmla="*/ 0 h 6884894"/>
              <a:gd name="connsiteX1" fmla="*/ 7602071 w 7602071"/>
              <a:gd name="connsiteY1" fmla="*/ 8964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6074485 w 7602071"/>
              <a:gd name="connsiteY1" fmla="*/ 331693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4998720 w 7602071"/>
              <a:gd name="connsiteY1" fmla="*/ 19721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4998720"/>
              <a:gd name="connsiteY0" fmla="*/ 0 h 6884894"/>
              <a:gd name="connsiteX1" fmla="*/ 4998720 w 4998720"/>
              <a:gd name="connsiteY1" fmla="*/ 19721 h 6884894"/>
              <a:gd name="connsiteX2" fmla="*/ 4148866 w 4998720"/>
              <a:gd name="connsiteY2" fmla="*/ 6251985 h 6884894"/>
              <a:gd name="connsiteX3" fmla="*/ 0 w 4998720"/>
              <a:gd name="connsiteY3" fmla="*/ 6884894 h 6884894"/>
              <a:gd name="connsiteX4" fmla="*/ 3971365 w 4998720"/>
              <a:gd name="connsiteY4" fmla="*/ 0 h 6884894"/>
              <a:gd name="connsiteX0" fmla="*/ 3971365 w 4998720"/>
              <a:gd name="connsiteY0" fmla="*/ 0 h 6897444"/>
              <a:gd name="connsiteX1" fmla="*/ 4998720 w 4998720"/>
              <a:gd name="connsiteY1" fmla="*/ 19721 h 6897444"/>
              <a:gd name="connsiteX2" fmla="*/ 4998720 w 4998720"/>
              <a:gd name="connsiteY2" fmla="*/ 6897444 h 6897444"/>
              <a:gd name="connsiteX3" fmla="*/ 0 w 4998720"/>
              <a:gd name="connsiteY3" fmla="*/ 6884894 h 6897444"/>
              <a:gd name="connsiteX4" fmla="*/ 3971365 w 4998720"/>
              <a:gd name="connsiteY4" fmla="*/ 0 h 6897444"/>
              <a:gd name="connsiteX0" fmla="*/ 3971365 w 4998720"/>
              <a:gd name="connsiteY0" fmla="*/ 0 h 6897444"/>
              <a:gd name="connsiteX1" fmla="*/ 4998720 w 4998720"/>
              <a:gd name="connsiteY1" fmla="*/ 8963 h 6897444"/>
              <a:gd name="connsiteX2" fmla="*/ 4998720 w 4998720"/>
              <a:gd name="connsiteY2" fmla="*/ 6897444 h 6897444"/>
              <a:gd name="connsiteX3" fmla="*/ 0 w 4998720"/>
              <a:gd name="connsiteY3" fmla="*/ 6884894 h 6897444"/>
              <a:gd name="connsiteX4" fmla="*/ 3971365 w 4998720"/>
              <a:gd name="connsiteY4" fmla="*/ 0 h 689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720" h="6897444">
                <a:moveTo>
                  <a:pt x="3971365" y="0"/>
                </a:moveTo>
                <a:lnTo>
                  <a:pt x="4998720" y="8963"/>
                </a:lnTo>
                <a:lnTo>
                  <a:pt x="4998720" y="6897444"/>
                </a:lnTo>
                <a:lnTo>
                  <a:pt x="0" y="6884894"/>
                </a:lnTo>
                <a:lnTo>
                  <a:pt x="3971365" y="0"/>
                </a:lnTo>
                <a:close/>
              </a:path>
            </a:pathLst>
          </a:custGeom>
          <a:solidFill>
            <a:srgbClr val="494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0000" y="540000"/>
            <a:ext cx="1283832" cy="804781"/>
          </a:xfrm>
          <a:prstGeom prst="rect">
            <a:avLst/>
          </a:prstGeom>
        </p:spPr>
      </p:pic>
      <p:sp>
        <p:nvSpPr>
          <p:cNvPr id="9" name="TextBox 8"/>
          <p:cNvSpPr txBox="1"/>
          <p:nvPr/>
        </p:nvSpPr>
        <p:spPr>
          <a:xfrm>
            <a:off x="267158" y="4498887"/>
            <a:ext cx="3008971" cy="1569660"/>
          </a:xfrm>
          <a:prstGeom prst="rect">
            <a:avLst/>
          </a:prstGeom>
          <a:noFill/>
        </p:spPr>
        <p:txBody>
          <a:bodyPr wrap="square" rtlCol="0">
            <a:spAutoFit/>
          </a:bodyPr>
          <a:lstStyle/>
          <a:p>
            <a:r>
              <a:rPr lang="en-US" sz="4800" b="1" i="0">
                <a:solidFill>
                  <a:srgbClr val="FDC300"/>
                </a:solidFill>
                <a:latin typeface="+mj-lt"/>
                <a:ea typeface="Arial" charset="0"/>
                <a:cs typeface="Arial" charset="0"/>
              </a:rPr>
              <a:t>Sam’s arrival</a:t>
            </a:r>
          </a:p>
        </p:txBody>
      </p:sp>
    </p:spTree>
    <p:extLst>
      <p:ext uri="{BB962C8B-B14F-4D97-AF65-F5344CB8AC3E}">
        <p14:creationId xmlns:p14="http://schemas.microsoft.com/office/powerpoint/2010/main" val="3685505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9064" y="442128"/>
            <a:ext cx="1283832" cy="804781"/>
          </a:xfrm>
          <a:prstGeom prst="rect">
            <a:avLst/>
          </a:prstGeom>
        </p:spPr>
      </p:pic>
      <p:sp>
        <p:nvSpPr>
          <p:cNvPr id="5" name="Rectangle 4"/>
          <p:cNvSpPr/>
          <p:nvPr/>
        </p:nvSpPr>
        <p:spPr>
          <a:xfrm>
            <a:off x="267158" y="1246909"/>
            <a:ext cx="7177605" cy="3108543"/>
          </a:xfrm>
          <a:prstGeom prst="rect">
            <a:avLst/>
          </a:prstGeom>
        </p:spPr>
        <p:txBody>
          <a:bodyPr wrap="square" anchor="t">
            <a:spAutoFit/>
          </a:bodyPr>
          <a:lstStyle/>
          <a:p>
            <a:endParaRPr lang="en-GB" sz="1600"/>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endParaRPr lang="en-GB" sz="1600"/>
          </a:p>
          <a:p>
            <a:endParaRPr lang="en-GB" sz="1600"/>
          </a:p>
          <a:p>
            <a:endParaRPr lang="en-GB" sz="1600" b="1" i="1"/>
          </a:p>
          <a:p>
            <a:endParaRPr lang="en-GB" sz="1600"/>
          </a:p>
          <a:p>
            <a:endParaRPr lang="en-GB" sz="1600"/>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endParaRPr lang="en-GB" sz="1600"/>
          </a:p>
          <a:p>
            <a:pPr fontAlgn="ctr"/>
            <a:endParaRPr lang="en-GB" sz="2000"/>
          </a:p>
        </p:txBody>
      </p:sp>
      <p:sp>
        <p:nvSpPr>
          <p:cNvPr id="9" name="TextBox 8"/>
          <p:cNvSpPr txBox="1"/>
          <p:nvPr/>
        </p:nvSpPr>
        <p:spPr>
          <a:xfrm>
            <a:off x="7787640" y="4441371"/>
            <a:ext cx="4622074" cy="830997"/>
          </a:xfrm>
          <a:prstGeom prst="rect">
            <a:avLst/>
          </a:prstGeom>
          <a:noFill/>
        </p:spPr>
        <p:txBody>
          <a:bodyPr wrap="square" rtlCol="0">
            <a:spAutoFit/>
          </a:bodyPr>
          <a:lstStyle/>
          <a:p>
            <a:pPr algn="ctr"/>
            <a:r>
              <a:rPr lang="en-US" sz="4800" b="1" i="0">
                <a:solidFill>
                  <a:srgbClr val="FDC300"/>
                </a:solidFill>
                <a:latin typeface="+mj-lt"/>
                <a:ea typeface="Arial" charset="0"/>
                <a:cs typeface="Arial" charset="0"/>
              </a:rPr>
              <a:t>Sam’s arrival</a:t>
            </a:r>
          </a:p>
        </p:txBody>
      </p:sp>
      <p:pic>
        <p:nvPicPr>
          <p:cNvPr id="1026" name="Picture 2" descr="The many variations on The Tortoise and the Hare">
            <a:extLst>
              <a:ext uri="{FF2B5EF4-FFF2-40B4-BE49-F238E27FC236}">
                <a16:creationId xmlns:a16="http://schemas.microsoft.com/office/drawing/2014/main" id="{2ECCFB5F-62AE-22F9-F9C6-9C3344DC5F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134"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p:nvPr/>
        </p:nvSpPr>
        <p:spPr>
          <a:xfrm>
            <a:off x="7193280" y="-11493"/>
            <a:ext cx="4998720" cy="6869493"/>
          </a:xfrm>
          <a:custGeom>
            <a:avLst/>
            <a:gdLst>
              <a:gd name="connsiteX0" fmla="*/ 0 w 9511553"/>
              <a:gd name="connsiteY0" fmla="*/ 0 h 6866965"/>
              <a:gd name="connsiteX1" fmla="*/ 9511553 w 9511553"/>
              <a:gd name="connsiteY1" fmla="*/ 0 h 6866965"/>
              <a:gd name="connsiteX2" fmla="*/ 9511553 w 9511553"/>
              <a:gd name="connsiteY2" fmla="*/ 6866965 h 6866965"/>
              <a:gd name="connsiteX3" fmla="*/ 0 w 9511553"/>
              <a:gd name="connsiteY3" fmla="*/ 6866965 h 6866965"/>
              <a:gd name="connsiteX4" fmla="*/ 0 w 9511553"/>
              <a:gd name="connsiteY4" fmla="*/ 0 h 6866965"/>
              <a:gd name="connsiteX0" fmla="*/ 5871883 w 9511553"/>
              <a:gd name="connsiteY0" fmla="*/ 466165 h 6866965"/>
              <a:gd name="connsiteX1" fmla="*/ 9511553 w 9511553"/>
              <a:gd name="connsiteY1" fmla="*/ 0 h 6866965"/>
              <a:gd name="connsiteX2" fmla="*/ 9511553 w 9511553"/>
              <a:gd name="connsiteY2" fmla="*/ 6866965 h 6866965"/>
              <a:gd name="connsiteX3" fmla="*/ 0 w 9511553"/>
              <a:gd name="connsiteY3" fmla="*/ 6866965 h 6866965"/>
              <a:gd name="connsiteX4" fmla="*/ 5871883 w 9511553"/>
              <a:gd name="connsiteY4" fmla="*/ 466165 h 6866965"/>
              <a:gd name="connsiteX0" fmla="*/ 6122895 w 9511553"/>
              <a:gd name="connsiteY0" fmla="*/ 8965 h 6866965"/>
              <a:gd name="connsiteX1" fmla="*/ 9511553 w 9511553"/>
              <a:gd name="connsiteY1" fmla="*/ 0 h 6866965"/>
              <a:gd name="connsiteX2" fmla="*/ 9511553 w 9511553"/>
              <a:gd name="connsiteY2" fmla="*/ 6866965 h 6866965"/>
              <a:gd name="connsiteX3" fmla="*/ 0 w 9511553"/>
              <a:gd name="connsiteY3" fmla="*/ 6866965 h 6866965"/>
              <a:gd name="connsiteX4" fmla="*/ 6122895 w 9511553"/>
              <a:gd name="connsiteY4" fmla="*/ 8965 h 6866965"/>
              <a:gd name="connsiteX0" fmla="*/ 376519 w 3765177"/>
              <a:gd name="connsiteY0" fmla="*/ 8965 h 6866965"/>
              <a:gd name="connsiteX1" fmla="*/ 3765177 w 3765177"/>
              <a:gd name="connsiteY1" fmla="*/ 0 h 6866965"/>
              <a:gd name="connsiteX2" fmla="*/ 3765177 w 3765177"/>
              <a:gd name="connsiteY2" fmla="*/ 6866965 h 6866965"/>
              <a:gd name="connsiteX3" fmla="*/ 0 w 3765177"/>
              <a:gd name="connsiteY3" fmla="*/ 5880847 h 6866965"/>
              <a:gd name="connsiteX4" fmla="*/ 376519 w 3765177"/>
              <a:gd name="connsiteY4" fmla="*/ 8965 h 6866965"/>
              <a:gd name="connsiteX0" fmla="*/ 4204448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4204448 w 7593106"/>
              <a:gd name="connsiteY4" fmla="*/ 896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4168589 w 7593106"/>
              <a:gd name="connsiteY0" fmla="*/ 295835 h 6866965"/>
              <a:gd name="connsiteX1" fmla="*/ 7593106 w 7593106"/>
              <a:gd name="connsiteY1" fmla="*/ 0 h 6866965"/>
              <a:gd name="connsiteX2" fmla="*/ 7593106 w 7593106"/>
              <a:gd name="connsiteY2" fmla="*/ 6866965 h 6866965"/>
              <a:gd name="connsiteX3" fmla="*/ 0 w 7593106"/>
              <a:gd name="connsiteY3" fmla="*/ 6858000 h 6866965"/>
              <a:gd name="connsiteX4" fmla="*/ 4168589 w 7593106"/>
              <a:gd name="connsiteY4" fmla="*/ 295835 h 6866965"/>
              <a:gd name="connsiteX0" fmla="*/ 3953436 w 7593106"/>
              <a:gd name="connsiteY0" fmla="*/ 8965 h 6866965"/>
              <a:gd name="connsiteX1" fmla="*/ 7593106 w 7593106"/>
              <a:gd name="connsiteY1" fmla="*/ 0 h 6866965"/>
              <a:gd name="connsiteX2" fmla="*/ 7593106 w 7593106"/>
              <a:gd name="connsiteY2" fmla="*/ 6866965 h 6866965"/>
              <a:gd name="connsiteX3" fmla="*/ 0 w 7593106"/>
              <a:gd name="connsiteY3" fmla="*/ 6858000 h 6866965"/>
              <a:gd name="connsiteX4" fmla="*/ 3953436 w 7593106"/>
              <a:gd name="connsiteY4" fmla="*/ 8965 h 6866965"/>
              <a:gd name="connsiteX0" fmla="*/ 3944471 w 7593106"/>
              <a:gd name="connsiteY0" fmla="*/ 17930 h 6866965"/>
              <a:gd name="connsiteX1" fmla="*/ 7593106 w 7593106"/>
              <a:gd name="connsiteY1" fmla="*/ 0 h 6866965"/>
              <a:gd name="connsiteX2" fmla="*/ 7593106 w 7593106"/>
              <a:gd name="connsiteY2" fmla="*/ 6866965 h 6866965"/>
              <a:gd name="connsiteX3" fmla="*/ 0 w 7593106"/>
              <a:gd name="connsiteY3" fmla="*/ 6858000 h 6866965"/>
              <a:gd name="connsiteX4" fmla="*/ 3944471 w 7593106"/>
              <a:gd name="connsiteY4" fmla="*/ 17930 h 6866965"/>
              <a:gd name="connsiteX0" fmla="*/ 3962400 w 7593106"/>
              <a:gd name="connsiteY0" fmla="*/ 0 h 6875929"/>
              <a:gd name="connsiteX1" fmla="*/ 7593106 w 7593106"/>
              <a:gd name="connsiteY1" fmla="*/ 8964 h 6875929"/>
              <a:gd name="connsiteX2" fmla="*/ 7593106 w 7593106"/>
              <a:gd name="connsiteY2" fmla="*/ 6875929 h 6875929"/>
              <a:gd name="connsiteX3" fmla="*/ 0 w 7593106"/>
              <a:gd name="connsiteY3" fmla="*/ 6866964 h 6875929"/>
              <a:gd name="connsiteX4" fmla="*/ 3962400 w 7593106"/>
              <a:gd name="connsiteY4" fmla="*/ 0 h 6875929"/>
              <a:gd name="connsiteX0" fmla="*/ 3971365 w 7602071"/>
              <a:gd name="connsiteY0" fmla="*/ 0 h 6884894"/>
              <a:gd name="connsiteX1" fmla="*/ 7602071 w 7602071"/>
              <a:gd name="connsiteY1" fmla="*/ 8964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6074485 w 7602071"/>
              <a:gd name="connsiteY1" fmla="*/ 331693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7602071"/>
              <a:gd name="connsiteY0" fmla="*/ 0 h 6884894"/>
              <a:gd name="connsiteX1" fmla="*/ 4998720 w 7602071"/>
              <a:gd name="connsiteY1" fmla="*/ 19721 h 6884894"/>
              <a:gd name="connsiteX2" fmla="*/ 7602071 w 7602071"/>
              <a:gd name="connsiteY2" fmla="*/ 6875929 h 6884894"/>
              <a:gd name="connsiteX3" fmla="*/ 0 w 7602071"/>
              <a:gd name="connsiteY3" fmla="*/ 6884894 h 6884894"/>
              <a:gd name="connsiteX4" fmla="*/ 3971365 w 7602071"/>
              <a:gd name="connsiteY4" fmla="*/ 0 h 6884894"/>
              <a:gd name="connsiteX0" fmla="*/ 3971365 w 4998720"/>
              <a:gd name="connsiteY0" fmla="*/ 0 h 6884894"/>
              <a:gd name="connsiteX1" fmla="*/ 4998720 w 4998720"/>
              <a:gd name="connsiteY1" fmla="*/ 19721 h 6884894"/>
              <a:gd name="connsiteX2" fmla="*/ 4148866 w 4998720"/>
              <a:gd name="connsiteY2" fmla="*/ 6251985 h 6884894"/>
              <a:gd name="connsiteX3" fmla="*/ 0 w 4998720"/>
              <a:gd name="connsiteY3" fmla="*/ 6884894 h 6884894"/>
              <a:gd name="connsiteX4" fmla="*/ 3971365 w 4998720"/>
              <a:gd name="connsiteY4" fmla="*/ 0 h 6884894"/>
              <a:gd name="connsiteX0" fmla="*/ 3971365 w 4998720"/>
              <a:gd name="connsiteY0" fmla="*/ 0 h 6897444"/>
              <a:gd name="connsiteX1" fmla="*/ 4998720 w 4998720"/>
              <a:gd name="connsiteY1" fmla="*/ 19721 h 6897444"/>
              <a:gd name="connsiteX2" fmla="*/ 4998720 w 4998720"/>
              <a:gd name="connsiteY2" fmla="*/ 6897444 h 6897444"/>
              <a:gd name="connsiteX3" fmla="*/ 0 w 4998720"/>
              <a:gd name="connsiteY3" fmla="*/ 6884894 h 6897444"/>
              <a:gd name="connsiteX4" fmla="*/ 3971365 w 4998720"/>
              <a:gd name="connsiteY4" fmla="*/ 0 h 6897444"/>
              <a:gd name="connsiteX0" fmla="*/ 3971365 w 4998720"/>
              <a:gd name="connsiteY0" fmla="*/ 0 h 6897444"/>
              <a:gd name="connsiteX1" fmla="*/ 4998720 w 4998720"/>
              <a:gd name="connsiteY1" fmla="*/ 8963 h 6897444"/>
              <a:gd name="connsiteX2" fmla="*/ 4998720 w 4998720"/>
              <a:gd name="connsiteY2" fmla="*/ 6897444 h 6897444"/>
              <a:gd name="connsiteX3" fmla="*/ 0 w 4998720"/>
              <a:gd name="connsiteY3" fmla="*/ 6884894 h 6897444"/>
              <a:gd name="connsiteX4" fmla="*/ 3971365 w 4998720"/>
              <a:gd name="connsiteY4" fmla="*/ 0 h 689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720" h="6897444">
                <a:moveTo>
                  <a:pt x="3971365" y="0"/>
                </a:moveTo>
                <a:lnTo>
                  <a:pt x="4998720" y="8963"/>
                </a:lnTo>
                <a:lnTo>
                  <a:pt x="4998720" y="6897444"/>
                </a:lnTo>
                <a:lnTo>
                  <a:pt x="0" y="6884894"/>
                </a:lnTo>
                <a:lnTo>
                  <a:pt x="3971365" y="0"/>
                </a:lnTo>
                <a:close/>
              </a:path>
            </a:pathLst>
          </a:custGeom>
          <a:solidFill>
            <a:srgbClr val="494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i="0">
              <a:solidFill>
                <a:srgbClr val="FDC300"/>
              </a:solidFill>
              <a:latin typeface="+mj-lt"/>
              <a:ea typeface="Arial" charset="0"/>
              <a:cs typeface="Arial" charset="0"/>
            </a:endParaRPr>
          </a:p>
        </p:txBody>
      </p:sp>
      <p:sp>
        <p:nvSpPr>
          <p:cNvPr id="4" name="TextBox 3">
            <a:extLst>
              <a:ext uri="{FF2B5EF4-FFF2-40B4-BE49-F238E27FC236}">
                <a16:creationId xmlns:a16="http://schemas.microsoft.com/office/drawing/2014/main" id="{F0A348C1-F04C-AC00-8716-E0694D09351A}"/>
              </a:ext>
            </a:extLst>
          </p:cNvPr>
          <p:cNvSpPr txBox="1"/>
          <p:nvPr/>
        </p:nvSpPr>
        <p:spPr>
          <a:xfrm>
            <a:off x="9154786" y="4270210"/>
            <a:ext cx="3408829" cy="1846659"/>
          </a:xfrm>
          <a:prstGeom prst="rect">
            <a:avLst/>
          </a:prstGeom>
          <a:noFill/>
        </p:spPr>
        <p:txBody>
          <a:bodyPr wrap="square" rtlCol="0">
            <a:spAutoFit/>
          </a:bodyPr>
          <a:lstStyle/>
          <a:p>
            <a:r>
              <a:rPr lang="en-US" sz="4800" b="1" i="0">
                <a:solidFill>
                  <a:srgbClr val="FDC300"/>
                </a:solidFill>
                <a:latin typeface="+mj-lt"/>
                <a:ea typeface="Arial" charset="0"/>
                <a:cs typeface="Arial" charset="0"/>
              </a:rPr>
              <a:t>Sam’s </a:t>
            </a:r>
          </a:p>
          <a:p>
            <a:r>
              <a:rPr lang="en-US" sz="4800" b="1" i="0">
                <a:solidFill>
                  <a:srgbClr val="FDC300"/>
                </a:solidFill>
                <a:latin typeface="+mj-lt"/>
                <a:ea typeface="Arial" charset="0"/>
                <a:cs typeface="Arial" charset="0"/>
              </a:rPr>
              <a:t>arrival</a:t>
            </a:r>
          </a:p>
          <a:p>
            <a:endParaRPr lang="en-GB"/>
          </a:p>
        </p:txBody>
      </p:sp>
    </p:spTree>
    <p:extLst>
      <p:ext uri="{BB962C8B-B14F-4D97-AF65-F5344CB8AC3E}">
        <p14:creationId xmlns:p14="http://schemas.microsoft.com/office/powerpoint/2010/main" val="1653301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1e1f70a-3588-471e-b9e4-d75d058e3a34">
      <Terms xmlns="http://schemas.microsoft.com/office/infopath/2007/PartnerControls"/>
    </lcf76f155ced4ddcb4097134ff3c332f>
    <TaxCatchAll xmlns="f06cb9d6-5971-4cb1-a08b-ee213583f45e" xsi:nil="true"/>
    <SharedWithUsers xmlns="f06cb9d6-5971-4cb1-a08b-ee213583f45e">
      <UserInfo>
        <DisplayName>Sam Smith</DisplayName>
        <AccountId>7</AccountId>
        <AccountType/>
      </UserInfo>
      <UserInfo>
        <DisplayName>Robert Bucknell</DisplayName>
        <AccountId>33</AccountId>
        <AccountType/>
      </UserInfo>
      <UserInfo>
        <DisplayName>James Hamilton</DisplayName>
        <AccountId>58</AccountId>
        <AccountType/>
      </UserInfo>
      <UserInfo>
        <DisplayName>Tracey Williams</DisplayName>
        <AccountId>428</AccountId>
        <AccountType/>
      </UserInfo>
      <UserInfo>
        <DisplayName>Chelsea Langston-Lloyd</DisplayName>
        <AccountId>357</AccountId>
        <AccountType/>
      </UserInfo>
    </SharedWithUsers>
    <Year xmlns="f06cb9d6-5971-4cb1-a08b-ee213583f45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SDI Document" ma:contentTypeID="0x0101008CC05121F24C30458E38B2BD4887012400FCF9D5CB7E6662408DEDF89735DE3D4C" ma:contentTypeVersion="14" ma:contentTypeDescription="" ma:contentTypeScope="" ma:versionID="42cba752bb8073dd445b5131fe3150c7">
  <xsd:schema xmlns:xsd="http://www.w3.org/2001/XMLSchema" xmlns:xs="http://www.w3.org/2001/XMLSchema" xmlns:p="http://schemas.microsoft.com/office/2006/metadata/properties" xmlns:ns2="f06cb9d6-5971-4cb1-a08b-ee213583f45e" xmlns:ns3="bc32bf36-db88-44a8-97a9-e27b31910c31" xmlns:ns5="81e1f70a-3588-471e-b9e4-d75d058e3a34" targetNamespace="http://schemas.microsoft.com/office/2006/metadata/properties" ma:root="true" ma:fieldsID="07fcd0b027ca18dfe3282bbbd781311c" ns2:_="" ns3:_="" ns5:_="">
    <xsd:import namespace="f06cb9d6-5971-4cb1-a08b-ee213583f45e"/>
    <xsd:import namespace="bc32bf36-db88-44a8-97a9-e27b31910c31"/>
    <xsd:import namespace="81e1f70a-3588-471e-b9e4-d75d058e3a34"/>
    <xsd:element name="properties">
      <xsd:complexType>
        <xsd:sequence>
          <xsd:element name="documentManagement">
            <xsd:complexType>
              <xsd:all>
                <xsd:element ref="ns2:Year" minOccurs="0"/>
                <xsd:element ref="ns2:TaxCatchAll" minOccurs="0"/>
                <xsd:element ref="ns2:TaxCatchAllLabel" minOccurs="0"/>
                <xsd:element ref="ns3:MediaServiceMetadata" minOccurs="0"/>
                <xsd:element ref="ns3:MediaServiceFastMetadata" minOccurs="0"/>
                <xsd:element ref="ns2:SharedWithUsers" minOccurs="0"/>
                <xsd:element ref="ns2:SharedWithDetails" minOccurs="0"/>
                <xsd:element ref="ns5:MediaServiceDateTaken" minOccurs="0"/>
                <xsd:element ref="ns5:MediaServiceLocation" minOccurs="0"/>
                <xsd:element ref="ns5:MediaServiceGenerationTime" minOccurs="0"/>
                <xsd:element ref="ns5:MediaServiceEventHashCode" minOccurs="0"/>
                <xsd:element ref="ns5:MediaServiceOCR" minOccurs="0"/>
                <xsd:element ref="ns5:MediaServiceAutoKeyPoints" minOccurs="0"/>
                <xsd:element ref="ns5:MediaServiceKeyPoints" minOccurs="0"/>
                <xsd:element ref="ns5:MediaLengthInSeconds" minOccurs="0"/>
                <xsd:element ref="ns5: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6cb9d6-5971-4cb1-a08b-ee213583f45e" elementFormDefault="qualified">
    <xsd:import namespace="http://schemas.microsoft.com/office/2006/documentManagement/types"/>
    <xsd:import namespace="http://schemas.microsoft.com/office/infopath/2007/PartnerControls"/>
    <xsd:element name="Year" ma:index="2" nillable="true" ma:displayName="Year" ma:format="Dropdown" ma:internalName="Year">
      <xsd:simpleType>
        <xsd:restriction base="dms:Choice">
          <xsd:enumeration value="2000"/>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enumeration value="2026"/>
          <xsd:enumeration value="2027"/>
          <xsd:enumeration value="2028"/>
          <xsd:enumeration value="2029"/>
          <xsd:enumeration value="2030"/>
        </xsd:restriction>
      </xsd:simpleType>
    </xsd:element>
    <xsd:element name="TaxCatchAll" ma:index="9" nillable="true" ma:displayName="Taxonomy Catch All Column" ma:hidden="true" ma:list="{9f3b5dcd-b999-4006-bc1e-c2e34327ca88}" ma:internalName="TaxCatchAll" ma:showField="CatchAllData" ma:web="f06cb9d6-5971-4cb1-a08b-ee213583f45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f3b5dcd-b999-4006-bc1e-c2e34327ca88}" ma:internalName="TaxCatchAllLabel" ma:readOnly="true" ma:showField="CatchAllDataLabel" ma:web="f06cb9d6-5971-4cb1-a08b-ee213583f45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32bf36-db88-44a8-97a9-e27b31910c31"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e1f70a-3588-471e-b9e4-d75d058e3a34" elementFormDefault="qualified">
    <xsd:import namespace="http://schemas.microsoft.com/office/2006/documentManagement/types"/>
    <xsd:import namespace="http://schemas.microsoft.com/office/infopath/2007/PartnerControls"/>
    <xsd:element name="MediaServiceDateTaken" ma:index="23" nillable="true" ma:displayName="MediaServiceDateTaken" ma:hidden="true" ma:internalName="MediaServiceDateTaken" ma:readOnly="true">
      <xsd:simpleType>
        <xsd:restriction base="dms:Text"/>
      </xsd:simpleType>
    </xsd:element>
    <xsd:element name="MediaServiceLocation" ma:index="24" nillable="true" ma:displayName="Location" ma:internalName="MediaServiceLocation" ma:readOnly="true">
      <xsd:simpleType>
        <xsd:restriction base="dms:Text"/>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LengthInSeconds" ma:index="30" nillable="true" ma:displayName="MediaLengthInSeconds" ma:hidden="true" ma:internalName="MediaLengthInSeconds" ma:readOnly="true">
      <xsd:simpleType>
        <xsd:restriction base="dms:Unknown"/>
      </xsd:simpleType>
    </xsd:element>
    <xsd:element name="lcf76f155ced4ddcb4097134ff3c332f" ma:index="32" nillable="true" ma:taxonomy="true" ma:internalName="lcf76f155ced4ddcb4097134ff3c332f" ma:taxonomyFieldName="MediaServiceImageTags" ma:displayName="Image Tags" ma:readOnly="false" ma:fieldId="{5cf76f15-5ced-4ddc-b409-7134ff3c332f}" ma:taxonomyMulti="true" ma:sspId="c9e36bdd-eed9-4f22-a847-161c6f1e786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2E5F10-3D90-49B7-AB1E-8CE3CC88DCFB}">
  <ds:schemaRefs>
    <ds:schemaRef ds:uri="http://schemas.microsoft.com/office/infopath/2007/PartnerControls"/>
    <ds:schemaRef ds:uri="http://purl.org/dc/elements/1.1/"/>
    <ds:schemaRef ds:uri="http://schemas.microsoft.com/office/2006/metadata/properties"/>
    <ds:schemaRef ds:uri="06f93a7c-78cf-4e40-96ce-3b19dd4ea9c4"/>
    <ds:schemaRef ds:uri="http://purl.org/dc/terms/"/>
    <ds:schemaRef ds:uri="http://schemas.microsoft.com/office/2006/documentManagement/types"/>
    <ds:schemaRef ds:uri="a525bbe4-c7bd-441b-b8a6-edf8f6d19138"/>
    <ds:schemaRef ds:uri="http://schemas.openxmlformats.org/package/2006/metadata/core-properties"/>
    <ds:schemaRef ds:uri="http://www.w3.org/XML/1998/namespace"/>
    <ds:schemaRef ds:uri="http://purl.org/dc/dcmitype/"/>
    <ds:schemaRef ds:uri="81e1f70a-3588-471e-b9e4-d75d058e3a34"/>
    <ds:schemaRef ds:uri="f06cb9d6-5971-4cb1-a08b-ee213583f45e"/>
  </ds:schemaRefs>
</ds:datastoreItem>
</file>

<file path=customXml/itemProps2.xml><?xml version="1.0" encoding="utf-8"?>
<ds:datastoreItem xmlns:ds="http://schemas.openxmlformats.org/officeDocument/2006/customXml" ds:itemID="{D698A81F-83E9-40D7-8E39-399B99905F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6cb9d6-5971-4cb1-a08b-ee213583f45e"/>
    <ds:schemaRef ds:uri="bc32bf36-db88-44a8-97a9-e27b31910c31"/>
    <ds:schemaRef ds:uri="81e1f70a-3588-471e-b9e4-d75d058e3a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C8B41F-ED06-4037-8A87-945F9B0B99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TotalTime>
  <Words>1312</Words>
  <Application>Microsoft Office PowerPoint</Application>
  <PresentationFormat>Widescreen</PresentationFormat>
  <Paragraphs>175</Paragraphs>
  <Slides>20</Slides>
  <Notes>13</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Foster</dc:creator>
  <cp:lastModifiedBy>Matt Greening</cp:lastModifiedBy>
  <cp:revision>3</cp:revision>
  <dcterms:created xsi:type="dcterms:W3CDTF">2019-08-01T16:05:02Z</dcterms:created>
  <dcterms:modified xsi:type="dcterms:W3CDTF">2023-03-23T09:52:19Z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0x0101008CC05121F24C30458E38B2BD4887012400FCF9D5CB7E6662408DEDF89735DE3D4C</vt:lpwstr>
  </property>
  <property fmtid="{D5CDD505-2E9C-101B-9397-08002B2CF9AE}" pid="3" name="MediaServiceImageTags">
    <vt:lpwstr/>
  </property>
</Properties>
</file>